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3.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90" r:id="rId2"/>
    <p:sldMasterId id="2147483713" r:id="rId3"/>
  </p:sldMasterIdLst>
  <p:notesMasterIdLst>
    <p:notesMasterId r:id="rId64"/>
  </p:notesMasterIdLst>
  <p:handoutMasterIdLst>
    <p:handoutMasterId r:id="rId65"/>
  </p:handoutMasterIdLst>
  <p:sldIdLst>
    <p:sldId id="398" r:id="rId4"/>
    <p:sldId id="499" r:id="rId5"/>
    <p:sldId id="545" r:id="rId6"/>
    <p:sldId id="543" r:id="rId7"/>
    <p:sldId id="544" r:id="rId8"/>
    <p:sldId id="767" r:id="rId9"/>
    <p:sldId id="773" r:id="rId10"/>
    <p:sldId id="768" r:id="rId11"/>
    <p:sldId id="769" r:id="rId12"/>
    <p:sldId id="800" r:id="rId13"/>
    <p:sldId id="801" r:id="rId14"/>
    <p:sldId id="803" r:id="rId15"/>
    <p:sldId id="804" r:id="rId16"/>
    <p:sldId id="802" r:id="rId17"/>
    <p:sldId id="386" r:id="rId18"/>
    <p:sldId id="557" r:id="rId19"/>
    <p:sldId id="558" r:id="rId20"/>
    <p:sldId id="794" r:id="rId21"/>
    <p:sldId id="805" r:id="rId22"/>
    <p:sldId id="797" r:id="rId23"/>
    <p:sldId id="798" r:id="rId24"/>
    <p:sldId id="795" r:id="rId25"/>
    <p:sldId id="796" r:id="rId26"/>
    <p:sldId id="536" r:id="rId27"/>
    <p:sldId id="780" r:id="rId28"/>
    <p:sldId id="781" r:id="rId29"/>
    <p:sldId id="757" r:id="rId30"/>
    <p:sldId id="758" r:id="rId31"/>
    <p:sldId id="776" r:id="rId32"/>
    <p:sldId id="542" r:id="rId33"/>
    <p:sldId id="783" r:id="rId34"/>
    <p:sldId id="782" r:id="rId35"/>
    <p:sldId id="784" r:id="rId36"/>
    <p:sldId id="763" r:id="rId37"/>
    <p:sldId id="778" r:id="rId38"/>
    <p:sldId id="764" r:id="rId39"/>
    <p:sldId id="774" r:id="rId40"/>
    <p:sldId id="775" r:id="rId41"/>
    <p:sldId id="777" r:id="rId42"/>
    <p:sldId id="811" r:id="rId43"/>
    <p:sldId id="809" r:id="rId44"/>
    <p:sldId id="810" r:id="rId45"/>
    <p:sldId id="799" r:id="rId46"/>
    <p:sldId id="419" r:id="rId47"/>
    <p:sldId id="508" r:id="rId48"/>
    <p:sldId id="779" r:id="rId49"/>
    <p:sldId id="531" r:id="rId50"/>
    <p:sldId id="527" r:id="rId51"/>
    <p:sldId id="550" r:id="rId52"/>
    <p:sldId id="806" r:id="rId53"/>
    <p:sldId id="807" r:id="rId54"/>
    <p:sldId id="422" r:id="rId55"/>
    <p:sldId id="534" r:id="rId56"/>
    <p:sldId id="785" r:id="rId57"/>
    <p:sldId id="786" r:id="rId58"/>
    <p:sldId id="788" r:id="rId59"/>
    <p:sldId id="789" r:id="rId60"/>
    <p:sldId id="790" r:id="rId61"/>
    <p:sldId id="791" r:id="rId62"/>
    <p:sldId id="793" r:id="rId63"/>
  </p:sldIdLst>
  <p:sldSz cx="12192000" cy="6858000"/>
  <p:notesSz cx="6858000" cy="9144000"/>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4" orient="horz" pos="3840">
          <p15:clr>
            <a:srgbClr val="A4A3A4"/>
          </p15:clr>
        </p15:guide>
        <p15:guide id="5" pos="3840">
          <p15:clr>
            <a:srgbClr val="A4A3A4"/>
          </p15:clr>
        </p15:guide>
        <p15:guide id="6" pos="384">
          <p15:clr>
            <a:srgbClr val="A4A3A4"/>
          </p15:clr>
        </p15:guide>
        <p15:guide id="7" pos="7296">
          <p15:clr>
            <a:srgbClr val="A4A3A4"/>
          </p15:clr>
        </p15:guide>
        <p15:guide id="8" orient="horz" pos="9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99CC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82" autoAdjust="0"/>
    <p:restoredTop sz="96433" autoAdjust="0"/>
  </p:normalViewPr>
  <p:slideViewPr>
    <p:cSldViewPr>
      <p:cViewPr varScale="1">
        <p:scale>
          <a:sx n="84" d="100"/>
          <a:sy n="84" d="100"/>
        </p:scale>
        <p:origin x="120" y="354"/>
      </p:cViewPr>
      <p:guideLst>
        <p:guide orient="horz" pos="2160"/>
        <p:guide orient="horz" pos="3840"/>
        <p:guide pos="3840"/>
        <p:guide pos="384"/>
        <p:guide pos="7296"/>
        <p:guide orient="horz" pos="960"/>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0"/>
    </p:cViewPr>
  </p:sorterViewPr>
  <p:notesViewPr>
    <p:cSldViewPr>
      <p:cViewPr varScale="1">
        <p:scale>
          <a:sx n="83" d="100"/>
          <a:sy n="83" d="100"/>
        </p:scale>
        <p:origin x="-3816"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gs" Target="tags/tag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US"/>
              <a:t>July 2022</a:t>
            </a:r>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F31B20-3646-4475-8BC4-560CAF715D08}" type="slidenum">
              <a:rPr/>
              <a:t>‹#›</a:t>
            </a:fld>
            <a:endParaRPr/>
          </a:p>
        </p:txBody>
      </p:sp>
    </p:spTree>
    <p:extLst>
      <p:ext uri="{BB962C8B-B14F-4D97-AF65-F5344CB8AC3E}">
        <p14:creationId xmlns:p14="http://schemas.microsoft.com/office/powerpoint/2010/main" val="382924460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81000" y="381000"/>
            <a:ext cx="4572000" cy="25733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381000" y="3124200"/>
            <a:ext cx="6096000" cy="5334000"/>
          </a:xfrm>
          <a:prstGeom prst="rect">
            <a:avLst/>
          </a:prstGeom>
        </p:spPr>
        <p:txBody>
          <a:bodyPr vert="horz" lIns="0" tIns="0" rIns="0" bIns="0" rtlCol="0">
            <a:normAutofit/>
          </a:bodyPr>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381000" y="8686800"/>
            <a:ext cx="4876800" cy="227013"/>
          </a:xfrm>
          <a:prstGeom prst="rect">
            <a:avLst/>
          </a:prstGeom>
        </p:spPr>
        <p:txBody>
          <a:bodyPr vert="horz" lIns="0" tIns="0" rIns="0" bIns="0" rtlCol="0" anchor="ctr"/>
          <a:lstStyle>
            <a:lvl1pPr algn="l">
              <a:defRPr sz="1000"/>
            </a:lvl1pPr>
          </a:lstStyle>
          <a:p>
            <a:endParaRPr/>
          </a:p>
        </p:txBody>
      </p:sp>
      <p:sp>
        <p:nvSpPr>
          <p:cNvPr id="7" name="Slide Number Placeholder 6"/>
          <p:cNvSpPr>
            <a:spLocks noGrp="1"/>
          </p:cNvSpPr>
          <p:nvPr>
            <p:ph type="sldNum" sz="quarter" idx="5"/>
          </p:nvPr>
        </p:nvSpPr>
        <p:spPr>
          <a:xfrm>
            <a:off x="5867400" y="8686800"/>
            <a:ext cx="609600" cy="227013"/>
          </a:xfrm>
          <a:prstGeom prst="rect">
            <a:avLst/>
          </a:prstGeom>
        </p:spPr>
        <p:txBody>
          <a:bodyPr vert="horz" lIns="0" tIns="0" rIns="0" bIns="0" rtlCol="0" anchor="ctr"/>
          <a:lstStyle>
            <a:lvl1pPr algn="r">
              <a:defRPr sz="1000"/>
            </a:lvl1pPr>
          </a:lstStyle>
          <a:p>
            <a:fld id="{5BFEAE42-E3FE-4405-B7FC-4425D05B92A0}" type="slidenum">
              <a:rPr/>
              <a:pPr/>
              <a:t>‹#›</a:t>
            </a:fld>
            <a:endParaRPr/>
          </a:p>
        </p:txBody>
      </p:sp>
    </p:spTree>
    <p:extLst>
      <p:ext uri="{BB962C8B-B14F-4D97-AF65-F5344CB8AC3E}">
        <p14:creationId xmlns:p14="http://schemas.microsoft.com/office/powerpoint/2010/main" val="48636397"/>
      </p:ext>
    </p:extLst>
  </p:cSld>
  <p:clrMap bg1="lt1" tx1="dk1" bg2="lt2" tx2="dk2" accent1="accent1" accent2="accent2" accent3="accent3" accent4="accent4" accent5="accent5" accent6="accent6" hlink="hlink" folHlink="folHlink"/>
  <p:hf hdr="0" ftr="0"/>
  <p:notesStyle>
    <a:lvl1pPr marL="45720" indent="-36576" algn="l" defTabSz="914400" rtl="0" eaLnBrk="1" latinLnBrk="0" hangingPunct="1">
      <a:spcBef>
        <a:spcPts val="600"/>
      </a:spcBef>
      <a:buSzPct val="25000"/>
      <a:buFont typeface="Arial" panose="020B0604020202020204" pitchFamily="34" charset="0"/>
      <a:buChar char=" "/>
      <a:defRPr sz="1100" kern="1200">
        <a:solidFill>
          <a:schemeClr val="tx1"/>
        </a:solidFill>
        <a:latin typeface="+mn-lt"/>
        <a:ea typeface="+mn-ea"/>
        <a:cs typeface="+mn-cs"/>
      </a:defRPr>
    </a:lvl1pPr>
    <a:lvl2pPr marL="228600" indent="-137160" algn="l" defTabSz="9144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2pPr>
    <a:lvl3pPr marL="365760" indent="-109728" algn="l" defTabSz="9144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3pPr>
    <a:lvl4pPr marL="548640" indent="-109728" algn="l" defTabSz="914400" rtl="0" eaLnBrk="1" latinLnBrk="0" hangingPunct="1">
      <a:spcBef>
        <a:spcPts val="600"/>
      </a:spcBef>
      <a:buFont typeface="Arial" panose="020B0604020202020204" pitchFamily="34" charset="0"/>
      <a:buChar char="–"/>
      <a:defRPr sz="900" kern="1200">
        <a:solidFill>
          <a:schemeClr val="tx1"/>
        </a:solidFill>
        <a:latin typeface="+mn-lt"/>
        <a:ea typeface="+mn-ea"/>
        <a:cs typeface="+mn-cs"/>
      </a:defRPr>
    </a:lvl4pPr>
    <a:lvl5pPr marL="731520" indent="-109728" algn="l" defTabSz="914400" rtl="0" eaLnBrk="1" latinLnBrk="0" hangingPunct="1">
      <a:spcBef>
        <a:spcPts val="600"/>
      </a:spcBef>
      <a:buFont typeface="Arial" panose="020B0604020202020204" pitchFamily="34" charset="0"/>
      <a:buChar char="–"/>
      <a:defRPr sz="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5BFEAE42-E3FE-4405-B7FC-4425D05B92A0}" type="slidenum">
              <a:rPr lang="en-GB" smtClean="0"/>
              <a:pPr/>
              <a:t>1</a:t>
            </a:fld>
            <a:endParaRPr lang="en-GB"/>
          </a:p>
        </p:txBody>
      </p:sp>
    </p:spTree>
    <p:extLst>
      <p:ext uri="{BB962C8B-B14F-4D97-AF65-F5344CB8AC3E}">
        <p14:creationId xmlns:p14="http://schemas.microsoft.com/office/powerpoint/2010/main" val="3817551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areas of technical focus in the 802.11ax standard are increased spectral efficiency and improved throughput in a given area, support for high density applications, improved power save performance and improved outdoor and long range performance.</a:t>
            </a:r>
          </a:p>
          <a:p>
            <a:endParaRPr lang="en-GB" dirty="0"/>
          </a:p>
        </p:txBody>
      </p:sp>
      <p:sp>
        <p:nvSpPr>
          <p:cNvPr id="4" name="Slide Number Placeholder 3"/>
          <p:cNvSpPr>
            <a:spLocks noGrp="1"/>
          </p:cNvSpPr>
          <p:nvPr>
            <p:ph type="sldNum" sz="quarter" idx="10"/>
          </p:nvPr>
        </p:nvSpPr>
        <p:spPr/>
        <p:txBody>
          <a:bodyPr/>
          <a:lstStyle/>
          <a:p>
            <a:fld id="{5BFEAE42-E3FE-4405-B7FC-4425D05B92A0}" type="slidenum">
              <a:rPr lang="en-GB" smtClean="0"/>
              <a:pPr/>
              <a:t>12</a:t>
            </a:fld>
            <a:endParaRPr lang="en-GB"/>
          </a:p>
        </p:txBody>
      </p:sp>
      <p:sp>
        <p:nvSpPr>
          <p:cNvPr id="5" name="Footer Placeholder 4"/>
          <p:cNvSpPr>
            <a:spLocks noGrp="1"/>
          </p:cNvSpPr>
          <p:nvPr>
            <p:ph type="ftr" sz="quarter" idx="11"/>
          </p:nvPr>
        </p:nvSpPr>
        <p:spPr/>
        <p:txBody>
          <a:bodyPr/>
          <a:lstStyle/>
          <a:p>
            <a:r>
              <a:rPr lang="en-GB"/>
              <a:t>June 2022</a:t>
            </a:r>
          </a:p>
        </p:txBody>
      </p:sp>
    </p:spTree>
    <p:extLst>
      <p:ext uri="{BB962C8B-B14F-4D97-AF65-F5344CB8AC3E}">
        <p14:creationId xmlns:p14="http://schemas.microsoft.com/office/powerpoint/2010/main" val="608132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100" kern="1200" dirty="0">
                <a:solidFill>
                  <a:schemeClr val="tx1"/>
                </a:solidFill>
                <a:effectLst/>
                <a:latin typeface="+mn-lt"/>
                <a:ea typeface="+mn-ea"/>
                <a:cs typeface="+mn-cs"/>
              </a:rPr>
              <a:t>This is a list of the amendments that are currently under development</a:t>
            </a:r>
            <a:r>
              <a:rPr lang="en-US" altLang="zh-CN" sz="1100" kern="1200" baseline="0" dirty="0">
                <a:solidFill>
                  <a:schemeClr val="tx1"/>
                </a:solidFill>
                <a:effectLst/>
                <a:latin typeface="+mn-lt"/>
                <a:ea typeface="+mn-ea"/>
                <a:cs typeface="+mn-cs"/>
              </a:rPr>
              <a:t> in the 802.11 Working Group.</a:t>
            </a:r>
          </a:p>
          <a:p>
            <a:r>
              <a:rPr lang="en-US" altLang="zh-CN" sz="1100" kern="1200" baseline="0" dirty="0">
                <a:solidFill>
                  <a:schemeClr val="tx1"/>
                </a:solidFill>
                <a:effectLst/>
                <a:latin typeface="+mn-lt"/>
                <a:ea typeface="+mn-ea"/>
                <a:cs typeface="+mn-cs"/>
              </a:rPr>
              <a:t>The next slides will present a brief overview of the 802.11 Light Communications and Enhanced Broadcast Service standards that are under development.</a:t>
            </a:r>
          </a:p>
          <a:p>
            <a:endParaRPr lang="en-US" altLang="zh-CN" sz="1100" kern="1200" baseline="0" dirty="0">
              <a:solidFill>
                <a:schemeClr val="tx1"/>
              </a:solidFill>
              <a:effectLst/>
              <a:latin typeface="+mn-lt"/>
              <a:ea typeface="+mn-ea"/>
              <a:cs typeface="+mn-cs"/>
            </a:endParaRPr>
          </a:p>
          <a:p>
            <a:r>
              <a:rPr lang="en-US" altLang="zh-CN" sz="1100" kern="1200" baseline="0" dirty="0">
                <a:solidFill>
                  <a:schemeClr val="tx1"/>
                </a:solidFill>
                <a:effectLst/>
                <a:latin typeface="+mn-lt"/>
                <a:ea typeface="+mn-ea"/>
                <a:cs typeface="+mn-cs"/>
              </a:rPr>
              <a:t>Two new Topic Interest Groups were formed in 2022 May, and will begin meeting. These are on the topics of</a:t>
            </a:r>
          </a:p>
          <a:p>
            <a:r>
              <a:rPr lang="en-US" altLang="zh-CN" sz="1100" kern="1200" baseline="0" dirty="0">
                <a:solidFill>
                  <a:schemeClr val="tx1"/>
                </a:solidFill>
                <a:effectLst/>
                <a:latin typeface="+mn-lt"/>
                <a:ea typeface="+mn-ea"/>
                <a:cs typeface="+mn-cs"/>
              </a:rPr>
              <a:t>Artificial Intelligence/Machine learning in 802.11 systems, and Ambient power for 802.11 based IoT devices.</a:t>
            </a:r>
            <a:endParaRPr lang="en-US" altLang="zh-CN"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13</a:t>
            </a:fld>
            <a:endParaRPr lang="en-US"/>
          </a:p>
        </p:txBody>
      </p:sp>
      <p:sp>
        <p:nvSpPr>
          <p:cNvPr id="5" name="Footer Placeholder 4"/>
          <p:cNvSpPr>
            <a:spLocks noGrp="1"/>
          </p:cNvSpPr>
          <p:nvPr>
            <p:ph type="ftr" sz="quarter" idx="10"/>
          </p:nvPr>
        </p:nvSpPr>
        <p:spPr/>
        <p:txBody>
          <a:bodyPr/>
          <a:lstStyle/>
          <a:p>
            <a:r>
              <a:rPr lang="en-GB"/>
              <a:t>June 2022</a:t>
            </a:r>
          </a:p>
        </p:txBody>
      </p:sp>
    </p:spTree>
    <p:extLst>
      <p:ext uri="{BB962C8B-B14F-4D97-AF65-F5344CB8AC3E}">
        <p14:creationId xmlns:p14="http://schemas.microsoft.com/office/powerpoint/2010/main" val="131378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FEAE42-E3FE-4405-B7FC-4425D05B92A0}" type="slidenum">
              <a:rPr lang="en-GB" smtClean="0"/>
              <a:pPr/>
              <a:t>14</a:t>
            </a:fld>
            <a:endParaRPr lang="en-GB"/>
          </a:p>
        </p:txBody>
      </p:sp>
      <p:sp>
        <p:nvSpPr>
          <p:cNvPr id="5" name="Footer Placeholder 4"/>
          <p:cNvSpPr>
            <a:spLocks noGrp="1"/>
          </p:cNvSpPr>
          <p:nvPr>
            <p:ph type="ftr" sz="quarter" idx="11"/>
          </p:nvPr>
        </p:nvSpPr>
        <p:spPr/>
        <p:txBody>
          <a:bodyPr/>
          <a:lstStyle/>
          <a:p>
            <a:r>
              <a:rPr lang="en-GB"/>
              <a:t>June 2022</a:t>
            </a:r>
          </a:p>
        </p:txBody>
      </p:sp>
    </p:spTree>
    <p:extLst>
      <p:ext uri="{BB962C8B-B14F-4D97-AF65-F5344CB8AC3E}">
        <p14:creationId xmlns:p14="http://schemas.microsoft.com/office/powerpoint/2010/main" val="2048791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90563"/>
            <a:ext cx="6072187" cy="3416300"/>
          </a:xfrm>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This summarizes the market demands - what are the market forces and new technology that underpin innovation in 802.11.</a:t>
            </a:r>
          </a:p>
          <a:p>
            <a:r>
              <a:rPr lang="en-US" sz="1100" kern="1200" dirty="0">
                <a:solidFill>
                  <a:schemeClr val="tx1"/>
                </a:solidFill>
                <a:effectLst/>
                <a:latin typeface="+mn-lt"/>
                <a:ea typeface="+mn-ea"/>
                <a:cs typeface="+mn-cs"/>
              </a:rPr>
              <a:t>First and foremost, the demand for increased throughput are neve-ending. AX, AY, EHT support this. </a:t>
            </a:r>
          </a:p>
          <a:p>
            <a:r>
              <a:rPr lang="en-US" sz="1100" kern="1200" dirty="0">
                <a:solidFill>
                  <a:schemeClr val="tx1"/>
                </a:solidFill>
                <a:effectLst/>
                <a:latin typeface="+mn-lt"/>
                <a:ea typeface="+mn-ea"/>
                <a:cs typeface="+mn-cs"/>
              </a:rPr>
              <a:t>Most of world’s mobile data are carried by wi-fi devices that connected to access networks. New usage models and features, motivates new amendments. Such as Dense Deployments, Indoor location, Automotive, Low Power applications.</a:t>
            </a:r>
          </a:p>
          <a:p>
            <a:pPr lvl="0"/>
            <a:r>
              <a:rPr lang="en-US" sz="1100" kern="1200" dirty="0">
                <a:solidFill>
                  <a:schemeClr val="tx1"/>
                </a:solidFill>
                <a:effectLst/>
                <a:latin typeface="+mn-lt"/>
                <a:ea typeface="+mn-ea"/>
                <a:cs typeface="+mn-cs"/>
              </a:rPr>
              <a:t>Increase in technical capabilities also drives new standards. Technologies like MIMO and OFDMA are incorporated into new standards when they are available.</a:t>
            </a:r>
          </a:p>
          <a:p>
            <a:pPr lvl="0"/>
            <a:r>
              <a:rPr lang="en-US" sz="1100" kern="1200" dirty="0">
                <a:solidFill>
                  <a:schemeClr val="tx1"/>
                </a:solidFill>
                <a:effectLst/>
                <a:latin typeface="+mn-lt"/>
                <a:ea typeface="+mn-ea"/>
                <a:cs typeface="+mn-cs"/>
              </a:rPr>
              <a:t>So does changes to regulation that enable development for new standards.</a:t>
            </a:r>
          </a:p>
        </p:txBody>
      </p:sp>
      <p:sp>
        <p:nvSpPr>
          <p:cNvPr id="5" name="Date Placeholder 4"/>
          <p:cNvSpPr>
            <a:spLocks noGrp="1"/>
          </p:cNvSpPr>
          <p:nvPr>
            <p:ph type="dt" idx="11"/>
          </p:nvPr>
        </p:nvSpPr>
        <p:spPr>
          <a:xfrm>
            <a:off x="3884316" y="0"/>
            <a:ext cx="2972115" cy="456731"/>
          </a:xfrm>
          <a:prstGeom prst="rect">
            <a:avLst/>
          </a:prstGeom>
        </p:spPr>
        <p:txBody>
          <a:bodyPr lIns="90233" tIns="45116" rIns="90233" bIns="45116"/>
          <a:lstStyle/>
          <a:p>
            <a:r>
              <a:rPr lang="en-US"/>
              <a:t>July 2022</a:t>
            </a:r>
          </a:p>
        </p:txBody>
      </p:sp>
      <p:sp>
        <p:nvSpPr>
          <p:cNvPr id="6" name="Footer Placeholder 5"/>
          <p:cNvSpPr>
            <a:spLocks noGrp="1"/>
          </p:cNvSpPr>
          <p:nvPr>
            <p:ph type="ftr" idx="12"/>
          </p:nvPr>
        </p:nvSpPr>
        <p:spPr/>
        <p:txBody>
          <a:bodyPr/>
          <a:lstStyle/>
          <a:p>
            <a:r>
              <a:rPr lang="en-US"/>
              <a:t>Dorothy Stanley, HP Enterprise</a:t>
            </a:r>
          </a:p>
        </p:txBody>
      </p:sp>
      <p:sp>
        <p:nvSpPr>
          <p:cNvPr id="8" name="Slide Number Placeholder 7"/>
          <p:cNvSpPr>
            <a:spLocks noGrp="1"/>
          </p:cNvSpPr>
          <p:nvPr>
            <p:ph type="sldNum" sz="quarter" idx="13"/>
          </p:nvPr>
        </p:nvSpPr>
        <p:spPr/>
        <p:txBody>
          <a:bodyPr/>
          <a:lstStyle/>
          <a:p>
            <a:fld id="{5BFEAE42-E3FE-4405-B7FC-4425D05B92A0}" type="slidenum">
              <a:rPr lang="en-GB" smtClean="0"/>
              <a:pPr/>
              <a:t>15</a:t>
            </a:fld>
            <a:endParaRPr lang="en-GB"/>
          </a:p>
        </p:txBody>
      </p:sp>
    </p:spTree>
    <p:extLst>
      <p:ext uri="{BB962C8B-B14F-4D97-AF65-F5344CB8AC3E}">
        <p14:creationId xmlns:p14="http://schemas.microsoft.com/office/powerpoint/2010/main" val="811440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a:xfrm>
            <a:off x="3972560" y="1"/>
            <a:ext cx="3037840" cy="462120"/>
          </a:xfrm>
          <a:prstGeom prst="rect">
            <a:avLst/>
          </a:prstGeom>
        </p:spPr>
        <p:txBody>
          <a:bodyPr/>
          <a:lstStyle/>
          <a:p>
            <a:pPr>
              <a:defRPr/>
            </a:pPr>
            <a:r>
              <a:rPr lang="en-US"/>
              <a:t>July 2022</a:t>
            </a:r>
          </a:p>
        </p:txBody>
      </p:sp>
      <p:sp>
        <p:nvSpPr>
          <p:cNvPr id="5" name="Footer Placeholder 4"/>
          <p:cNvSpPr>
            <a:spLocks noGrp="1"/>
          </p:cNvSpPr>
          <p:nvPr>
            <p:ph type="ftr" sz="quarter" idx="11"/>
          </p:nvPr>
        </p:nvSpPr>
        <p:spPr>
          <a:xfrm>
            <a:off x="0" y="8773957"/>
            <a:ext cx="3037840" cy="462119"/>
          </a:xfrm>
          <a:prstGeom prst="rect">
            <a:avLst/>
          </a:prstGeom>
        </p:spPr>
        <p:txBody>
          <a:bodyPr/>
          <a:lstStyle/>
          <a:p>
            <a:pPr>
              <a:defRPr/>
            </a:pPr>
            <a:r>
              <a:rPr lang="en-US"/>
              <a:t>2016 KEA-IEEE Seminar: Vision of Future Technology in 5G and Wi-Fi</a:t>
            </a:r>
          </a:p>
        </p:txBody>
      </p:sp>
      <p:sp>
        <p:nvSpPr>
          <p:cNvPr id="6" name="Slide Number Placeholder 5"/>
          <p:cNvSpPr>
            <a:spLocks noGrp="1"/>
          </p:cNvSpPr>
          <p:nvPr>
            <p:ph type="sldNum" sz="quarter" idx="12"/>
          </p:nvPr>
        </p:nvSpPr>
        <p:spPr/>
        <p:txBody>
          <a:bodyPr/>
          <a:lstStyle/>
          <a:p>
            <a:fld id="{9B907DB6-A665-4A5F-974F-18122FFF161C}" type="slidenum">
              <a:rPr lang="en-US" altLang="en-US" smtClean="0"/>
              <a:pPr/>
              <a:t>16</a:t>
            </a:fld>
            <a:endParaRPr lang="en-US" altLang="en-US"/>
          </a:p>
        </p:txBody>
      </p:sp>
    </p:spTree>
    <p:extLst>
      <p:ext uri="{BB962C8B-B14F-4D97-AF65-F5344CB8AC3E}">
        <p14:creationId xmlns:p14="http://schemas.microsoft.com/office/powerpoint/2010/main" val="3973655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a:xfrm>
            <a:off x="3972560" y="1"/>
            <a:ext cx="3037840" cy="46212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etric Regular"/>
                <a:ea typeface="+mn-ea"/>
                <a:cs typeface="+mn-cs"/>
              </a:rPr>
              <a:t>July 2022</a:t>
            </a:r>
          </a:p>
        </p:txBody>
      </p:sp>
      <p:sp>
        <p:nvSpPr>
          <p:cNvPr id="5" name="Footer Placeholder 4"/>
          <p:cNvSpPr>
            <a:spLocks noGrp="1"/>
          </p:cNvSpPr>
          <p:nvPr>
            <p:ph type="ftr" sz="quarter" idx="11"/>
          </p:nvPr>
        </p:nvSpPr>
        <p:spPr>
          <a:xfrm>
            <a:off x="0" y="8773957"/>
            <a:ext cx="3037840" cy="462119"/>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etric Regular"/>
                <a:ea typeface="+mn-ea"/>
                <a:cs typeface="+mn-cs"/>
              </a:rPr>
              <a:t>2016 KEA-IEEE Seminar: Vision of Future Technology in 5G and Wi-Fi</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07DB6-A665-4A5F-974F-18122FFF161C}" type="slidenum">
              <a:rPr kumimoji="0" lang="en-US" altLang="en-US" sz="1000" b="0" i="0" u="none" strike="noStrike" kern="1200" cap="none" spc="0" normalizeH="0" baseline="0" noProof="0" smtClean="0">
                <a:ln>
                  <a:noFill/>
                </a:ln>
                <a:solidFill>
                  <a:prstClr val="black"/>
                </a:solidFill>
                <a:effectLst/>
                <a:uLnTx/>
                <a:uFillTx/>
                <a:latin typeface="Metric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000" b="0" i="0" u="none" strike="noStrike" kern="1200" cap="none" spc="0" normalizeH="0" baseline="0" noProof="0">
              <a:ln>
                <a:noFill/>
              </a:ln>
              <a:solidFill>
                <a:prstClr val="black"/>
              </a:solidFill>
              <a:effectLst/>
              <a:uLnTx/>
              <a:uFillTx/>
              <a:latin typeface="Metric Regular"/>
              <a:ea typeface="+mn-ea"/>
              <a:cs typeface="+mn-cs"/>
            </a:endParaRPr>
          </a:p>
        </p:txBody>
      </p:sp>
    </p:spTree>
    <p:extLst>
      <p:ext uri="{BB962C8B-B14F-4D97-AF65-F5344CB8AC3E}">
        <p14:creationId xmlns:p14="http://schemas.microsoft.com/office/powerpoint/2010/main" val="4026169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xfrm>
            <a:off x="0" y="0"/>
            <a:ext cx="2971800" cy="458788"/>
          </a:xfrm>
          <a:prstGeom prst="rect">
            <a:avLst/>
          </a:prstGeo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etric Regular"/>
                <a:ea typeface="+mn-ea"/>
                <a:cs typeface="+mn-cs"/>
              </a:rPr>
              <a:t>doc.: IEEE 802.11-yy/xxxxr0</a:t>
            </a:r>
          </a:p>
        </p:txBody>
      </p:sp>
      <p:sp>
        <p:nvSpPr>
          <p:cNvPr id="5" name="Rectangle 3"/>
          <p:cNvSpPr>
            <a:spLocks noGrp="1" noChangeArrowheads="1"/>
          </p:cNvSpPr>
          <p:nvPr>
            <p:ph type="dt"/>
          </p:nvPr>
        </p:nvSpPr>
        <p:spPr>
          <a:xfrm>
            <a:off x="3884613" y="0"/>
            <a:ext cx="2971800" cy="458788"/>
          </a:xfrm>
          <a:prstGeom prst="rect">
            <a:avLst/>
          </a:prstGeo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etric Regular"/>
                <a:ea typeface="+mn-ea"/>
                <a:cs typeface="+mn-cs"/>
              </a:rPr>
              <a:t>July 2022</a:t>
            </a:r>
          </a:p>
        </p:txBody>
      </p:sp>
      <p:sp>
        <p:nvSpPr>
          <p:cNvPr id="6" name="Rectangle 6"/>
          <p:cNvSpPr>
            <a:spLocks noGrp="1" noChangeArrowheads="1"/>
          </p:cNvSpPr>
          <p:nvPr>
            <p:ph type="ftr"/>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etric Regular"/>
                <a:ea typeface="+mn-ea"/>
                <a:cs typeface="+mn-cs"/>
              </a:rPr>
              <a:t>John Doe, Some Company</a:t>
            </a:r>
          </a:p>
        </p:txBody>
      </p:sp>
      <p:sp>
        <p:nvSpPr>
          <p:cNvPr id="7" name="Rectangle 7"/>
          <p:cNvSpPr>
            <a:spLocks noGrp="1" noChangeArrowheads="1"/>
          </p:cNvSpPr>
          <p:nvPr>
            <p:ph type="sldNum"/>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etric Regular"/>
                <a:ea typeface="+mn-ea"/>
                <a:cs typeface="+mn-cs"/>
              </a:rPr>
              <a:t>Page </a:t>
            </a:r>
            <a:fld id="{6A824DE9-FED7-4AB7-8253-E7DBD107D396}" type="slidenum">
              <a:rPr kumimoji="0" lang="en-US" sz="1000" b="0" i="0" u="none" strike="noStrike" kern="1200" cap="none" spc="0" normalizeH="0" baseline="0" noProof="0">
                <a:ln>
                  <a:noFill/>
                </a:ln>
                <a:solidFill>
                  <a:prstClr val="black"/>
                </a:solidFill>
                <a:effectLst/>
                <a:uLnTx/>
                <a:uFillTx/>
                <a:latin typeface="Metric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a:ln>
                <a:noFill/>
              </a:ln>
              <a:solidFill>
                <a:prstClr val="black"/>
              </a:solidFill>
              <a:effectLst/>
              <a:uLnTx/>
              <a:uFillTx/>
              <a:latin typeface="Metric Regular"/>
              <a:ea typeface="+mn-ea"/>
              <a:cs typeface="+mn-cs"/>
            </a:endParaRPr>
          </a:p>
        </p:txBody>
      </p:sp>
      <p:sp>
        <p:nvSpPr>
          <p:cNvPr id="15361" name="Text Box 1"/>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Metric Regular"/>
              <a:ea typeface="+mn-ea"/>
              <a:cs typeface="+mn-cs"/>
            </a:endParaRPr>
          </a:p>
        </p:txBody>
      </p:sp>
      <p:sp>
        <p:nvSpPr>
          <p:cNvPr id="15362" name="Rectangle 2"/>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2270207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xfrm>
            <a:off x="0" y="0"/>
            <a:ext cx="2971800" cy="458788"/>
          </a:xfrm>
          <a:prstGeom prst="rect">
            <a:avLst/>
          </a:prstGeo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etric Regular"/>
                <a:ea typeface="+mn-ea"/>
                <a:cs typeface="+mn-cs"/>
              </a:rPr>
              <a:t>doc.: IEEE 802.11-yy/xxxxr0</a:t>
            </a:r>
          </a:p>
        </p:txBody>
      </p:sp>
      <p:sp>
        <p:nvSpPr>
          <p:cNvPr id="5" name="Rectangle 3"/>
          <p:cNvSpPr>
            <a:spLocks noGrp="1" noChangeArrowheads="1"/>
          </p:cNvSpPr>
          <p:nvPr>
            <p:ph type="dt"/>
          </p:nvPr>
        </p:nvSpPr>
        <p:spPr>
          <a:xfrm>
            <a:off x="3884613" y="0"/>
            <a:ext cx="2971800" cy="458788"/>
          </a:xfrm>
          <a:prstGeom prst="rect">
            <a:avLst/>
          </a:prstGeo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etric Regular"/>
                <a:ea typeface="+mn-ea"/>
                <a:cs typeface="+mn-cs"/>
              </a:rPr>
              <a:t>July 2022</a:t>
            </a:r>
          </a:p>
        </p:txBody>
      </p:sp>
      <p:sp>
        <p:nvSpPr>
          <p:cNvPr id="6" name="Rectangle 6"/>
          <p:cNvSpPr>
            <a:spLocks noGrp="1" noChangeArrowheads="1"/>
          </p:cNvSpPr>
          <p:nvPr>
            <p:ph type="ftr"/>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etric Regular"/>
                <a:ea typeface="+mn-ea"/>
                <a:cs typeface="+mn-cs"/>
              </a:rPr>
              <a:t>John Doe, Some Company</a:t>
            </a:r>
          </a:p>
        </p:txBody>
      </p:sp>
      <p:sp>
        <p:nvSpPr>
          <p:cNvPr id="7" name="Rectangle 7"/>
          <p:cNvSpPr>
            <a:spLocks noGrp="1" noChangeArrowheads="1"/>
          </p:cNvSpPr>
          <p:nvPr>
            <p:ph type="sldNum"/>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etric Regular"/>
                <a:ea typeface="+mn-ea"/>
                <a:cs typeface="+mn-cs"/>
              </a:rPr>
              <a:t>Page </a:t>
            </a:r>
            <a:fld id="{6A824DE9-FED7-4AB7-8253-E7DBD107D396}" type="slidenum">
              <a:rPr kumimoji="0" lang="en-US" sz="1000" b="0" i="0" u="none" strike="noStrike" kern="1200" cap="none" spc="0" normalizeH="0" baseline="0" noProof="0">
                <a:ln>
                  <a:noFill/>
                </a:ln>
                <a:solidFill>
                  <a:prstClr val="black"/>
                </a:solidFill>
                <a:effectLst/>
                <a:uLnTx/>
                <a:uFillTx/>
                <a:latin typeface="Metric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a:ln>
                <a:noFill/>
              </a:ln>
              <a:solidFill>
                <a:prstClr val="black"/>
              </a:solidFill>
              <a:effectLst/>
              <a:uLnTx/>
              <a:uFillTx/>
              <a:latin typeface="Metric Regular"/>
              <a:ea typeface="+mn-ea"/>
              <a:cs typeface="+mn-cs"/>
            </a:endParaRPr>
          </a:p>
        </p:txBody>
      </p:sp>
      <p:sp>
        <p:nvSpPr>
          <p:cNvPr id="15361" name="Text Box 1"/>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Metric Regular"/>
              <a:ea typeface="+mn-ea"/>
              <a:cs typeface="+mn-cs"/>
            </a:endParaRPr>
          </a:p>
        </p:txBody>
      </p:sp>
      <p:sp>
        <p:nvSpPr>
          <p:cNvPr id="15362" name="Rectangle 2"/>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381320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a:xfrm>
            <a:off x="3972560" y="1"/>
            <a:ext cx="3037840" cy="462120"/>
          </a:xfrm>
          <a:prstGeom prst="rect">
            <a:avLst/>
          </a:prstGeom>
        </p:spPr>
        <p:txBody>
          <a:bodyPr/>
          <a:lstStyle/>
          <a:p>
            <a:pPr>
              <a:defRPr/>
            </a:pPr>
            <a:r>
              <a:rPr lang="en-US"/>
              <a:t>July 2022</a:t>
            </a:r>
          </a:p>
        </p:txBody>
      </p:sp>
      <p:sp>
        <p:nvSpPr>
          <p:cNvPr id="5" name="Footer Placeholder 4"/>
          <p:cNvSpPr>
            <a:spLocks noGrp="1"/>
          </p:cNvSpPr>
          <p:nvPr>
            <p:ph type="ftr" sz="quarter" idx="11"/>
          </p:nvPr>
        </p:nvSpPr>
        <p:spPr>
          <a:xfrm>
            <a:off x="0" y="8773957"/>
            <a:ext cx="3037840" cy="462119"/>
          </a:xfrm>
          <a:prstGeom prst="rect">
            <a:avLst/>
          </a:prstGeom>
        </p:spPr>
        <p:txBody>
          <a:bodyPr/>
          <a:lstStyle/>
          <a:p>
            <a:pPr>
              <a:defRPr/>
            </a:pPr>
            <a:r>
              <a:rPr lang="en-US"/>
              <a:t>2016 KEA-IEEE Seminar: Vision of Future Technology in 5G and Wi-Fi</a:t>
            </a:r>
          </a:p>
        </p:txBody>
      </p:sp>
      <p:sp>
        <p:nvSpPr>
          <p:cNvPr id="6" name="Slide Number Placeholder 5"/>
          <p:cNvSpPr>
            <a:spLocks noGrp="1"/>
          </p:cNvSpPr>
          <p:nvPr>
            <p:ph type="sldNum" sz="quarter" idx="12"/>
          </p:nvPr>
        </p:nvSpPr>
        <p:spPr/>
        <p:txBody>
          <a:bodyPr/>
          <a:lstStyle/>
          <a:p>
            <a:fld id="{9B907DB6-A665-4A5F-974F-18122FFF161C}" type="slidenum">
              <a:rPr lang="en-US" altLang="en-US" smtClean="0"/>
              <a:pPr/>
              <a:t>28</a:t>
            </a:fld>
            <a:endParaRPr lang="en-US" altLang="en-US"/>
          </a:p>
        </p:txBody>
      </p:sp>
    </p:spTree>
    <p:extLst>
      <p:ext uri="{BB962C8B-B14F-4D97-AF65-F5344CB8AC3E}">
        <p14:creationId xmlns:p14="http://schemas.microsoft.com/office/powerpoint/2010/main" val="2392025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a:xfrm>
            <a:off x="3972560" y="1"/>
            <a:ext cx="3037840" cy="462120"/>
          </a:xfrm>
          <a:prstGeom prst="rect">
            <a:avLst/>
          </a:prstGeom>
        </p:spPr>
        <p:txBody>
          <a:bodyPr/>
          <a:lstStyle/>
          <a:p>
            <a:pPr>
              <a:defRPr/>
            </a:pPr>
            <a:r>
              <a:rPr lang="en-US">
                <a:solidFill>
                  <a:prstClr val="black"/>
                </a:solidFill>
                <a:latin typeface="Calibri" panose="020F0502020204030204"/>
              </a:rPr>
              <a:t>July 2022</a:t>
            </a:r>
          </a:p>
        </p:txBody>
      </p:sp>
      <p:sp>
        <p:nvSpPr>
          <p:cNvPr id="6" name="Slide Number Placeholder 5"/>
          <p:cNvSpPr>
            <a:spLocks noGrp="1"/>
          </p:cNvSpPr>
          <p:nvPr>
            <p:ph type="sldNum" sz="quarter" idx="12"/>
          </p:nvPr>
        </p:nvSpPr>
        <p:spPr/>
        <p:txBody>
          <a:bodyPr/>
          <a:lstStyle/>
          <a:p>
            <a:fld id="{9B907DB6-A665-4A5F-974F-18122FFF161C}" type="slidenum">
              <a:rPr lang="en-US" altLang="en-US" smtClean="0">
                <a:solidFill>
                  <a:prstClr val="black"/>
                </a:solidFill>
                <a:latin typeface="Calibri" panose="020F0502020204030204"/>
              </a:rPr>
              <a:pPr/>
              <a:t>29</a:t>
            </a:fld>
            <a:endParaRPr lang="en-US" altLang="en-US">
              <a:solidFill>
                <a:prstClr val="black"/>
              </a:solidFill>
              <a:latin typeface="Calibri" panose="020F0502020204030204"/>
            </a:endParaRPr>
          </a:p>
        </p:txBody>
      </p:sp>
    </p:spTree>
    <p:extLst>
      <p:ext uri="{BB962C8B-B14F-4D97-AF65-F5344CB8AC3E}">
        <p14:creationId xmlns:p14="http://schemas.microsoft.com/office/powerpoint/2010/main" val="1613646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FEAE42-E3FE-4405-B7FC-4425D05B92A0}" type="slidenum">
              <a:rPr lang="en-GB" smtClean="0"/>
              <a:pPr/>
              <a:t>3</a:t>
            </a:fld>
            <a:endParaRPr lang="en-GB"/>
          </a:p>
        </p:txBody>
      </p:sp>
    </p:spTree>
    <p:extLst>
      <p:ext uri="{BB962C8B-B14F-4D97-AF65-F5344CB8AC3E}">
        <p14:creationId xmlns:p14="http://schemas.microsoft.com/office/powerpoint/2010/main" val="3288656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map shows the countries that have enabled or are considering enabling 6GHz operation for Wi-Fi services. </a:t>
            </a:r>
            <a:endParaRPr lang="en-GB" dirty="0"/>
          </a:p>
        </p:txBody>
      </p:sp>
      <p:sp>
        <p:nvSpPr>
          <p:cNvPr id="4" name="Slide Number Placeholder 3"/>
          <p:cNvSpPr>
            <a:spLocks noGrp="1"/>
          </p:cNvSpPr>
          <p:nvPr>
            <p:ph type="sldNum" sz="quarter" idx="10"/>
          </p:nvPr>
        </p:nvSpPr>
        <p:spPr/>
        <p:txBody>
          <a:bodyPr/>
          <a:lstStyle/>
          <a:p>
            <a:fld id="{5BFEAE42-E3FE-4405-B7FC-4425D05B92A0}" type="slidenum">
              <a:rPr lang="en-GB" smtClean="0"/>
              <a:pPr/>
              <a:t>31</a:t>
            </a:fld>
            <a:endParaRPr lang="en-GB"/>
          </a:p>
        </p:txBody>
      </p:sp>
    </p:spTree>
    <p:extLst>
      <p:ext uri="{BB962C8B-B14F-4D97-AF65-F5344CB8AC3E}">
        <p14:creationId xmlns:p14="http://schemas.microsoft.com/office/powerpoint/2010/main" val="2329265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Wi-Fi 6E is the Wi-Fi Alliance marketing term for support</a:t>
            </a:r>
            <a:r>
              <a:rPr lang="en-US" baseline="0" dirty="0"/>
              <a:t> of 802.11ax in the 6GHz band.</a:t>
            </a:r>
          </a:p>
          <a:p>
            <a:endParaRPr lang="en-US" baseline="0" dirty="0"/>
          </a:p>
          <a:p>
            <a:r>
              <a:rPr lang="en-US" baseline="0" dirty="0"/>
              <a:t>About 5 years ago, a spectrum needs study for Wi-Fi applications was performed, which indicated that to enable the</a:t>
            </a:r>
          </a:p>
          <a:p>
            <a:r>
              <a:rPr lang="en-US" baseline="0" dirty="0"/>
              <a:t>Anticipated growth of services and applications and support gigabits of throughput, that 1200 Megahertz of spectrum is needed.</a:t>
            </a:r>
          </a:p>
          <a:p>
            <a:r>
              <a:rPr lang="en-US" baseline="0" dirty="0"/>
              <a:t>This, coupled with the significant economic value of Wi-Fi, the need to provide ICT connectivity at affordable price points, has led many</a:t>
            </a:r>
          </a:p>
          <a:p>
            <a:r>
              <a:rPr lang="en-US" baseline="0" dirty="0"/>
              <a:t>Administrations to authorize use of the 6GHz band to unlicensed/license exempt use.  </a:t>
            </a:r>
          </a:p>
          <a:p>
            <a:endParaRPr lang="en-US" baseline="0" dirty="0"/>
          </a:p>
          <a:p>
            <a:r>
              <a:rPr lang="en-US" baseline="0" dirty="0"/>
              <a:t>The economic value of Wi-Fi has increased in the pandemic, with Wi-Fi becoming an essential tool for connectivity.</a:t>
            </a:r>
            <a:br>
              <a:rPr lang="en-US" baseline="0" dirty="0"/>
            </a:br>
            <a:r>
              <a:rPr lang="en-US" baseline="0" dirty="0"/>
              <a:t>Wi-Fi technology, with its low power operation, and listen before talk channel access supports coexistence with incumbent satellite and various fixed services in the band.</a:t>
            </a:r>
          </a:p>
          <a:p>
            <a:r>
              <a:rPr lang="en-US" baseline="0" dirty="0"/>
              <a:t>Please see the papers and materials at the links provided.</a:t>
            </a:r>
            <a:endParaRPr lang="en-GB" dirty="0"/>
          </a:p>
        </p:txBody>
      </p:sp>
      <p:sp>
        <p:nvSpPr>
          <p:cNvPr id="4" name="Slide Number Placeholder 3"/>
          <p:cNvSpPr>
            <a:spLocks noGrp="1"/>
          </p:cNvSpPr>
          <p:nvPr>
            <p:ph type="sldNum" sz="quarter" idx="10"/>
          </p:nvPr>
        </p:nvSpPr>
        <p:spPr/>
        <p:txBody>
          <a:bodyPr/>
          <a:lstStyle/>
          <a:p>
            <a:fld id="{5BFEAE42-E3FE-4405-B7FC-4425D05B92A0}" type="slidenum">
              <a:rPr lang="en-GB" smtClean="0"/>
              <a:pPr/>
              <a:t>32</a:t>
            </a:fld>
            <a:endParaRPr lang="en-GB"/>
          </a:p>
        </p:txBody>
      </p:sp>
    </p:spTree>
    <p:extLst>
      <p:ext uri="{BB962C8B-B14F-4D97-AF65-F5344CB8AC3E}">
        <p14:creationId xmlns:p14="http://schemas.microsoft.com/office/powerpoint/2010/main" val="837206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427038"/>
            <a:ext cx="5127625" cy="2884487"/>
          </a:xfrm>
        </p:spPr>
      </p:sp>
      <p:sp>
        <p:nvSpPr>
          <p:cNvPr id="3" name="Notes Placeholder 2"/>
          <p:cNvSpPr>
            <a:spLocks noGrp="1"/>
          </p:cNvSpPr>
          <p:nvPr>
            <p:ph type="body" idx="1"/>
          </p:nvPr>
        </p:nvSpPr>
        <p:spPr/>
        <p:txBody>
          <a:bodyPr/>
          <a:lstStyle/>
          <a:p>
            <a:r>
              <a:rPr lang="en-US" dirty="0"/>
              <a:t>This</a:t>
            </a:r>
            <a:r>
              <a:rPr lang="en-US" baseline="0" dirty="0"/>
              <a:t> slide shows the channel allocation in the EU and USA, and modes of operation.</a:t>
            </a:r>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33</a:t>
            </a:fld>
            <a:endParaRPr lang="en-US"/>
          </a:p>
        </p:txBody>
      </p:sp>
    </p:spTree>
    <p:extLst>
      <p:ext uri="{BB962C8B-B14F-4D97-AF65-F5344CB8AC3E}">
        <p14:creationId xmlns:p14="http://schemas.microsoft.com/office/powerpoint/2010/main" val="1288235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a:xfrm>
            <a:off x="3972560" y="1"/>
            <a:ext cx="3037840" cy="462120"/>
          </a:xfrm>
          <a:prstGeom prst="rect">
            <a:avLst/>
          </a:prstGeom>
        </p:spPr>
        <p:txBody>
          <a:bodyPr/>
          <a:lstStyle/>
          <a:p>
            <a:pPr>
              <a:defRPr/>
            </a:pPr>
            <a:r>
              <a:rPr lang="en-US"/>
              <a:t>July 2022</a:t>
            </a:r>
          </a:p>
        </p:txBody>
      </p:sp>
      <p:sp>
        <p:nvSpPr>
          <p:cNvPr id="5" name="Footer Placeholder 4"/>
          <p:cNvSpPr>
            <a:spLocks noGrp="1"/>
          </p:cNvSpPr>
          <p:nvPr>
            <p:ph type="ftr" sz="quarter" idx="11"/>
          </p:nvPr>
        </p:nvSpPr>
        <p:spPr>
          <a:xfrm>
            <a:off x="0" y="8773957"/>
            <a:ext cx="3037840" cy="462119"/>
          </a:xfrm>
          <a:prstGeom prst="rect">
            <a:avLst/>
          </a:prstGeom>
        </p:spPr>
        <p:txBody>
          <a:bodyPr/>
          <a:lstStyle/>
          <a:p>
            <a:pPr>
              <a:defRPr/>
            </a:pPr>
            <a:r>
              <a:rPr lang="en-US"/>
              <a:t>2016 KEA-IEEE Seminar: Vision of Future Technology in 5G and Wi-Fi</a:t>
            </a:r>
          </a:p>
        </p:txBody>
      </p:sp>
      <p:sp>
        <p:nvSpPr>
          <p:cNvPr id="6" name="Slide Number Placeholder 5"/>
          <p:cNvSpPr>
            <a:spLocks noGrp="1"/>
          </p:cNvSpPr>
          <p:nvPr>
            <p:ph type="sldNum" sz="quarter" idx="12"/>
          </p:nvPr>
        </p:nvSpPr>
        <p:spPr/>
        <p:txBody>
          <a:bodyPr/>
          <a:lstStyle/>
          <a:p>
            <a:fld id="{9B907DB6-A665-4A5F-974F-18122FFF161C}" type="slidenum">
              <a:rPr lang="en-US" altLang="en-US" smtClean="0"/>
              <a:pPr/>
              <a:t>34</a:t>
            </a:fld>
            <a:endParaRPr lang="en-US" altLang="en-US"/>
          </a:p>
        </p:txBody>
      </p:sp>
    </p:spTree>
    <p:extLst>
      <p:ext uri="{BB962C8B-B14F-4D97-AF65-F5344CB8AC3E}">
        <p14:creationId xmlns:p14="http://schemas.microsoft.com/office/powerpoint/2010/main" val="3059474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a:xfrm>
            <a:off x="3972560" y="1"/>
            <a:ext cx="3037840" cy="462120"/>
          </a:xfrm>
          <a:prstGeom prst="rect">
            <a:avLst/>
          </a:prstGeom>
        </p:spPr>
        <p:txBody>
          <a:bodyPr/>
          <a:lstStyle/>
          <a:p>
            <a:pPr>
              <a:defRPr/>
            </a:pPr>
            <a:r>
              <a:rPr lang="en-US"/>
              <a:t>July 2022</a:t>
            </a:r>
          </a:p>
        </p:txBody>
      </p:sp>
      <p:sp>
        <p:nvSpPr>
          <p:cNvPr id="6" name="Slide Number Placeholder 5"/>
          <p:cNvSpPr>
            <a:spLocks noGrp="1"/>
          </p:cNvSpPr>
          <p:nvPr>
            <p:ph type="sldNum" sz="quarter" idx="12"/>
          </p:nvPr>
        </p:nvSpPr>
        <p:spPr/>
        <p:txBody>
          <a:bodyPr/>
          <a:lstStyle/>
          <a:p>
            <a:fld id="{9B907DB6-A665-4A5F-974F-18122FFF161C}" type="slidenum">
              <a:rPr lang="en-US" altLang="en-US" smtClean="0"/>
              <a:pPr/>
              <a:t>35</a:t>
            </a:fld>
            <a:endParaRPr lang="en-US" altLang="en-US"/>
          </a:p>
        </p:txBody>
      </p:sp>
    </p:spTree>
    <p:extLst>
      <p:ext uri="{BB962C8B-B14F-4D97-AF65-F5344CB8AC3E}">
        <p14:creationId xmlns:p14="http://schemas.microsoft.com/office/powerpoint/2010/main" val="8134771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a:xfrm>
            <a:off x="3972560" y="1"/>
            <a:ext cx="3037840" cy="462120"/>
          </a:xfrm>
          <a:prstGeom prst="rect">
            <a:avLst/>
          </a:prstGeom>
        </p:spPr>
        <p:txBody>
          <a:bodyPr/>
          <a:lstStyle/>
          <a:p>
            <a:pPr>
              <a:defRPr/>
            </a:pPr>
            <a:r>
              <a:rPr lang="en-US"/>
              <a:t>July 2022</a:t>
            </a:r>
          </a:p>
        </p:txBody>
      </p:sp>
      <p:sp>
        <p:nvSpPr>
          <p:cNvPr id="5" name="Footer Placeholder 4"/>
          <p:cNvSpPr>
            <a:spLocks noGrp="1"/>
          </p:cNvSpPr>
          <p:nvPr>
            <p:ph type="ftr" sz="quarter" idx="11"/>
          </p:nvPr>
        </p:nvSpPr>
        <p:spPr>
          <a:xfrm>
            <a:off x="0" y="8773957"/>
            <a:ext cx="3037840" cy="462119"/>
          </a:xfrm>
          <a:prstGeom prst="rect">
            <a:avLst/>
          </a:prstGeom>
        </p:spPr>
        <p:txBody>
          <a:bodyPr/>
          <a:lstStyle/>
          <a:p>
            <a:pPr>
              <a:defRPr/>
            </a:pPr>
            <a:r>
              <a:rPr lang="en-US"/>
              <a:t>2016 KEA-IEEE Seminar: Vision of Future Technology in 5G and Wi-Fi</a:t>
            </a:r>
          </a:p>
        </p:txBody>
      </p:sp>
      <p:sp>
        <p:nvSpPr>
          <p:cNvPr id="6" name="Slide Number Placeholder 5"/>
          <p:cNvSpPr>
            <a:spLocks noGrp="1"/>
          </p:cNvSpPr>
          <p:nvPr>
            <p:ph type="sldNum" sz="quarter" idx="12"/>
          </p:nvPr>
        </p:nvSpPr>
        <p:spPr/>
        <p:txBody>
          <a:bodyPr/>
          <a:lstStyle/>
          <a:p>
            <a:fld id="{9B907DB6-A665-4A5F-974F-18122FFF161C}" type="slidenum">
              <a:rPr lang="en-US" altLang="en-US" smtClean="0"/>
              <a:pPr/>
              <a:t>36</a:t>
            </a:fld>
            <a:endParaRPr lang="en-US" altLang="en-US"/>
          </a:p>
        </p:txBody>
      </p:sp>
    </p:spTree>
    <p:extLst>
      <p:ext uri="{BB962C8B-B14F-4D97-AF65-F5344CB8AC3E}">
        <p14:creationId xmlns:p14="http://schemas.microsoft.com/office/powerpoint/2010/main" val="509654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a:xfrm>
            <a:off x="3972560" y="1"/>
            <a:ext cx="3037840" cy="462120"/>
          </a:xfrm>
          <a:prstGeom prst="rect">
            <a:avLst/>
          </a:prstGeom>
        </p:spPr>
        <p:txBody>
          <a:bodyPr/>
          <a:lstStyle/>
          <a:p>
            <a:pPr>
              <a:defRPr/>
            </a:pPr>
            <a:r>
              <a:rPr lang="en-US"/>
              <a:t>July 2022</a:t>
            </a:r>
          </a:p>
        </p:txBody>
      </p:sp>
      <p:sp>
        <p:nvSpPr>
          <p:cNvPr id="5" name="Footer Placeholder 4"/>
          <p:cNvSpPr>
            <a:spLocks noGrp="1"/>
          </p:cNvSpPr>
          <p:nvPr>
            <p:ph type="ftr" sz="quarter" idx="11"/>
          </p:nvPr>
        </p:nvSpPr>
        <p:spPr>
          <a:xfrm>
            <a:off x="0" y="8773957"/>
            <a:ext cx="3037840" cy="462119"/>
          </a:xfrm>
          <a:prstGeom prst="rect">
            <a:avLst/>
          </a:prstGeom>
        </p:spPr>
        <p:txBody>
          <a:bodyPr/>
          <a:lstStyle/>
          <a:p>
            <a:pPr>
              <a:defRPr/>
            </a:pPr>
            <a:r>
              <a:rPr lang="en-US"/>
              <a:t>2016 KEA-IEEE Seminar: Vision of Future Technology in 5G and Wi-Fi</a:t>
            </a:r>
          </a:p>
        </p:txBody>
      </p:sp>
      <p:sp>
        <p:nvSpPr>
          <p:cNvPr id="6" name="Slide Number Placeholder 5"/>
          <p:cNvSpPr>
            <a:spLocks noGrp="1"/>
          </p:cNvSpPr>
          <p:nvPr>
            <p:ph type="sldNum" sz="quarter" idx="12"/>
          </p:nvPr>
        </p:nvSpPr>
        <p:spPr/>
        <p:txBody>
          <a:bodyPr/>
          <a:lstStyle/>
          <a:p>
            <a:fld id="{9B907DB6-A665-4A5F-974F-18122FFF161C}" type="slidenum">
              <a:rPr lang="en-US" altLang="en-US" smtClean="0"/>
              <a:pPr/>
              <a:t>37</a:t>
            </a:fld>
            <a:endParaRPr lang="en-US" altLang="en-US"/>
          </a:p>
        </p:txBody>
      </p:sp>
    </p:spTree>
    <p:extLst>
      <p:ext uri="{BB962C8B-B14F-4D97-AF65-F5344CB8AC3E}">
        <p14:creationId xmlns:p14="http://schemas.microsoft.com/office/powerpoint/2010/main" val="30331243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a:solidFill>
                  <a:schemeClr val="tx1"/>
                </a:solidFill>
                <a:effectLst/>
                <a:latin typeface="+mn-lt"/>
                <a:ea typeface="+mn-ea"/>
                <a:cs typeface="+mn-cs"/>
              </a:rPr>
              <a:t>Use cases in which use of a Randomized MAC address impacts network operation include</a:t>
            </a:r>
            <a:br>
              <a:rPr lang="en-GB" sz="1100" kern="1200" dirty="0">
                <a:solidFill>
                  <a:schemeClr val="tx1"/>
                </a:solidFill>
                <a:effectLst/>
                <a:latin typeface="+mn-lt"/>
                <a:ea typeface="+mn-ea"/>
                <a:cs typeface="+mn-cs"/>
              </a:rPr>
            </a:br>
            <a:r>
              <a:rPr lang="en-GB" sz="1100" kern="1200" dirty="0">
                <a:solidFill>
                  <a:schemeClr val="tx1"/>
                </a:solidFill>
                <a:effectLst/>
                <a:latin typeface="+mn-lt"/>
                <a:ea typeface="+mn-ea"/>
                <a:cs typeface="+mn-cs"/>
              </a:rPr>
              <a:t>Steering a client, </a:t>
            </a:r>
            <a:r>
              <a:rPr lang="en-GB" sz="1100" kern="1200">
                <a:solidFill>
                  <a:schemeClr val="tx1"/>
                </a:solidFill>
                <a:effectLst/>
                <a:latin typeface="+mn-lt"/>
                <a:ea typeface="+mn-ea"/>
                <a:cs typeface="+mn-cs"/>
              </a:rPr>
              <a:t>and</a:t>
            </a:r>
            <a:r>
              <a:rPr lang="en-GB" sz="1100" kern="1200" baseline="0">
                <a:solidFill>
                  <a:schemeClr val="tx1"/>
                </a:solidFill>
                <a:effectLst/>
                <a:latin typeface="+mn-lt"/>
                <a:ea typeface="+mn-ea"/>
                <a:cs typeface="+mn-cs"/>
              </a:rPr>
              <a:t> following,</a:t>
            </a:r>
            <a:r>
              <a:rPr lang="en-GB" sz="1100" kern="1200">
                <a:solidFill>
                  <a:schemeClr val="tx1"/>
                </a:solidFill>
                <a:effectLst/>
                <a:latin typeface="+mn-lt"/>
                <a:ea typeface="+mn-ea"/>
                <a:cs typeface="+mn-cs"/>
              </a:rPr>
              <a:t> </a:t>
            </a:r>
            <a:r>
              <a:rPr lang="en-GB" sz="1100" kern="1200" dirty="0">
                <a:solidFill>
                  <a:schemeClr val="tx1"/>
                </a:solidFill>
                <a:effectLst/>
                <a:latin typeface="+mn-lt"/>
                <a:ea typeface="+mn-ea"/>
                <a:cs typeface="+mn-cs"/>
              </a:rPr>
              <a:t>as listed on the left.</a:t>
            </a:r>
          </a:p>
          <a:p>
            <a:r>
              <a:rPr lang="en-GB" sz="1100" kern="1200" dirty="0">
                <a:solidFill>
                  <a:schemeClr val="tx1"/>
                </a:solidFill>
                <a:effectLst/>
                <a:latin typeface="+mn-lt"/>
                <a:ea typeface="+mn-ea"/>
                <a:cs typeface="+mn-cs"/>
              </a:rPr>
              <a:t> </a:t>
            </a:r>
          </a:p>
          <a:p>
            <a:r>
              <a:rPr lang="en-GB" sz="1100" kern="1200" dirty="0">
                <a:solidFill>
                  <a:schemeClr val="tx1"/>
                </a:solidFill>
                <a:effectLst/>
                <a:latin typeface="+mn-lt"/>
                <a:ea typeface="+mn-ea"/>
                <a:cs typeface="+mn-cs"/>
              </a:rPr>
              <a:t>The Figure shows the example Client steering use case, in which the network instructs the client device to stay</a:t>
            </a:r>
            <a:br>
              <a:rPr lang="en-GB" sz="1100" kern="1200" dirty="0">
                <a:solidFill>
                  <a:schemeClr val="tx1"/>
                </a:solidFill>
                <a:effectLst/>
                <a:latin typeface="+mn-lt"/>
                <a:ea typeface="+mn-ea"/>
                <a:cs typeface="+mn-cs"/>
              </a:rPr>
            </a:br>
            <a:r>
              <a:rPr lang="en-GB" sz="1100" kern="1200" dirty="0">
                <a:solidFill>
                  <a:schemeClr val="tx1"/>
                </a:solidFill>
                <a:effectLst/>
                <a:latin typeface="+mn-lt"/>
                <a:ea typeface="+mn-ea"/>
                <a:cs typeface="+mn-cs"/>
              </a:rPr>
              <a:t>or connect to a particular AP. </a:t>
            </a:r>
            <a:r>
              <a:rPr lang="en-US" sz="1100" kern="1200" dirty="0">
                <a:solidFill>
                  <a:schemeClr val="tx1"/>
                </a:solidFill>
                <a:effectLst/>
                <a:latin typeface="+mn-lt"/>
                <a:ea typeface="+mn-ea"/>
                <a:cs typeface="+mn-cs"/>
              </a:rPr>
              <a:t>The network needs to be able to correlate the device’s communications (probes, </a:t>
            </a:r>
            <a:r>
              <a:rPr lang="en-US" sz="1100" kern="1200" dirty="0" err="1">
                <a:solidFill>
                  <a:schemeClr val="tx1"/>
                </a:solidFill>
                <a:effectLst/>
                <a:latin typeface="+mn-lt"/>
                <a:ea typeface="+mn-ea"/>
                <a:cs typeface="+mn-cs"/>
              </a:rPr>
              <a:t>etc</a:t>
            </a:r>
            <a:r>
              <a:rPr lang="en-US" sz="1100" kern="1200" dirty="0">
                <a:solidFill>
                  <a:schemeClr val="tx1"/>
                </a:solidFill>
                <a:effectLst/>
                <a:latin typeface="+mn-lt"/>
                <a:ea typeface="+mn-ea"/>
                <a:cs typeface="+mn-cs"/>
              </a:rPr>
              <a:t>)</a:t>
            </a:r>
            <a:r>
              <a:rPr lang="en-GB" sz="1100" kern="1200" dirty="0">
                <a:solidFill>
                  <a:schemeClr val="tx1"/>
                </a:solidFill>
                <a:effectLst/>
                <a:latin typeface="+mn-lt"/>
                <a:ea typeface="+mn-ea"/>
                <a:cs typeface="+mn-cs"/>
              </a:rPr>
              <a:t>, while at the same time, the identity is not </a:t>
            </a:r>
            <a:br>
              <a:rPr lang="en-GB" sz="1100" kern="1200" dirty="0">
                <a:solidFill>
                  <a:schemeClr val="tx1"/>
                </a:solidFill>
                <a:effectLst/>
                <a:latin typeface="+mn-lt"/>
                <a:ea typeface="+mn-ea"/>
                <a:cs typeface="+mn-cs"/>
              </a:rPr>
            </a:br>
            <a:r>
              <a:rPr lang="en-GB" sz="1100" kern="1200" dirty="0">
                <a:solidFill>
                  <a:schemeClr val="tx1"/>
                </a:solidFill>
                <a:effectLst/>
                <a:latin typeface="+mn-lt"/>
                <a:ea typeface="+mn-ea"/>
                <a:cs typeface="+mn-cs"/>
              </a:rPr>
              <a:t>visible to passive observation.</a:t>
            </a:r>
          </a:p>
          <a:p>
            <a:endParaRPr lang="en-US" dirty="0"/>
          </a:p>
        </p:txBody>
      </p:sp>
      <p:sp>
        <p:nvSpPr>
          <p:cNvPr id="4" name="Date Placeholder 3"/>
          <p:cNvSpPr>
            <a:spLocks noGrp="1"/>
          </p:cNvSpPr>
          <p:nvPr>
            <p:ph type="dt" idx="10"/>
          </p:nvPr>
        </p:nvSpPr>
        <p:spPr>
          <a:xfrm>
            <a:off x="3972560" y="1"/>
            <a:ext cx="3037840" cy="462120"/>
          </a:xfrm>
          <a:prstGeom prst="rect">
            <a:avLst/>
          </a:prstGeom>
        </p:spPr>
        <p:txBody>
          <a:bodyPr/>
          <a:lstStyle/>
          <a:p>
            <a:pPr>
              <a:defRPr/>
            </a:pPr>
            <a:r>
              <a:rPr lang="en-US"/>
              <a:t>July 2022</a:t>
            </a:r>
          </a:p>
        </p:txBody>
      </p:sp>
      <p:sp>
        <p:nvSpPr>
          <p:cNvPr id="5" name="Footer Placeholder 4"/>
          <p:cNvSpPr>
            <a:spLocks noGrp="1"/>
          </p:cNvSpPr>
          <p:nvPr>
            <p:ph type="ftr" sz="quarter" idx="11"/>
          </p:nvPr>
        </p:nvSpPr>
        <p:spPr>
          <a:xfrm>
            <a:off x="0" y="8773957"/>
            <a:ext cx="3037840" cy="462119"/>
          </a:xfrm>
          <a:prstGeom prst="rect">
            <a:avLst/>
          </a:prstGeom>
        </p:spPr>
        <p:txBody>
          <a:bodyPr/>
          <a:lstStyle/>
          <a:p>
            <a:pPr>
              <a:defRPr/>
            </a:pPr>
            <a:r>
              <a:rPr lang="en-US"/>
              <a:t>2016 KEA-IEEE Seminar: Vision of Future Technology in 5G and Wi-Fi</a:t>
            </a:r>
          </a:p>
        </p:txBody>
      </p:sp>
      <p:sp>
        <p:nvSpPr>
          <p:cNvPr id="6" name="Slide Number Placeholder 5"/>
          <p:cNvSpPr>
            <a:spLocks noGrp="1"/>
          </p:cNvSpPr>
          <p:nvPr>
            <p:ph type="sldNum" sz="quarter" idx="12"/>
          </p:nvPr>
        </p:nvSpPr>
        <p:spPr/>
        <p:txBody>
          <a:bodyPr/>
          <a:lstStyle/>
          <a:p>
            <a:fld id="{9B907DB6-A665-4A5F-974F-18122FFF161C}" type="slidenum">
              <a:rPr lang="en-US" altLang="en-US" smtClean="0"/>
              <a:pPr/>
              <a:t>38</a:t>
            </a:fld>
            <a:endParaRPr lang="en-US" altLang="en-US"/>
          </a:p>
        </p:txBody>
      </p:sp>
    </p:spTree>
    <p:extLst>
      <p:ext uri="{BB962C8B-B14F-4D97-AF65-F5344CB8AC3E}">
        <p14:creationId xmlns:p14="http://schemas.microsoft.com/office/powerpoint/2010/main" val="4049303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a:xfrm>
            <a:off x="3972560" y="1"/>
            <a:ext cx="3037840" cy="462120"/>
          </a:xfrm>
          <a:prstGeom prst="rect">
            <a:avLst/>
          </a:prstGeom>
        </p:spPr>
        <p:txBody>
          <a:bodyPr/>
          <a:lstStyle/>
          <a:p>
            <a:pPr>
              <a:defRPr/>
            </a:pPr>
            <a:r>
              <a:rPr lang="en-US"/>
              <a:t>July 2022</a:t>
            </a:r>
          </a:p>
        </p:txBody>
      </p:sp>
      <p:sp>
        <p:nvSpPr>
          <p:cNvPr id="5" name="Footer Placeholder 4"/>
          <p:cNvSpPr>
            <a:spLocks noGrp="1"/>
          </p:cNvSpPr>
          <p:nvPr>
            <p:ph type="ftr" sz="quarter" idx="11"/>
          </p:nvPr>
        </p:nvSpPr>
        <p:spPr>
          <a:xfrm>
            <a:off x="0" y="8773957"/>
            <a:ext cx="3037840" cy="462119"/>
          </a:xfrm>
          <a:prstGeom prst="rect">
            <a:avLst/>
          </a:prstGeom>
        </p:spPr>
        <p:txBody>
          <a:bodyPr/>
          <a:lstStyle/>
          <a:p>
            <a:pPr>
              <a:defRPr/>
            </a:pPr>
            <a:r>
              <a:rPr lang="en-US"/>
              <a:t>2016 KEA-IEEE Seminar: Vision of Future Technology in 5G and Wi-Fi</a:t>
            </a:r>
          </a:p>
        </p:txBody>
      </p:sp>
      <p:sp>
        <p:nvSpPr>
          <p:cNvPr id="6" name="Slide Number Placeholder 5"/>
          <p:cNvSpPr>
            <a:spLocks noGrp="1"/>
          </p:cNvSpPr>
          <p:nvPr>
            <p:ph type="sldNum" sz="quarter" idx="12"/>
          </p:nvPr>
        </p:nvSpPr>
        <p:spPr/>
        <p:txBody>
          <a:bodyPr/>
          <a:lstStyle/>
          <a:p>
            <a:fld id="{9B907DB6-A665-4A5F-974F-18122FFF161C}" type="slidenum">
              <a:rPr lang="en-US" altLang="en-US" smtClean="0"/>
              <a:pPr/>
              <a:t>39</a:t>
            </a:fld>
            <a:endParaRPr lang="en-US" altLang="en-US"/>
          </a:p>
        </p:txBody>
      </p:sp>
    </p:spTree>
    <p:extLst>
      <p:ext uri="{BB962C8B-B14F-4D97-AF65-F5344CB8AC3E}">
        <p14:creationId xmlns:p14="http://schemas.microsoft.com/office/powerpoint/2010/main" val="995044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a:xfrm>
            <a:off x="3972560" y="1"/>
            <a:ext cx="3037840" cy="462120"/>
          </a:xfrm>
          <a:prstGeom prst="rect">
            <a:avLst/>
          </a:prstGeom>
        </p:spPr>
        <p:txBody>
          <a:bodyPr/>
          <a:lstStyle/>
          <a:p>
            <a:pPr>
              <a:defRPr/>
            </a:pPr>
            <a:r>
              <a:rPr lang="en-US"/>
              <a:t>July 2022</a:t>
            </a:r>
          </a:p>
        </p:txBody>
      </p:sp>
      <p:sp>
        <p:nvSpPr>
          <p:cNvPr id="5" name="Footer Placeholder 4"/>
          <p:cNvSpPr>
            <a:spLocks noGrp="1"/>
          </p:cNvSpPr>
          <p:nvPr>
            <p:ph type="ftr" sz="quarter" idx="11"/>
          </p:nvPr>
        </p:nvSpPr>
        <p:spPr>
          <a:xfrm>
            <a:off x="0" y="8773957"/>
            <a:ext cx="3037840" cy="462119"/>
          </a:xfrm>
          <a:prstGeom prst="rect">
            <a:avLst/>
          </a:prstGeom>
        </p:spPr>
        <p:txBody>
          <a:bodyPr/>
          <a:lstStyle/>
          <a:p>
            <a:pPr>
              <a:defRPr/>
            </a:pPr>
            <a:r>
              <a:rPr lang="en-US"/>
              <a:t>2016 KEA-IEEE Seminar: Vision of Future Technology in 5G and Wi-Fi</a:t>
            </a:r>
          </a:p>
        </p:txBody>
      </p:sp>
      <p:sp>
        <p:nvSpPr>
          <p:cNvPr id="6" name="Slide Number Placeholder 5"/>
          <p:cNvSpPr>
            <a:spLocks noGrp="1"/>
          </p:cNvSpPr>
          <p:nvPr>
            <p:ph type="sldNum" sz="quarter" idx="12"/>
          </p:nvPr>
        </p:nvSpPr>
        <p:spPr/>
        <p:txBody>
          <a:bodyPr/>
          <a:lstStyle/>
          <a:p>
            <a:fld id="{9B907DB6-A665-4A5F-974F-18122FFF161C}" type="slidenum">
              <a:rPr lang="en-US" altLang="en-US" smtClean="0"/>
              <a:pPr/>
              <a:t>40</a:t>
            </a:fld>
            <a:endParaRPr lang="en-US" altLang="en-US"/>
          </a:p>
        </p:txBody>
      </p:sp>
    </p:spTree>
    <p:extLst>
      <p:ext uri="{BB962C8B-B14F-4D97-AF65-F5344CB8AC3E}">
        <p14:creationId xmlns:p14="http://schemas.microsoft.com/office/powerpoint/2010/main" val="1554831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1313" y="701675"/>
            <a:ext cx="6178550" cy="3476625"/>
          </a:xfrm>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a:xfrm>
            <a:off x="5572125" y="98425"/>
            <a:ext cx="641350" cy="212725"/>
          </a:xfrm>
          <a:prstGeom prst="rect">
            <a:avLst/>
          </a:prstGeom>
        </p:spPr>
        <p:txBody>
          <a:bodyPr/>
          <a:lstStyle/>
          <a:p>
            <a:pPr>
              <a:defRPr/>
            </a:pPr>
            <a:r>
              <a:rPr lang="en-US"/>
              <a:t>doc.: IEEE 802.11-19-0223</a:t>
            </a:r>
          </a:p>
        </p:txBody>
      </p:sp>
      <p:sp>
        <p:nvSpPr>
          <p:cNvPr id="5" name="Date Placeholder 4"/>
          <p:cNvSpPr>
            <a:spLocks noGrp="1"/>
          </p:cNvSpPr>
          <p:nvPr>
            <p:ph type="dt" idx="11"/>
          </p:nvPr>
        </p:nvSpPr>
        <p:spPr>
          <a:xfrm>
            <a:off x="646113" y="98425"/>
            <a:ext cx="827087" cy="212725"/>
          </a:xfrm>
          <a:prstGeom prst="rect">
            <a:avLst/>
          </a:prstGeom>
        </p:spPr>
        <p:txBody>
          <a:bodyPr/>
          <a:lstStyle/>
          <a:p>
            <a:pPr>
              <a:defRPr/>
            </a:pPr>
            <a:r>
              <a:rPr lang="en-US"/>
              <a:t>July 2022</a:t>
            </a:r>
            <a:endParaRPr lang="en-US" dirty="0"/>
          </a:p>
        </p:txBody>
      </p:sp>
      <p:sp>
        <p:nvSpPr>
          <p:cNvPr id="6" name="Footer Placeholder 5"/>
          <p:cNvSpPr>
            <a:spLocks noGrp="1"/>
          </p:cNvSpPr>
          <p:nvPr>
            <p:ph type="ftr" sz="quarter" idx="12"/>
          </p:nvPr>
        </p:nvSpPr>
        <p:spPr/>
        <p:txBody>
          <a:bodyPr/>
          <a:lstStyle/>
          <a:p>
            <a:pPr lvl="4">
              <a:defRPr/>
            </a:pPr>
            <a:r>
              <a:rPr lang="en-US"/>
              <a:t>Dorothy Stanley, HP Enterprise</a:t>
            </a:r>
          </a:p>
        </p:txBody>
      </p:sp>
      <p:sp>
        <p:nvSpPr>
          <p:cNvPr id="7" name="Slide Number Placeholder 6"/>
          <p:cNvSpPr>
            <a:spLocks noGrp="1"/>
          </p:cNvSpPr>
          <p:nvPr>
            <p:ph type="sldNum" sz="quarter" idx="13"/>
          </p:nvPr>
        </p:nvSpPr>
        <p:spPr/>
        <p:txBody>
          <a:bodyPr/>
          <a:lstStyle/>
          <a:p>
            <a:pPr>
              <a:defRPr/>
            </a:pPr>
            <a:r>
              <a:rPr lang="en-US"/>
              <a:t>Page </a:t>
            </a:r>
            <a:fld id="{0FE52186-36B6-4054-BEF3-62B8BA7A57CB}" type="slidenum">
              <a:rPr lang="en-US" smtClean="0"/>
              <a:pPr>
                <a:defRPr/>
              </a:pPr>
              <a:t>4</a:t>
            </a:fld>
            <a:endParaRPr lang="en-US"/>
          </a:p>
        </p:txBody>
      </p:sp>
    </p:spTree>
    <p:extLst>
      <p:ext uri="{BB962C8B-B14F-4D97-AF65-F5344CB8AC3E}">
        <p14:creationId xmlns:p14="http://schemas.microsoft.com/office/powerpoint/2010/main" val="16896302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701675"/>
            <a:ext cx="6165850"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a:xfrm>
            <a:off x="5640388" y="98425"/>
            <a:ext cx="641350" cy="212725"/>
          </a:xfrm>
          <a:prstGeom prst="rect">
            <a:avLst/>
          </a:prstGeom>
        </p:spPr>
        <p:txBody>
          <a:bodyPr/>
          <a:lstStyle/>
          <a:p>
            <a:pPr>
              <a:defRPr/>
            </a:pPr>
            <a:r>
              <a:rPr lang="en-US"/>
              <a:t>Doc Title</a:t>
            </a:r>
            <a:endParaRPr lang="en-US" dirty="0"/>
          </a:p>
        </p:txBody>
      </p:sp>
      <p:sp>
        <p:nvSpPr>
          <p:cNvPr id="5" name="Date Placeholder 4"/>
          <p:cNvSpPr>
            <a:spLocks noGrp="1"/>
          </p:cNvSpPr>
          <p:nvPr>
            <p:ph type="dt" idx="11"/>
          </p:nvPr>
        </p:nvSpPr>
        <p:spPr>
          <a:xfrm>
            <a:off x="654050" y="98425"/>
            <a:ext cx="827088" cy="212725"/>
          </a:xfrm>
          <a:prstGeom prst="rect">
            <a:avLst/>
          </a:prstGeom>
        </p:spPr>
        <p:txBody>
          <a:bodyPr/>
          <a:lstStyle/>
          <a:p>
            <a:pPr>
              <a:defRPr/>
            </a:pPr>
            <a:r>
              <a:rPr lang="en-US"/>
              <a:t>July 2022</a:t>
            </a:r>
            <a:endParaRPr lang="en-US" dirty="0"/>
          </a:p>
        </p:txBody>
      </p:sp>
      <p:sp>
        <p:nvSpPr>
          <p:cNvPr id="6" name="Footer Placeholder 5"/>
          <p:cNvSpPr>
            <a:spLocks noGrp="1"/>
          </p:cNvSpPr>
          <p:nvPr>
            <p:ph type="ftr" sz="quarter" idx="12"/>
          </p:nvPr>
        </p:nvSpPr>
        <p:spPr/>
        <p:txBody>
          <a:bodyPr/>
          <a:lstStyle/>
          <a:p>
            <a:pPr lvl="4">
              <a:defRPr/>
            </a:pPr>
            <a:r>
              <a:rPr lang="en-US"/>
              <a:t>John Doe, Some Company</a:t>
            </a:r>
            <a:endParaRPr lang="en-US" dirty="0"/>
          </a:p>
        </p:txBody>
      </p:sp>
      <p:sp>
        <p:nvSpPr>
          <p:cNvPr id="7" name="Slide Number Placeholder 6"/>
          <p:cNvSpPr>
            <a:spLocks noGrp="1"/>
          </p:cNvSpPr>
          <p:nvPr>
            <p:ph type="sldNum" sz="quarter" idx="13"/>
          </p:nvPr>
        </p:nvSpPr>
        <p:spPr/>
        <p:txBody>
          <a:bodyPr/>
          <a:lstStyle/>
          <a:p>
            <a:pPr>
              <a:defRPr/>
            </a:pPr>
            <a:r>
              <a:rPr lang="en-US"/>
              <a:t>Page </a:t>
            </a:r>
            <a:fld id="{870C1BA4-1CEE-4CD8-8532-343A8D2B3155}" type="slidenum">
              <a:rPr lang="en-US" smtClean="0"/>
              <a:pPr>
                <a:defRPr/>
              </a:pPr>
              <a:t>41</a:t>
            </a:fld>
            <a:endParaRPr lang="en-US" dirty="0"/>
          </a:p>
        </p:txBody>
      </p:sp>
    </p:spTree>
    <p:extLst>
      <p:ext uri="{BB962C8B-B14F-4D97-AF65-F5344CB8AC3E}">
        <p14:creationId xmlns:p14="http://schemas.microsoft.com/office/powerpoint/2010/main" val="4073746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701675"/>
            <a:ext cx="6165850"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a:xfrm>
            <a:off x="5640388" y="98425"/>
            <a:ext cx="641350" cy="212725"/>
          </a:xfrm>
          <a:prstGeom prst="rect">
            <a:avLst/>
          </a:prstGeom>
        </p:spPr>
        <p:txBody>
          <a:bodyPr/>
          <a:lstStyle/>
          <a:p>
            <a:pPr>
              <a:defRPr/>
            </a:pPr>
            <a:r>
              <a:rPr lang="en-US"/>
              <a:t>Doc Title</a:t>
            </a:r>
            <a:endParaRPr lang="en-US" dirty="0"/>
          </a:p>
        </p:txBody>
      </p:sp>
      <p:sp>
        <p:nvSpPr>
          <p:cNvPr id="5" name="Date Placeholder 4"/>
          <p:cNvSpPr>
            <a:spLocks noGrp="1"/>
          </p:cNvSpPr>
          <p:nvPr>
            <p:ph type="dt" idx="11"/>
          </p:nvPr>
        </p:nvSpPr>
        <p:spPr>
          <a:xfrm>
            <a:off x="654050" y="98425"/>
            <a:ext cx="827088" cy="212725"/>
          </a:xfrm>
          <a:prstGeom prst="rect">
            <a:avLst/>
          </a:prstGeom>
        </p:spPr>
        <p:txBody>
          <a:bodyPr/>
          <a:lstStyle/>
          <a:p>
            <a:pPr>
              <a:defRPr/>
            </a:pPr>
            <a:r>
              <a:rPr lang="en-US"/>
              <a:t>July 2022</a:t>
            </a:r>
            <a:endParaRPr lang="en-US" dirty="0"/>
          </a:p>
        </p:txBody>
      </p:sp>
      <p:sp>
        <p:nvSpPr>
          <p:cNvPr id="6" name="Footer Placeholder 5"/>
          <p:cNvSpPr>
            <a:spLocks noGrp="1"/>
          </p:cNvSpPr>
          <p:nvPr>
            <p:ph type="ftr" sz="quarter" idx="12"/>
          </p:nvPr>
        </p:nvSpPr>
        <p:spPr/>
        <p:txBody>
          <a:bodyPr/>
          <a:lstStyle/>
          <a:p>
            <a:pPr lvl="4">
              <a:defRPr/>
            </a:pPr>
            <a:r>
              <a:rPr lang="en-US"/>
              <a:t>John Doe, Some Company</a:t>
            </a:r>
            <a:endParaRPr lang="en-US" dirty="0"/>
          </a:p>
        </p:txBody>
      </p:sp>
      <p:sp>
        <p:nvSpPr>
          <p:cNvPr id="7" name="Slide Number Placeholder 6"/>
          <p:cNvSpPr>
            <a:spLocks noGrp="1"/>
          </p:cNvSpPr>
          <p:nvPr>
            <p:ph type="sldNum" sz="quarter" idx="13"/>
          </p:nvPr>
        </p:nvSpPr>
        <p:spPr/>
        <p:txBody>
          <a:bodyPr/>
          <a:lstStyle/>
          <a:p>
            <a:pPr>
              <a:defRPr/>
            </a:pPr>
            <a:r>
              <a:rPr lang="en-US"/>
              <a:t>Page </a:t>
            </a:r>
            <a:fld id="{870C1BA4-1CEE-4CD8-8532-343A8D2B3155}" type="slidenum">
              <a:rPr lang="en-US" smtClean="0"/>
              <a:pPr>
                <a:defRPr/>
              </a:pPr>
              <a:t>42</a:t>
            </a:fld>
            <a:endParaRPr lang="en-US" dirty="0"/>
          </a:p>
        </p:txBody>
      </p:sp>
    </p:spTree>
    <p:extLst>
      <p:ext uri="{BB962C8B-B14F-4D97-AF65-F5344CB8AC3E}">
        <p14:creationId xmlns:p14="http://schemas.microsoft.com/office/powerpoint/2010/main" val="11875080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701675"/>
            <a:ext cx="6165850" cy="34686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a:xfrm>
            <a:off x="5640388" y="98425"/>
            <a:ext cx="641350" cy="212725"/>
          </a:xfrm>
          <a:prstGeom prst="rect">
            <a:avLst/>
          </a:prstGeom>
        </p:spPr>
        <p:txBody>
          <a:bodyPr/>
          <a:lstStyle/>
          <a:p>
            <a:pPr>
              <a:defRPr/>
            </a:pPr>
            <a:r>
              <a:rPr lang="en-US"/>
              <a:t>Doc Title</a:t>
            </a:r>
            <a:endParaRPr lang="en-US" dirty="0"/>
          </a:p>
        </p:txBody>
      </p:sp>
      <p:sp>
        <p:nvSpPr>
          <p:cNvPr id="5" name="Date Placeholder 4"/>
          <p:cNvSpPr>
            <a:spLocks noGrp="1"/>
          </p:cNvSpPr>
          <p:nvPr>
            <p:ph type="dt" idx="11"/>
          </p:nvPr>
        </p:nvSpPr>
        <p:spPr>
          <a:xfrm>
            <a:off x="654050" y="98425"/>
            <a:ext cx="827088" cy="212725"/>
          </a:xfrm>
          <a:prstGeom prst="rect">
            <a:avLst/>
          </a:prstGeom>
        </p:spPr>
        <p:txBody>
          <a:bodyPr/>
          <a:lstStyle/>
          <a:p>
            <a:pPr>
              <a:defRPr/>
            </a:pPr>
            <a:r>
              <a:rPr lang="en-US"/>
              <a:t>July 2022</a:t>
            </a:r>
            <a:endParaRPr lang="en-US" dirty="0"/>
          </a:p>
        </p:txBody>
      </p:sp>
      <p:sp>
        <p:nvSpPr>
          <p:cNvPr id="6" name="Footer Placeholder 5"/>
          <p:cNvSpPr>
            <a:spLocks noGrp="1"/>
          </p:cNvSpPr>
          <p:nvPr>
            <p:ph type="ftr" sz="quarter" idx="12"/>
          </p:nvPr>
        </p:nvSpPr>
        <p:spPr/>
        <p:txBody>
          <a:bodyPr/>
          <a:lstStyle/>
          <a:p>
            <a:pPr lvl="4">
              <a:defRPr/>
            </a:pPr>
            <a:r>
              <a:rPr lang="en-US"/>
              <a:t>John Doe, Some Company</a:t>
            </a:r>
            <a:endParaRPr lang="en-US" dirty="0"/>
          </a:p>
        </p:txBody>
      </p:sp>
      <p:sp>
        <p:nvSpPr>
          <p:cNvPr id="7" name="Slide Number Placeholder 6"/>
          <p:cNvSpPr>
            <a:spLocks noGrp="1"/>
          </p:cNvSpPr>
          <p:nvPr>
            <p:ph type="sldNum" sz="quarter" idx="13"/>
          </p:nvPr>
        </p:nvSpPr>
        <p:spPr/>
        <p:txBody>
          <a:bodyPr/>
          <a:lstStyle/>
          <a:p>
            <a:pPr>
              <a:defRPr/>
            </a:pPr>
            <a:r>
              <a:rPr lang="en-US"/>
              <a:t>Page </a:t>
            </a:r>
            <a:fld id="{870C1BA4-1CEE-4CD8-8532-343A8D2B3155}" type="slidenum">
              <a:rPr lang="en-US" smtClean="0"/>
              <a:pPr>
                <a:defRPr/>
              </a:pPr>
              <a:t>43</a:t>
            </a:fld>
            <a:endParaRPr lang="en-US" dirty="0"/>
          </a:p>
        </p:txBody>
      </p:sp>
    </p:spTree>
    <p:extLst>
      <p:ext uri="{BB962C8B-B14F-4D97-AF65-F5344CB8AC3E}">
        <p14:creationId xmlns:p14="http://schemas.microsoft.com/office/powerpoint/2010/main" val="28653322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Here is a list of amendments currently under development.</a:t>
            </a:r>
          </a:p>
          <a:p>
            <a:endParaRPr lang="en-US" altLang="zh-CN"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44</a:t>
            </a:fld>
            <a:endParaRPr lang="en-US"/>
          </a:p>
        </p:txBody>
      </p:sp>
    </p:spTree>
    <p:extLst>
      <p:ext uri="{BB962C8B-B14F-4D97-AF65-F5344CB8AC3E}">
        <p14:creationId xmlns:p14="http://schemas.microsoft.com/office/powerpoint/2010/main" val="40037162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a:xfrm>
            <a:off x="3972560" y="1"/>
            <a:ext cx="3037840" cy="462120"/>
          </a:xfrm>
          <a:prstGeom prst="rect">
            <a:avLst/>
          </a:prstGeom>
        </p:spPr>
        <p:txBody>
          <a:bodyPr/>
          <a:lstStyle/>
          <a:p>
            <a:pPr>
              <a:defRPr/>
            </a:pPr>
            <a:r>
              <a:rPr lang="en-US">
                <a:solidFill>
                  <a:prstClr val="black"/>
                </a:solidFill>
              </a:rPr>
              <a:t>July 2022</a:t>
            </a:r>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BFBB2E9C-809A-BB47-8C1B-CF0E29237FC0}" type="slidenum">
              <a:rPr lang="en-US" altLang="en-US" smtClean="0">
                <a:solidFill>
                  <a:prstClr val="black"/>
                </a:solidFill>
              </a:rPr>
              <a:pPr>
                <a:defRPr/>
              </a:pPr>
              <a:t>45</a:t>
            </a:fld>
            <a:endParaRPr lang="en-US" altLang="en-US">
              <a:solidFill>
                <a:prstClr val="black"/>
              </a:solidFill>
            </a:endParaRPr>
          </a:p>
        </p:txBody>
      </p:sp>
      <p:sp>
        <p:nvSpPr>
          <p:cNvPr id="6" name="Header Placeholder 5"/>
          <p:cNvSpPr>
            <a:spLocks noGrp="1"/>
          </p:cNvSpPr>
          <p:nvPr>
            <p:ph type="hdr" sz="quarter" idx="12"/>
          </p:nvPr>
        </p:nvSpPr>
        <p:spPr>
          <a:xfrm>
            <a:off x="0" y="1"/>
            <a:ext cx="3037840" cy="462120"/>
          </a:xfrm>
          <a:prstGeom prst="rect">
            <a:avLst/>
          </a:prstGeom>
        </p:spPr>
        <p:txBody>
          <a:bodyPr/>
          <a:lstStyle/>
          <a:p>
            <a:pPr>
              <a:defRPr/>
            </a:pPr>
            <a:r>
              <a:rPr lang="en-US">
                <a:solidFill>
                  <a:prstClr val="black"/>
                </a:solidFill>
              </a:rPr>
              <a:t>The role of WiFi in 5G networks </a:t>
            </a:r>
            <a:endParaRPr lang="en-US" dirty="0">
              <a:solidFill>
                <a:prstClr val="black"/>
              </a:solidFill>
            </a:endParaRPr>
          </a:p>
        </p:txBody>
      </p:sp>
      <p:sp>
        <p:nvSpPr>
          <p:cNvPr id="7" name="Footer Placeholder 6"/>
          <p:cNvSpPr>
            <a:spLocks noGrp="1"/>
          </p:cNvSpPr>
          <p:nvPr>
            <p:ph type="ftr" sz="quarter" idx="13"/>
          </p:nvPr>
        </p:nvSpPr>
        <p:spPr/>
        <p:txBody>
          <a:bodyPr/>
          <a:lstStyle/>
          <a:p>
            <a:pPr>
              <a:defRPr/>
            </a:pPr>
            <a:r>
              <a:rPr lang="en-US" altLang="en-US">
                <a:solidFill>
                  <a:prstClr val="black"/>
                </a:solidFill>
              </a:rPr>
              <a:t>2016 KEA-IEEE Seminar: Vision of Future Technology in 5G and Wi-Fi</a:t>
            </a:r>
          </a:p>
        </p:txBody>
      </p:sp>
    </p:spTree>
    <p:extLst>
      <p:ext uri="{BB962C8B-B14F-4D97-AF65-F5344CB8AC3E}">
        <p14:creationId xmlns:p14="http://schemas.microsoft.com/office/powerpoint/2010/main" val="11727287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90563"/>
            <a:ext cx="6072187" cy="3416300"/>
          </a:xfrm>
        </p:spPr>
      </p:sp>
      <p:sp>
        <p:nvSpPr>
          <p:cNvPr id="3" name="Notes Placeholder 2"/>
          <p:cNvSpPr>
            <a:spLocks noGrp="1"/>
          </p:cNvSpPr>
          <p:nvPr>
            <p:ph type="body" idx="1"/>
          </p:nvPr>
        </p:nvSpPr>
        <p:spPr/>
        <p:txBody>
          <a:bodyPr/>
          <a:lstStyle/>
          <a:p>
            <a:r>
              <a:rPr lang="en-US" dirty="0"/>
              <a:t>In the 802.11 Working Group, simulations and analysis was</a:t>
            </a:r>
            <a:r>
              <a:rPr lang="en-US" baseline="0" dirty="0"/>
              <a:t> performed to evaluate the performance characteristics of the standard using the ITU-R defined evaluation methodology.</a:t>
            </a:r>
          </a:p>
          <a:p>
            <a:r>
              <a:rPr lang="en-US" dirty="0"/>
              <a:t>The performance of the 802.11ax Wi-Fi 6 MAC and PHY meet or exceed the requirements for the 5G Indoor Hotspot and Dense Urban test environments.</a:t>
            </a:r>
          </a:p>
          <a:p>
            <a:endParaRPr lang="en-US" dirty="0"/>
          </a:p>
          <a:p>
            <a:r>
              <a:rPr lang="en-US" dirty="0"/>
              <a:t>802.11ax</a:t>
            </a:r>
            <a:r>
              <a:rPr lang="en-US" baseline="0" dirty="0"/>
              <a:t> systems provide an excellent foundation for these indoor hotspot and dense urban applications.</a:t>
            </a:r>
            <a:endParaRPr lang="en-US" dirty="0"/>
          </a:p>
          <a:p>
            <a:endParaRPr lang="en-US" dirty="0"/>
          </a:p>
        </p:txBody>
      </p:sp>
      <p:sp>
        <p:nvSpPr>
          <p:cNvPr id="4" name="Header Placeholder 3"/>
          <p:cNvSpPr>
            <a:spLocks noGrp="1"/>
          </p:cNvSpPr>
          <p:nvPr>
            <p:ph type="hdr" idx="10"/>
          </p:nvPr>
        </p:nvSpPr>
        <p:spPr>
          <a:xfrm>
            <a:off x="0" y="0"/>
            <a:ext cx="2972115" cy="456731"/>
          </a:xfrm>
          <a:prstGeom prst="rect">
            <a:avLst/>
          </a:prstGeom>
        </p:spPr>
        <p:txBody>
          <a:bodyPr lIns="90233" tIns="45116" rIns="90233" bIns="45116"/>
          <a:lstStyle/>
          <a:p>
            <a:r>
              <a:rPr lang="en-US"/>
              <a:t>doc.: IEEE 802.11-16/0500r0</a:t>
            </a:r>
          </a:p>
        </p:txBody>
      </p:sp>
      <p:sp>
        <p:nvSpPr>
          <p:cNvPr id="5" name="Date Placeholder 4"/>
          <p:cNvSpPr>
            <a:spLocks noGrp="1"/>
          </p:cNvSpPr>
          <p:nvPr>
            <p:ph type="dt" idx="11"/>
          </p:nvPr>
        </p:nvSpPr>
        <p:spPr>
          <a:xfrm>
            <a:off x="3884316" y="0"/>
            <a:ext cx="2972115" cy="456731"/>
          </a:xfrm>
          <a:prstGeom prst="rect">
            <a:avLst/>
          </a:prstGeom>
        </p:spPr>
        <p:txBody>
          <a:bodyPr lIns="90233" tIns="45116" rIns="90233" bIns="45116"/>
          <a:lstStyle/>
          <a:p>
            <a:r>
              <a:rPr lang="en-US"/>
              <a:t>July 2022</a:t>
            </a:r>
          </a:p>
        </p:txBody>
      </p:sp>
      <p:sp>
        <p:nvSpPr>
          <p:cNvPr id="7" name="Slide Number Placeholder 6"/>
          <p:cNvSpPr>
            <a:spLocks noGrp="1"/>
          </p:cNvSpPr>
          <p:nvPr>
            <p:ph type="sldNum" idx="13"/>
          </p:nvPr>
        </p:nvSpPr>
        <p:spPr/>
        <p:txBody>
          <a:bodyPr/>
          <a:lstStyle/>
          <a:p>
            <a:r>
              <a:rPr lang="en-US"/>
              <a:t>Page </a:t>
            </a:r>
            <a:fld id="{47A7FEEB-9CD2-43FE-843C-C5350BEACB45}" type="slidenum">
              <a:rPr lang="en-US" smtClean="0"/>
              <a:pPr/>
              <a:t>46</a:t>
            </a:fld>
            <a:endParaRPr lang="en-US"/>
          </a:p>
        </p:txBody>
      </p:sp>
    </p:spTree>
    <p:extLst>
      <p:ext uri="{BB962C8B-B14F-4D97-AF65-F5344CB8AC3E}">
        <p14:creationId xmlns:p14="http://schemas.microsoft.com/office/powerpoint/2010/main" val="4061617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kern="1200" dirty="0">
              <a:solidFill>
                <a:schemeClr val="tx1"/>
              </a:solidFill>
              <a:effectLst/>
              <a:latin typeface="+mn-lt"/>
              <a:ea typeface="+mn-ea"/>
              <a:cs typeface="+mn-cs"/>
            </a:endParaRPr>
          </a:p>
        </p:txBody>
      </p:sp>
      <p:sp>
        <p:nvSpPr>
          <p:cNvPr id="5" name="Slide Number Placeholder 4"/>
          <p:cNvSpPr>
            <a:spLocks noGrp="1"/>
          </p:cNvSpPr>
          <p:nvPr>
            <p:ph type="sldNum" sz="quarter" idx="10"/>
          </p:nvPr>
        </p:nvSpPr>
        <p:spPr/>
        <p:txBody>
          <a:bodyPr/>
          <a:lstStyle/>
          <a:p>
            <a:fld id="{5BFEAE42-E3FE-4405-B7FC-4425D05B92A0}" type="slidenum">
              <a:rPr lang="en-GB" smtClean="0"/>
              <a:pPr/>
              <a:t>47</a:t>
            </a:fld>
            <a:endParaRPr lang="en-GB"/>
          </a:p>
        </p:txBody>
      </p:sp>
    </p:spTree>
    <p:extLst>
      <p:ext uri="{BB962C8B-B14F-4D97-AF65-F5344CB8AC3E}">
        <p14:creationId xmlns:p14="http://schemas.microsoft.com/office/powerpoint/2010/main" val="25619892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5" name="Slide Number Placeholder 4"/>
          <p:cNvSpPr>
            <a:spLocks noGrp="1"/>
          </p:cNvSpPr>
          <p:nvPr>
            <p:ph type="sldNum" sz="quarter" idx="10"/>
          </p:nvPr>
        </p:nvSpPr>
        <p:spPr/>
        <p:txBody>
          <a:bodyPr/>
          <a:lstStyle/>
          <a:p>
            <a:fld id="{5BFEAE42-E3FE-4405-B7FC-4425D05B92A0}" type="slidenum">
              <a:rPr lang="en-GB" smtClean="0"/>
              <a:pPr/>
              <a:t>48</a:t>
            </a:fld>
            <a:endParaRPr lang="en-GB"/>
          </a:p>
        </p:txBody>
      </p:sp>
    </p:spTree>
    <p:extLst>
      <p:ext uri="{BB962C8B-B14F-4D97-AF65-F5344CB8AC3E}">
        <p14:creationId xmlns:p14="http://schemas.microsoft.com/office/powerpoint/2010/main" val="12280441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xfrm>
            <a:off x="427038" y="692150"/>
            <a:ext cx="61563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ea typeface="ＭＳ Ｐゴシック" charset="-128"/>
            </a:endParaRPr>
          </a:p>
        </p:txBody>
      </p:sp>
      <p:sp>
        <p:nvSpPr>
          <p:cNvPr id="4" name="Date Placeholder 3"/>
          <p:cNvSpPr>
            <a:spLocks noGrp="1"/>
          </p:cNvSpPr>
          <p:nvPr>
            <p:ph type="dt" sz="quarter" idx="1"/>
          </p:nvPr>
        </p:nvSpPr>
        <p:spPr>
          <a:xfrm>
            <a:off x="3972560" y="1"/>
            <a:ext cx="3037840" cy="462120"/>
          </a:xfrm>
          <a:prstGeom prst="rect">
            <a:avLst/>
          </a:prstGeom>
        </p:spPr>
        <p:txBody>
          <a:bodyPr/>
          <a:lstStyle/>
          <a:p>
            <a:pPr>
              <a:defRPr/>
            </a:pPr>
            <a:r>
              <a:rPr lang="en-US">
                <a:solidFill>
                  <a:prstClr val="black"/>
                </a:solidFill>
              </a:rPr>
              <a:t>July 2022</a:t>
            </a:r>
            <a:endParaRPr lang="en-US" dirty="0">
              <a:solidFill>
                <a:prstClr val="black"/>
              </a:solidFill>
            </a:endParaRPr>
          </a:p>
        </p:txBody>
      </p:sp>
      <p:sp>
        <p:nvSpPr>
          <p:cNvPr id="31748"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900">
                <a:solidFill>
                  <a:schemeClr val="tx1"/>
                </a:solidFill>
                <a:latin typeface="Arial" charset="0"/>
                <a:ea typeface="ＭＳ Ｐゴシック" charset="-128"/>
              </a:defRPr>
            </a:lvl1pPr>
            <a:lvl2pPr marL="703276" indent="-270491" eaLnBrk="0" hangingPunct="0">
              <a:defRPr sz="1900">
                <a:solidFill>
                  <a:schemeClr val="tx1"/>
                </a:solidFill>
                <a:latin typeface="Arial" charset="0"/>
                <a:ea typeface="ＭＳ Ｐゴシック" charset="-128"/>
              </a:defRPr>
            </a:lvl2pPr>
            <a:lvl3pPr marL="1081964" indent="-216393" eaLnBrk="0" hangingPunct="0">
              <a:defRPr sz="1900">
                <a:solidFill>
                  <a:schemeClr val="tx1"/>
                </a:solidFill>
                <a:latin typeface="Arial" charset="0"/>
                <a:ea typeface="ＭＳ Ｐゴシック" charset="-128"/>
              </a:defRPr>
            </a:lvl3pPr>
            <a:lvl4pPr marL="1514749" indent="-216393" eaLnBrk="0" hangingPunct="0">
              <a:defRPr sz="1900">
                <a:solidFill>
                  <a:schemeClr val="tx1"/>
                </a:solidFill>
                <a:latin typeface="Arial" charset="0"/>
                <a:ea typeface="ＭＳ Ｐゴシック" charset="-128"/>
              </a:defRPr>
            </a:lvl4pPr>
            <a:lvl5pPr marL="1947535" indent="-216393" eaLnBrk="0" hangingPunct="0">
              <a:defRPr sz="1900">
                <a:solidFill>
                  <a:schemeClr val="tx1"/>
                </a:solidFill>
                <a:latin typeface="Arial" charset="0"/>
                <a:ea typeface="ＭＳ Ｐゴシック" charset="-128"/>
              </a:defRPr>
            </a:lvl5pPr>
            <a:lvl6pPr marL="2380320" indent="-216393" eaLnBrk="0" fontAlgn="base" hangingPunct="0">
              <a:spcBef>
                <a:spcPct val="0"/>
              </a:spcBef>
              <a:spcAft>
                <a:spcPct val="0"/>
              </a:spcAft>
              <a:defRPr sz="1900">
                <a:solidFill>
                  <a:schemeClr val="tx1"/>
                </a:solidFill>
                <a:latin typeface="Arial" charset="0"/>
                <a:ea typeface="ＭＳ Ｐゴシック" charset="-128"/>
              </a:defRPr>
            </a:lvl6pPr>
            <a:lvl7pPr marL="2813106" indent="-216393" eaLnBrk="0" fontAlgn="base" hangingPunct="0">
              <a:spcBef>
                <a:spcPct val="0"/>
              </a:spcBef>
              <a:spcAft>
                <a:spcPct val="0"/>
              </a:spcAft>
              <a:defRPr sz="1900">
                <a:solidFill>
                  <a:schemeClr val="tx1"/>
                </a:solidFill>
                <a:latin typeface="Arial" charset="0"/>
                <a:ea typeface="ＭＳ Ｐゴシック" charset="-128"/>
              </a:defRPr>
            </a:lvl7pPr>
            <a:lvl8pPr marL="3245891" indent="-216393" eaLnBrk="0" fontAlgn="base" hangingPunct="0">
              <a:spcBef>
                <a:spcPct val="0"/>
              </a:spcBef>
              <a:spcAft>
                <a:spcPct val="0"/>
              </a:spcAft>
              <a:defRPr sz="1900">
                <a:solidFill>
                  <a:schemeClr val="tx1"/>
                </a:solidFill>
                <a:latin typeface="Arial" charset="0"/>
                <a:ea typeface="ＭＳ Ｐゴシック" charset="-128"/>
              </a:defRPr>
            </a:lvl8pPr>
            <a:lvl9pPr marL="3678677" indent="-216393" eaLnBrk="0" fontAlgn="base" hangingPunct="0">
              <a:spcBef>
                <a:spcPct val="0"/>
              </a:spcBef>
              <a:spcAft>
                <a:spcPct val="0"/>
              </a:spcAft>
              <a:defRPr sz="1900">
                <a:solidFill>
                  <a:schemeClr val="tx1"/>
                </a:solidFill>
                <a:latin typeface="Arial" charset="0"/>
                <a:ea typeface="ＭＳ Ｐゴシック" charset="-128"/>
              </a:defRPr>
            </a:lvl9pPr>
          </a:lstStyle>
          <a:p>
            <a:pPr eaLnBrk="1" hangingPunct="1"/>
            <a:fld id="{050F3C6A-F5E4-D541-B3D8-2FFCC87A4D37}" type="slidenum">
              <a:rPr lang="en-US" altLang="en-US" sz="1100">
                <a:solidFill>
                  <a:prstClr val="black"/>
                </a:solidFill>
              </a:rPr>
              <a:pPr eaLnBrk="1" hangingPunct="1"/>
              <a:t>50</a:t>
            </a:fld>
            <a:endParaRPr lang="en-US" altLang="en-US" sz="1100">
              <a:solidFill>
                <a:prstClr val="black"/>
              </a:solidFill>
            </a:endParaRPr>
          </a:p>
        </p:txBody>
      </p:sp>
      <p:sp>
        <p:nvSpPr>
          <p:cNvPr id="6" name="Header Placeholder 5"/>
          <p:cNvSpPr>
            <a:spLocks noGrp="1"/>
          </p:cNvSpPr>
          <p:nvPr>
            <p:ph type="hdr" sz="quarter"/>
          </p:nvPr>
        </p:nvSpPr>
        <p:spPr>
          <a:xfrm>
            <a:off x="0" y="1"/>
            <a:ext cx="3037840" cy="462120"/>
          </a:xfrm>
          <a:prstGeom prst="rect">
            <a:avLst/>
          </a:prstGeom>
        </p:spPr>
        <p:txBody>
          <a:bodyPr/>
          <a:lstStyle/>
          <a:p>
            <a:pPr>
              <a:defRPr/>
            </a:pPr>
            <a:r>
              <a:rPr lang="en-US">
                <a:solidFill>
                  <a:prstClr val="black"/>
                </a:solidFill>
              </a:rPr>
              <a:t>The role of WiFi in 5G networks </a:t>
            </a:r>
            <a:endParaRPr lang="en-US" dirty="0">
              <a:solidFill>
                <a:prstClr val="black"/>
              </a:solidFill>
            </a:endParaRPr>
          </a:p>
        </p:txBody>
      </p:sp>
      <p:sp>
        <p:nvSpPr>
          <p:cNvPr id="2" name="Footer Placeholder 1"/>
          <p:cNvSpPr>
            <a:spLocks noGrp="1"/>
          </p:cNvSpPr>
          <p:nvPr>
            <p:ph type="ftr" sz="quarter" idx="10"/>
          </p:nvPr>
        </p:nvSpPr>
        <p:spPr/>
        <p:txBody>
          <a:bodyPr/>
          <a:lstStyle/>
          <a:p>
            <a:r>
              <a:rPr lang="en-GB"/>
              <a:t>June 2022</a:t>
            </a:r>
          </a:p>
        </p:txBody>
      </p:sp>
    </p:spTree>
    <p:extLst>
      <p:ext uri="{BB962C8B-B14F-4D97-AF65-F5344CB8AC3E}">
        <p14:creationId xmlns:p14="http://schemas.microsoft.com/office/powerpoint/2010/main" val="19588590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2"/>
          <p:cNvSpPr>
            <a:spLocks noGrp="1" noChangeArrowheads="1"/>
          </p:cNvSpPr>
          <p:nvPr>
            <p:ph type="body" idx="1"/>
          </p:nvPr>
        </p:nvSpPr>
        <p:spPr>
          <a:xfrm>
            <a:off x="986656" y="4539338"/>
            <a:ext cx="5422279" cy="4298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913" tIns="47606" rIns="96913" bIns="47606"/>
          <a:lstStyle/>
          <a:p>
            <a:r>
              <a:rPr lang="en-US" sz="1100" kern="1200" dirty="0">
                <a:solidFill>
                  <a:schemeClr val="tx1"/>
                </a:solidFill>
                <a:effectLst/>
                <a:latin typeface="+mn-lt"/>
                <a:ea typeface="+mn-ea"/>
                <a:cs typeface="+mn-cs"/>
              </a:rPr>
              <a:t>The longer range and robust operation characteristics of 802.11ah technology</a:t>
            </a:r>
            <a:r>
              <a:rPr lang="en-US" sz="1100" kern="1200" baseline="0" dirty="0">
                <a:solidFill>
                  <a:schemeClr val="tx1"/>
                </a:solidFill>
                <a:effectLst/>
                <a:latin typeface="+mn-lt"/>
                <a:ea typeface="+mn-ea"/>
                <a:cs typeface="+mn-cs"/>
              </a:rPr>
              <a:t> enable support of a broad variety of use cases</a:t>
            </a:r>
          </a:p>
          <a:p>
            <a:r>
              <a:rPr lang="en-US" sz="1100" kern="1200" baseline="0" dirty="0">
                <a:solidFill>
                  <a:schemeClr val="tx1"/>
                </a:solidFill>
                <a:effectLst/>
                <a:latin typeface="+mn-lt"/>
                <a:ea typeface="+mn-ea"/>
                <a:cs typeface="+mn-cs"/>
              </a:rPr>
              <a:t>Across consumer, industrial and agricultural applications.</a:t>
            </a:r>
          </a:p>
          <a:p>
            <a:endParaRPr lang="en-US" sz="1100" kern="1200" baseline="0" dirty="0">
              <a:solidFill>
                <a:schemeClr val="tx1"/>
              </a:solidFill>
              <a:effectLst/>
              <a:latin typeface="+mn-lt"/>
              <a:ea typeface="+mn-ea"/>
              <a:cs typeface="+mn-cs"/>
            </a:endParaRPr>
          </a:p>
          <a:p>
            <a:r>
              <a:rPr lang="en-US" sz="1100" kern="1200" baseline="0" dirty="0">
                <a:solidFill>
                  <a:schemeClr val="tx1"/>
                </a:solidFill>
                <a:effectLst/>
                <a:latin typeface="+mn-lt"/>
                <a:ea typeface="+mn-ea"/>
                <a:cs typeface="+mn-cs"/>
              </a:rPr>
              <a:t>&lt;Read the list, comment on the agricultural applications&gt;. </a:t>
            </a:r>
            <a:endParaRPr lang="en-US" sz="1100" kern="1200" dirty="0">
              <a:solidFill>
                <a:schemeClr val="tx1"/>
              </a:solidFill>
              <a:effectLst/>
              <a:latin typeface="+mn-lt"/>
              <a:ea typeface="+mn-ea"/>
              <a:cs typeface="+mn-cs"/>
            </a:endParaRPr>
          </a:p>
        </p:txBody>
      </p:sp>
      <p:sp>
        <p:nvSpPr>
          <p:cNvPr id="23559" name="Rectangle 3"/>
          <p:cNvSpPr>
            <a:spLocks noGrp="1" noRot="1" noChangeAspect="1" noChangeArrowheads="1" noTextEdit="1"/>
          </p:cNvSpPr>
          <p:nvPr>
            <p:ph type="sldImg"/>
          </p:nvPr>
        </p:nvSpPr>
        <p:spPr>
          <a:xfrm>
            <a:off x="517525" y="719138"/>
            <a:ext cx="6362700" cy="3579812"/>
          </a:xfrm>
          <a:ln cap="flat"/>
        </p:spPr>
      </p:sp>
      <p:sp>
        <p:nvSpPr>
          <p:cNvPr id="2" name="Slide Number Placeholder 1"/>
          <p:cNvSpPr>
            <a:spLocks noGrp="1"/>
          </p:cNvSpPr>
          <p:nvPr>
            <p:ph type="sldNum" sz="quarter" idx="10"/>
          </p:nvPr>
        </p:nvSpPr>
        <p:spPr/>
        <p:txBody>
          <a:bodyPr/>
          <a:lstStyle/>
          <a:p>
            <a:fld id="{5BFEAE42-E3FE-4405-B7FC-4425D05B92A0}" type="slidenum">
              <a:rPr lang="en-GB" smtClean="0"/>
              <a:pPr/>
              <a:t>51</a:t>
            </a:fld>
            <a:endParaRPr lang="en-GB"/>
          </a:p>
        </p:txBody>
      </p:sp>
    </p:spTree>
    <p:extLst>
      <p:ext uri="{BB962C8B-B14F-4D97-AF65-F5344CB8AC3E}">
        <p14:creationId xmlns:p14="http://schemas.microsoft.com/office/powerpoint/2010/main" val="646411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xfrm>
            <a:off x="341313" y="701675"/>
            <a:ext cx="6178550" cy="3476625"/>
          </a:xfrm>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2" name="Header Placeholder 3"/>
          <p:cNvSpPr>
            <a:spLocks noGrp="1"/>
          </p:cNvSpPr>
          <p:nvPr>
            <p:ph type="hdr" sz="quarter"/>
          </p:nvPr>
        </p:nvSpPr>
        <p:spPr>
          <a:xfrm>
            <a:off x="5572125" y="98425"/>
            <a:ext cx="641350" cy="21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2400" b="1">
                <a:solidFill>
                  <a:schemeClr val="tx1"/>
                </a:solidFill>
                <a:latin typeface="Times New Roman" panose="02020603050405020304" pitchFamily="18" charset="0"/>
              </a:defRPr>
            </a:lvl1pPr>
            <a:lvl2pPr marL="742950" indent="-285750" defTabSz="938213">
              <a:defRPr sz="2400" b="1">
                <a:solidFill>
                  <a:schemeClr val="tx1"/>
                </a:solidFill>
                <a:latin typeface="Times New Roman" panose="02020603050405020304" pitchFamily="18" charset="0"/>
              </a:defRPr>
            </a:lvl2pPr>
            <a:lvl3pPr marL="1143000" indent="-228600" defTabSz="938213">
              <a:defRPr sz="2400" b="1">
                <a:solidFill>
                  <a:schemeClr val="tx1"/>
                </a:solidFill>
                <a:latin typeface="Times New Roman" panose="02020603050405020304" pitchFamily="18" charset="0"/>
              </a:defRPr>
            </a:lvl3pPr>
            <a:lvl4pPr marL="1600200" indent="-228600" defTabSz="938213">
              <a:defRPr sz="2400" b="1">
                <a:solidFill>
                  <a:schemeClr val="tx1"/>
                </a:solidFill>
                <a:latin typeface="Times New Roman" panose="02020603050405020304" pitchFamily="18" charset="0"/>
              </a:defRPr>
            </a:lvl4pPr>
            <a:lvl5pPr marL="2057400" indent="-228600" defTabSz="938213">
              <a:defRPr sz="2400" b="1">
                <a:solidFill>
                  <a:schemeClr val="tx1"/>
                </a:solidFill>
                <a:latin typeface="Times New Roman" panose="02020603050405020304" pitchFamily="18" charset="0"/>
              </a:defRPr>
            </a:lvl5pPr>
            <a:lvl6pPr marL="2514600" indent="-228600" defTabSz="938213"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38213"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38213"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38213"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sz="1400"/>
              <a:t>doc.: IEEE 802.11-19-0223</a:t>
            </a:r>
          </a:p>
        </p:txBody>
      </p:sp>
      <p:sp>
        <p:nvSpPr>
          <p:cNvPr id="12293" name="Date Placeholder 4"/>
          <p:cNvSpPr>
            <a:spLocks noGrp="1"/>
          </p:cNvSpPr>
          <p:nvPr>
            <p:ph type="dt" sz="quarter" idx="1"/>
          </p:nvPr>
        </p:nvSpPr>
        <p:spPr>
          <a:xfrm>
            <a:off x="646113" y="98425"/>
            <a:ext cx="827087" cy="21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2400" b="1">
                <a:solidFill>
                  <a:schemeClr val="tx1"/>
                </a:solidFill>
                <a:latin typeface="Times New Roman" panose="02020603050405020304" pitchFamily="18" charset="0"/>
              </a:defRPr>
            </a:lvl1pPr>
            <a:lvl2pPr marL="742950" indent="-285750" defTabSz="938213">
              <a:defRPr sz="2400" b="1">
                <a:solidFill>
                  <a:schemeClr val="tx1"/>
                </a:solidFill>
                <a:latin typeface="Times New Roman" panose="02020603050405020304" pitchFamily="18" charset="0"/>
              </a:defRPr>
            </a:lvl2pPr>
            <a:lvl3pPr marL="1143000" indent="-228600" defTabSz="938213">
              <a:defRPr sz="2400" b="1">
                <a:solidFill>
                  <a:schemeClr val="tx1"/>
                </a:solidFill>
                <a:latin typeface="Times New Roman" panose="02020603050405020304" pitchFamily="18" charset="0"/>
              </a:defRPr>
            </a:lvl3pPr>
            <a:lvl4pPr marL="1600200" indent="-228600" defTabSz="938213">
              <a:defRPr sz="2400" b="1">
                <a:solidFill>
                  <a:schemeClr val="tx1"/>
                </a:solidFill>
                <a:latin typeface="Times New Roman" panose="02020603050405020304" pitchFamily="18" charset="0"/>
              </a:defRPr>
            </a:lvl4pPr>
            <a:lvl5pPr marL="2057400" indent="-228600" defTabSz="938213">
              <a:defRPr sz="2400" b="1">
                <a:solidFill>
                  <a:schemeClr val="tx1"/>
                </a:solidFill>
                <a:latin typeface="Times New Roman" panose="02020603050405020304" pitchFamily="18" charset="0"/>
              </a:defRPr>
            </a:lvl5pPr>
            <a:lvl6pPr marL="2514600" indent="-228600" defTabSz="938213"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38213"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38213"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38213"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sz="1400"/>
              <a:t>July 2022</a:t>
            </a:r>
            <a:endParaRPr lang="en-US" sz="1400" dirty="0"/>
          </a:p>
        </p:txBody>
      </p:sp>
      <p:sp>
        <p:nvSpPr>
          <p:cNvPr id="12294"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38213">
              <a:defRPr sz="2400" b="1">
                <a:solidFill>
                  <a:schemeClr val="tx1"/>
                </a:solidFill>
                <a:latin typeface="Times New Roman" panose="02020603050405020304" pitchFamily="18" charset="0"/>
              </a:defRPr>
            </a:lvl1pPr>
            <a:lvl2pPr marL="742950" indent="-285750" defTabSz="938213">
              <a:defRPr sz="2400" b="1">
                <a:solidFill>
                  <a:schemeClr val="tx1"/>
                </a:solidFill>
                <a:latin typeface="Times New Roman" panose="02020603050405020304" pitchFamily="18" charset="0"/>
              </a:defRPr>
            </a:lvl2pPr>
            <a:lvl3pPr marL="1143000" indent="-228600" defTabSz="938213">
              <a:defRPr sz="2400" b="1">
                <a:solidFill>
                  <a:schemeClr val="tx1"/>
                </a:solidFill>
                <a:latin typeface="Times New Roman" panose="02020603050405020304" pitchFamily="18" charset="0"/>
              </a:defRPr>
            </a:lvl3pPr>
            <a:lvl4pPr marL="1600200" indent="-228600" defTabSz="938213">
              <a:defRPr sz="2400" b="1">
                <a:solidFill>
                  <a:schemeClr val="tx1"/>
                </a:solidFill>
                <a:latin typeface="Times New Roman" panose="02020603050405020304" pitchFamily="18" charset="0"/>
              </a:defRPr>
            </a:lvl4pPr>
            <a:lvl5pPr marL="458788" defTabSz="938213">
              <a:defRPr sz="2400" b="1">
                <a:solidFill>
                  <a:schemeClr val="tx1"/>
                </a:solidFill>
                <a:latin typeface="Times New Roman" panose="02020603050405020304" pitchFamily="18" charset="0"/>
              </a:defRPr>
            </a:lvl5pPr>
            <a:lvl6pPr marL="915988" defTabSz="938213" eaLnBrk="0" fontAlgn="base" hangingPunct="0">
              <a:spcBef>
                <a:spcPct val="0"/>
              </a:spcBef>
              <a:spcAft>
                <a:spcPct val="0"/>
              </a:spcAft>
              <a:defRPr sz="2400" b="1">
                <a:solidFill>
                  <a:schemeClr val="tx1"/>
                </a:solidFill>
                <a:latin typeface="Times New Roman" panose="02020603050405020304" pitchFamily="18" charset="0"/>
              </a:defRPr>
            </a:lvl6pPr>
            <a:lvl7pPr marL="1373188" defTabSz="938213" eaLnBrk="0" fontAlgn="base" hangingPunct="0">
              <a:spcBef>
                <a:spcPct val="0"/>
              </a:spcBef>
              <a:spcAft>
                <a:spcPct val="0"/>
              </a:spcAft>
              <a:defRPr sz="2400" b="1">
                <a:solidFill>
                  <a:schemeClr val="tx1"/>
                </a:solidFill>
                <a:latin typeface="Times New Roman" panose="02020603050405020304" pitchFamily="18" charset="0"/>
              </a:defRPr>
            </a:lvl7pPr>
            <a:lvl8pPr marL="1830388" defTabSz="938213" eaLnBrk="0" fontAlgn="base" hangingPunct="0">
              <a:spcBef>
                <a:spcPct val="0"/>
              </a:spcBef>
              <a:spcAft>
                <a:spcPct val="0"/>
              </a:spcAft>
              <a:defRPr sz="2400" b="1">
                <a:solidFill>
                  <a:schemeClr val="tx1"/>
                </a:solidFill>
                <a:latin typeface="Times New Roman" panose="02020603050405020304" pitchFamily="18" charset="0"/>
              </a:defRPr>
            </a:lvl8pPr>
            <a:lvl9pPr marL="2287588" defTabSz="938213" eaLnBrk="0" fontAlgn="base" hangingPunct="0">
              <a:spcBef>
                <a:spcPct val="0"/>
              </a:spcBef>
              <a:spcAft>
                <a:spcPct val="0"/>
              </a:spcAft>
              <a:defRPr sz="2400" b="1">
                <a:solidFill>
                  <a:schemeClr val="tx1"/>
                </a:solidFill>
                <a:latin typeface="Times New Roman" panose="02020603050405020304" pitchFamily="18" charset="0"/>
              </a:defRPr>
            </a:lvl9pPr>
          </a:lstStyle>
          <a:p>
            <a:pPr lvl="4"/>
            <a:r>
              <a:rPr lang="en-US" sz="1200" b="0"/>
              <a:t>Bruce Kraemer (Marvell)</a:t>
            </a:r>
          </a:p>
        </p:txBody>
      </p:sp>
      <p:sp>
        <p:nvSpPr>
          <p:cNvPr id="12295" name="Slide Number Placeholder 6"/>
          <p:cNvSpPr>
            <a:spLocks noGrp="1"/>
          </p:cNvSpPr>
          <p:nvPr>
            <p:ph type="sldNum" sz="quarter" idx="5"/>
          </p:nvPr>
        </p:nvSpPr>
        <p:spPr>
          <a:xfrm>
            <a:off x="4635500" y="6864350"/>
            <a:ext cx="414338" cy="184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2400" b="1">
                <a:solidFill>
                  <a:schemeClr val="tx1"/>
                </a:solidFill>
                <a:latin typeface="Times New Roman" panose="02020603050405020304" pitchFamily="18" charset="0"/>
              </a:defRPr>
            </a:lvl1pPr>
            <a:lvl2pPr marL="742950" indent="-285750" defTabSz="938213">
              <a:defRPr sz="2400" b="1">
                <a:solidFill>
                  <a:schemeClr val="tx1"/>
                </a:solidFill>
                <a:latin typeface="Times New Roman" panose="02020603050405020304" pitchFamily="18" charset="0"/>
              </a:defRPr>
            </a:lvl2pPr>
            <a:lvl3pPr marL="1143000" indent="-228600" defTabSz="938213">
              <a:defRPr sz="2400" b="1">
                <a:solidFill>
                  <a:schemeClr val="tx1"/>
                </a:solidFill>
                <a:latin typeface="Times New Roman" panose="02020603050405020304" pitchFamily="18" charset="0"/>
              </a:defRPr>
            </a:lvl3pPr>
            <a:lvl4pPr marL="1600200" indent="-228600" defTabSz="938213">
              <a:defRPr sz="2400" b="1">
                <a:solidFill>
                  <a:schemeClr val="tx1"/>
                </a:solidFill>
                <a:latin typeface="Times New Roman" panose="02020603050405020304" pitchFamily="18" charset="0"/>
              </a:defRPr>
            </a:lvl4pPr>
            <a:lvl5pPr marL="2057400" indent="-228600" defTabSz="938213">
              <a:defRPr sz="2400" b="1">
                <a:solidFill>
                  <a:schemeClr val="tx1"/>
                </a:solidFill>
                <a:latin typeface="Times New Roman" panose="02020603050405020304" pitchFamily="18" charset="0"/>
              </a:defRPr>
            </a:lvl5pPr>
            <a:lvl6pPr marL="2514600" indent="-228600" defTabSz="938213"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38213"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38213"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38213"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sz="1200" b="0"/>
              <a:t>Page </a:t>
            </a:r>
            <a:fld id="{56FFF4EB-5DB1-4C83-B02D-8AD5D978A35E}" type="slidenum">
              <a:rPr lang="en-US" sz="1200" b="0" smtClean="0"/>
              <a:pPr/>
              <a:t>5</a:t>
            </a:fld>
            <a:endParaRPr lang="en-US" sz="1200" b="0"/>
          </a:p>
        </p:txBody>
      </p:sp>
    </p:spTree>
    <p:extLst>
      <p:ext uri="{BB962C8B-B14F-4D97-AF65-F5344CB8AC3E}">
        <p14:creationId xmlns:p14="http://schemas.microsoft.com/office/powerpoint/2010/main" val="8743434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dt" sz="quarter" idx="1"/>
          </p:nvPr>
        </p:nvSpPr>
        <p:spPr>
          <a:xfrm>
            <a:off x="3972560" y="1"/>
            <a:ext cx="3037840" cy="4621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6750">
              <a:spcBef>
                <a:spcPct val="30000"/>
              </a:spcBef>
              <a:defRPr sz="1300">
                <a:solidFill>
                  <a:schemeClr val="tx1"/>
                </a:solidFill>
                <a:latin typeface="Times New Roman" pitchFamily="18" charset="0"/>
              </a:defRPr>
            </a:lvl1pPr>
            <a:lvl2pPr marL="785372" indent="-302066" defTabSz="986750">
              <a:spcBef>
                <a:spcPct val="30000"/>
              </a:spcBef>
              <a:defRPr sz="1300">
                <a:solidFill>
                  <a:schemeClr val="tx1"/>
                </a:solidFill>
                <a:latin typeface="Times New Roman" pitchFamily="18" charset="0"/>
              </a:defRPr>
            </a:lvl2pPr>
            <a:lvl3pPr marL="1208265" indent="-241653" defTabSz="986750">
              <a:spcBef>
                <a:spcPct val="30000"/>
              </a:spcBef>
              <a:defRPr sz="1300">
                <a:solidFill>
                  <a:schemeClr val="tx1"/>
                </a:solidFill>
                <a:latin typeface="Times New Roman" pitchFamily="18" charset="0"/>
              </a:defRPr>
            </a:lvl3pPr>
            <a:lvl4pPr marL="1691571" indent="-241653" defTabSz="986750">
              <a:spcBef>
                <a:spcPct val="30000"/>
              </a:spcBef>
              <a:defRPr sz="1300">
                <a:solidFill>
                  <a:schemeClr val="tx1"/>
                </a:solidFill>
                <a:latin typeface="Times New Roman" pitchFamily="18" charset="0"/>
              </a:defRPr>
            </a:lvl4pPr>
            <a:lvl5pPr marL="2174878" indent="-241653" defTabSz="986750">
              <a:spcBef>
                <a:spcPct val="30000"/>
              </a:spcBef>
              <a:defRPr sz="1300">
                <a:solidFill>
                  <a:schemeClr val="tx1"/>
                </a:solidFill>
                <a:latin typeface="Times New Roman" pitchFamily="18" charset="0"/>
              </a:defRPr>
            </a:lvl5pPr>
            <a:lvl6pPr marL="2658184" indent="-241653" defTabSz="986750" eaLnBrk="0" fontAlgn="base" hangingPunct="0">
              <a:spcBef>
                <a:spcPct val="30000"/>
              </a:spcBef>
              <a:spcAft>
                <a:spcPct val="0"/>
              </a:spcAft>
              <a:defRPr sz="1300">
                <a:solidFill>
                  <a:schemeClr val="tx1"/>
                </a:solidFill>
                <a:latin typeface="Times New Roman" pitchFamily="18" charset="0"/>
              </a:defRPr>
            </a:lvl6pPr>
            <a:lvl7pPr marL="3141490" indent="-241653" defTabSz="986750" eaLnBrk="0" fontAlgn="base" hangingPunct="0">
              <a:spcBef>
                <a:spcPct val="30000"/>
              </a:spcBef>
              <a:spcAft>
                <a:spcPct val="0"/>
              </a:spcAft>
              <a:defRPr sz="1300">
                <a:solidFill>
                  <a:schemeClr val="tx1"/>
                </a:solidFill>
                <a:latin typeface="Times New Roman" pitchFamily="18" charset="0"/>
              </a:defRPr>
            </a:lvl7pPr>
            <a:lvl8pPr marL="3624796" indent="-241653" defTabSz="986750" eaLnBrk="0" fontAlgn="base" hangingPunct="0">
              <a:spcBef>
                <a:spcPct val="30000"/>
              </a:spcBef>
              <a:spcAft>
                <a:spcPct val="0"/>
              </a:spcAft>
              <a:defRPr sz="1300">
                <a:solidFill>
                  <a:schemeClr val="tx1"/>
                </a:solidFill>
                <a:latin typeface="Times New Roman" pitchFamily="18" charset="0"/>
              </a:defRPr>
            </a:lvl8pPr>
            <a:lvl9pPr marL="4108102" indent="-241653" defTabSz="986750" eaLnBrk="0" fontAlgn="base" hangingPunct="0">
              <a:spcBef>
                <a:spcPct val="30000"/>
              </a:spcBef>
              <a:spcAft>
                <a:spcPct val="0"/>
              </a:spcAft>
              <a:defRPr sz="1300">
                <a:solidFill>
                  <a:schemeClr val="tx1"/>
                </a:solidFill>
                <a:latin typeface="Times New Roman" pitchFamily="18" charset="0"/>
              </a:defRPr>
            </a:lvl9pPr>
          </a:lstStyle>
          <a:p>
            <a:pPr>
              <a:spcBef>
                <a:spcPct val="0"/>
              </a:spcBef>
            </a:pPr>
            <a:r>
              <a:rPr lang="en-US" altLang="en-US" sz="1500"/>
              <a:t>July 2022</a:t>
            </a:r>
            <a:endParaRPr lang="en-GB" altLang="en-US" sz="1500"/>
          </a:p>
        </p:txBody>
      </p:sp>
      <p:sp>
        <p:nvSpPr>
          <p:cNvPr id="2355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2480" indent="-362480" defTabSz="986750">
              <a:spcBef>
                <a:spcPct val="30000"/>
              </a:spcBef>
              <a:defRPr sz="1300">
                <a:solidFill>
                  <a:schemeClr val="tx1"/>
                </a:solidFill>
                <a:latin typeface="Times New Roman" pitchFamily="18" charset="0"/>
              </a:defRPr>
            </a:lvl1pPr>
            <a:lvl2pPr marL="785372" indent="-302066" defTabSz="986750">
              <a:spcBef>
                <a:spcPct val="30000"/>
              </a:spcBef>
              <a:defRPr sz="1300">
                <a:solidFill>
                  <a:schemeClr val="tx1"/>
                </a:solidFill>
                <a:latin typeface="Times New Roman" pitchFamily="18" charset="0"/>
              </a:defRPr>
            </a:lvl2pPr>
            <a:lvl3pPr marL="1208265" indent="-241653" defTabSz="986750">
              <a:spcBef>
                <a:spcPct val="30000"/>
              </a:spcBef>
              <a:defRPr sz="1300">
                <a:solidFill>
                  <a:schemeClr val="tx1"/>
                </a:solidFill>
                <a:latin typeface="Times New Roman" pitchFamily="18" charset="0"/>
              </a:defRPr>
            </a:lvl3pPr>
            <a:lvl4pPr marL="1691571" indent="-241653" defTabSz="986750">
              <a:spcBef>
                <a:spcPct val="30000"/>
              </a:spcBef>
              <a:defRPr sz="1300">
                <a:solidFill>
                  <a:schemeClr val="tx1"/>
                </a:solidFill>
                <a:latin typeface="Times New Roman" pitchFamily="18" charset="0"/>
              </a:defRPr>
            </a:lvl4pPr>
            <a:lvl5pPr marL="484985" defTabSz="986750">
              <a:spcBef>
                <a:spcPct val="30000"/>
              </a:spcBef>
              <a:defRPr sz="1300">
                <a:solidFill>
                  <a:schemeClr val="tx1"/>
                </a:solidFill>
                <a:latin typeface="Times New Roman" pitchFamily="18" charset="0"/>
              </a:defRPr>
            </a:lvl5pPr>
            <a:lvl6pPr marL="968291" defTabSz="986750" eaLnBrk="0" fontAlgn="base" hangingPunct="0">
              <a:spcBef>
                <a:spcPct val="30000"/>
              </a:spcBef>
              <a:spcAft>
                <a:spcPct val="0"/>
              </a:spcAft>
              <a:defRPr sz="1300">
                <a:solidFill>
                  <a:schemeClr val="tx1"/>
                </a:solidFill>
                <a:latin typeface="Times New Roman" pitchFamily="18" charset="0"/>
              </a:defRPr>
            </a:lvl6pPr>
            <a:lvl7pPr marL="1451597" defTabSz="986750" eaLnBrk="0" fontAlgn="base" hangingPunct="0">
              <a:spcBef>
                <a:spcPct val="30000"/>
              </a:spcBef>
              <a:spcAft>
                <a:spcPct val="0"/>
              </a:spcAft>
              <a:defRPr sz="1300">
                <a:solidFill>
                  <a:schemeClr val="tx1"/>
                </a:solidFill>
                <a:latin typeface="Times New Roman" pitchFamily="18" charset="0"/>
              </a:defRPr>
            </a:lvl7pPr>
            <a:lvl8pPr marL="1934903" defTabSz="986750" eaLnBrk="0" fontAlgn="base" hangingPunct="0">
              <a:spcBef>
                <a:spcPct val="30000"/>
              </a:spcBef>
              <a:spcAft>
                <a:spcPct val="0"/>
              </a:spcAft>
              <a:defRPr sz="1300">
                <a:solidFill>
                  <a:schemeClr val="tx1"/>
                </a:solidFill>
                <a:latin typeface="Times New Roman" pitchFamily="18" charset="0"/>
              </a:defRPr>
            </a:lvl8pPr>
            <a:lvl9pPr marL="2418209" defTabSz="986750" eaLnBrk="0" fontAlgn="base" hangingPunct="0">
              <a:spcBef>
                <a:spcPct val="30000"/>
              </a:spcBef>
              <a:spcAft>
                <a:spcPct val="0"/>
              </a:spcAft>
              <a:defRPr sz="1300">
                <a:solidFill>
                  <a:schemeClr val="tx1"/>
                </a:solidFill>
                <a:latin typeface="Times New Roman" pitchFamily="18" charset="0"/>
              </a:defRPr>
            </a:lvl9pPr>
          </a:lstStyle>
          <a:p>
            <a:pPr lvl="4">
              <a:spcBef>
                <a:spcPct val="0"/>
              </a:spcBef>
            </a:pPr>
            <a:r>
              <a:rPr lang="en-GB" altLang="en-US"/>
              <a:t>Stephen McCann, Blackberry</a:t>
            </a:r>
          </a:p>
        </p:txBody>
      </p:sp>
      <p:sp>
        <p:nvSpPr>
          <p:cNvPr id="23558" name="Rectangle 2"/>
          <p:cNvSpPr>
            <a:spLocks noGrp="1" noChangeArrowheads="1"/>
          </p:cNvSpPr>
          <p:nvPr>
            <p:ph type="body" idx="1"/>
          </p:nvPr>
        </p:nvSpPr>
        <p:spPr>
          <a:xfrm>
            <a:off x="986656" y="4539338"/>
            <a:ext cx="5422279" cy="4298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913" tIns="47606" rIns="96913" bIns="47606"/>
          <a:lstStyle/>
          <a:p>
            <a:r>
              <a:rPr lang="en-US" sz="1100" kern="1200" dirty="0">
                <a:solidFill>
                  <a:schemeClr val="tx1"/>
                </a:solidFill>
                <a:effectLst/>
                <a:latin typeface="+mn-lt"/>
                <a:ea typeface="+mn-ea"/>
                <a:cs typeface="+mn-cs"/>
              </a:rPr>
              <a:t>Reference: https://www.extremenetworks.com/resources/slideshare/wi-fi-engagements-from-super-bowl-liii/ </a:t>
            </a:r>
          </a:p>
          <a:p>
            <a:r>
              <a:rPr lang="en-US" sz="1100" kern="1200" dirty="0">
                <a:solidFill>
                  <a:schemeClr val="tx1"/>
                </a:solidFill>
                <a:effectLst/>
                <a:latin typeface="+mn-lt"/>
                <a:ea typeface="+mn-ea"/>
                <a:cs typeface="+mn-cs"/>
              </a:rPr>
              <a:t>AX is the next major MAC PHY that will come to the market. Already some products R&amp;D announced. More be shipped and certified in 2019 </a:t>
            </a:r>
          </a:p>
          <a:p>
            <a:r>
              <a:rPr lang="en-US" sz="1100" kern="1200" dirty="0">
                <a:solidFill>
                  <a:schemeClr val="tx1"/>
                </a:solidFill>
                <a:effectLst/>
                <a:latin typeface="+mn-lt"/>
                <a:ea typeface="+mn-ea"/>
                <a:cs typeface="+mn-cs"/>
              </a:rPr>
              <a:t>Primary goal of 802.11 AX is to improve the performance of wireless LANs in dense scenarios. Targeting at least 4x improvements in the throughput per client device over 802.11n and ac. </a:t>
            </a:r>
          </a:p>
          <a:p>
            <a:r>
              <a:rPr lang="en-US" sz="1100" kern="1200" dirty="0">
                <a:solidFill>
                  <a:schemeClr val="tx1"/>
                </a:solidFill>
                <a:effectLst/>
                <a:latin typeface="+mn-lt"/>
                <a:ea typeface="+mn-ea"/>
                <a:cs typeface="+mn-cs"/>
              </a:rPr>
              <a:t>Technologies used are MU-MIMO and OFDMA</a:t>
            </a:r>
          </a:p>
        </p:txBody>
      </p:sp>
      <p:sp>
        <p:nvSpPr>
          <p:cNvPr id="23559" name="Rectangle 3"/>
          <p:cNvSpPr>
            <a:spLocks noGrp="1" noRot="1" noChangeAspect="1" noChangeArrowheads="1" noTextEdit="1"/>
          </p:cNvSpPr>
          <p:nvPr>
            <p:ph type="sldImg"/>
          </p:nvPr>
        </p:nvSpPr>
        <p:spPr>
          <a:xfrm>
            <a:off x="517525" y="719138"/>
            <a:ext cx="6362700" cy="3579812"/>
          </a:xfrm>
          <a:ln cap="flat"/>
        </p:spPr>
      </p:sp>
      <p:sp>
        <p:nvSpPr>
          <p:cNvPr id="2" name="Slide Number Placeholder 1"/>
          <p:cNvSpPr>
            <a:spLocks noGrp="1"/>
          </p:cNvSpPr>
          <p:nvPr>
            <p:ph type="sldNum" sz="quarter" idx="10"/>
          </p:nvPr>
        </p:nvSpPr>
        <p:spPr/>
        <p:txBody>
          <a:bodyPr/>
          <a:lstStyle/>
          <a:p>
            <a:fld id="{5BFEAE42-E3FE-4405-B7FC-4425D05B92A0}" type="slidenum">
              <a:rPr lang="en-GB" smtClean="0"/>
              <a:pPr/>
              <a:t>52</a:t>
            </a:fld>
            <a:endParaRPr lang="en-GB"/>
          </a:p>
        </p:txBody>
      </p:sp>
    </p:spTree>
    <p:extLst>
      <p:ext uri="{BB962C8B-B14F-4D97-AF65-F5344CB8AC3E}">
        <p14:creationId xmlns:p14="http://schemas.microsoft.com/office/powerpoint/2010/main" val="24929157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a:xfrm>
            <a:off x="3972560" y="1"/>
            <a:ext cx="3037840" cy="462120"/>
          </a:xfrm>
          <a:prstGeom prst="rect">
            <a:avLst/>
          </a:prstGeom>
        </p:spPr>
        <p:txBody>
          <a:bodyPr/>
          <a:lstStyle/>
          <a:p>
            <a:pPr>
              <a:defRPr/>
            </a:pPr>
            <a:r>
              <a:rPr lang="en-US"/>
              <a:t>July 2022</a:t>
            </a:r>
          </a:p>
        </p:txBody>
      </p:sp>
      <p:sp>
        <p:nvSpPr>
          <p:cNvPr id="5" name="Footer Placeholder 4"/>
          <p:cNvSpPr>
            <a:spLocks noGrp="1"/>
          </p:cNvSpPr>
          <p:nvPr>
            <p:ph type="ftr" sz="quarter" idx="11"/>
          </p:nvPr>
        </p:nvSpPr>
        <p:spPr>
          <a:xfrm>
            <a:off x="0" y="8773957"/>
            <a:ext cx="3037840" cy="462119"/>
          </a:xfrm>
          <a:prstGeom prst="rect">
            <a:avLst/>
          </a:prstGeom>
        </p:spPr>
        <p:txBody>
          <a:bodyPr/>
          <a:lstStyle/>
          <a:p>
            <a:pPr>
              <a:defRPr/>
            </a:pPr>
            <a:r>
              <a:rPr lang="en-US"/>
              <a:t>2016 KEA-IEEE Seminar: Vision of Future Technology in 5G and Wi-Fi</a:t>
            </a:r>
          </a:p>
        </p:txBody>
      </p:sp>
      <p:sp>
        <p:nvSpPr>
          <p:cNvPr id="6" name="Slide Number Placeholder 5"/>
          <p:cNvSpPr>
            <a:spLocks noGrp="1"/>
          </p:cNvSpPr>
          <p:nvPr>
            <p:ph type="sldNum" sz="quarter" idx="12"/>
          </p:nvPr>
        </p:nvSpPr>
        <p:spPr/>
        <p:txBody>
          <a:bodyPr/>
          <a:lstStyle/>
          <a:p>
            <a:fld id="{9B907DB6-A665-4A5F-974F-18122FFF161C}" type="slidenum">
              <a:rPr lang="en-US" altLang="en-US" smtClean="0"/>
              <a:pPr/>
              <a:t>53</a:t>
            </a:fld>
            <a:endParaRPr lang="en-US" altLang="en-US"/>
          </a:p>
        </p:txBody>
      </p:sp>
    </p:spTree>
    <p:extLst>
      <p:ext uri="{BB962C8B-B14F-4D97-AF65-F5344CB8AC3E}">
        <p14:creationId xmlns:p14="http://schemas.microsoft.com/office/powerpoint/2010/main" val="26130758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54</a:t>
            </a:fld>
            <a:endParaRPr lang="en-US"/>
          </a:p>
        </p:txBody>
      </p:sp>
    </p:spTree>
    <p:extLst>
      <p:ext uri="{BB962C8B-B14F-4D97-AF65-F5344CB8AC3E}">
        <p14:creationId xmlns:p14="http://schemas.microsoft.com/office/powerpoint/2010/main" val="8631321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55</a:t>
            </a:fld>
            <a:endParaRPr lang="en-US"/>
          </a:p>
        </p:txBody>
      </p:sp>
    </p:spTree>
    <p:extLst>
      <p:ext uri="{BB962C8B-B14F-4D97-AF65-F5344CB8AC3E}">
        <p14:creationId xmlns:p14="http://schemas.microsoft.com/office/powerpoint/2010/main" val="29081640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802.11ba focuses on improving</a:t>
            </a:r>
            <a:r>
              <a:rPr lang="en-US" baseline="0" dirty="0"/>
              <a:t> the power efficiency of 802.11 stations, enabling longer batter life.</a:t>
            </a:r>
            <a:endParaRPr lang="en-GB" dirty="0"/>
          </a:p>
        </p:txBody>
      </p:sp>
      <p:sp>
        <p:nvSpPr>
          <p:cNvPr id="5" name="Slide Number Placeholder 4"/>
          <p:cNvSpPr>
            <a:spLocks noGrp="1"/>
          </p:cNvSpPr>
          <p:nvPr>
            <p:ph type="sldNum" sz="quarter" idx="10"/>
          </p:nvPr>
        </p:nvSpPr>
        <p:spPr/>
        <p:txBody>
          <a:bodyPr/>
          <a:lstStyle/>
          <a:p>
            <a:fld id="{5BFEAE42-E3FE-4405-B7FC-4425D05B92A0}" type="slidenum">
              <a:rPr lang="en-GB" smtClean="0"/>
              <a:pPr/>
              <a:t>59</a:t>
            </a:fld>
            <a:endParaRPr lang="en-GB"/>
          </a:p>
        </p:txBody>
      </p:sp>
    </p:spTree>
    <p:extLst>
      <p:ext uri="{BB962C8B-B14F-4D97-AF65-F5344CB8AC3E}">
        <p14:creationId xmlns:p14="http://schemas.microsoft.com/office/powerpoint/2010/main" val="2376296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txBox="1">
            <a:spLocks noGrp="1" noChangeArrowheads="1"/>
          </p:cNvSpPr>
          <p:nvPr/>
        </p:nvSpPr>
        <p:spPr bwMode="auto">
          <a:xfrm>
            <a:off x="4026814" y="88629"/>
            <a:ext cx="21859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defTabSz="939800">
              <a:defRPr sz="2800">
                <a:solidFill>
                  <a:schemeClr val="tx1"/>
                </a:solidFill>
                <a:latin typeface="Times New Roman" pitchFamily="18" charset="0"/>
              </a:defRPr>
            </a:lvl1pPr>
            <a:lvl2pPr marL="742950" indent="-285750" defTabSz="939800">
              <a:defRPr sz="2800">
                <a:solidFill>
                  <a:schemeClr val="tx1"/>
                </a:solidFill>
                <a:latin typeface="Times New Roman" pitchFamily="18" charset="0"/>
              </a:defRPr>
            </a:lvl2pPr>
            <a:lvl3pPr marL="1143000" indent="-228600" defTabSz="939800">
              <a:defRPr sz="2800">
                <a:solidFill>
                  <a:schemeClr val="tx1"/>
                </a:solidFill>
                <a:latin typeface="Times New Roman" pitchFamily="18" charset="0"/>
              </a:defRPr>
            </a:lvl3pPr>
            <a:lvl4pPr marL="1600200" indent="-228600" defTabSz="939800">
              <a:defRPr sz="2800">
                <a:solidFill>
                  <a:schemeClr val="tx1"/>
                </a:solidFill>
                <a:latin typeface="Times New Roman" pitchFamily="18" charset="0"/>
              </a:defRPr>
            </a:lvl4pPr>
            <a:lvl5pPr marL="2057400" indent="-228600" defTabSz="939800">
              <a:defRPr sz="2800">
                <a:solidFill>
                  <a:schemeClr val="tx1"/>
                </a:solidFill>
                <a:latin typeface="Times New Roman" pitchFamily="18" charset="0"/>
              </a:defRPr>
            </a:lvl5pPr>
            <a:lvl6pPr marL="2514600" indent="-228600" defTabSz="939800" fontAlgn="base">
              <a:spcBef>
                <a:spcPct val="0"/>
              </a:spcBef>
              <a:spcAft>
                <a:spcPct val="0"/>
              </a:spcAft>
              <a:defRPr sz="2800">
                <a:solidFill>
                  <a:schemeClr val="tx1"/>
                </a:solidFill>
                <a:latin typeface="Times New Roman" pitchFamily="18" charset="0"/>
              </a:defRPr>
            </a:lvl6pPr>
            <a:lvl7pPr marL="2971800" indent="-228600" defTabSz="939800" fontAlgn="base">
              <a:spcBef>
                <a:spcPct val="0"/>
              </a:spcBef>
              <a:spcAft>
                <a:spcPct val="0"/>
              </a:spcAft>
              <a:defRPr sz="2800">
                <a:solidFill>
                  <a:schemeClr val="tx1"/>
                </a:solidFill>
                <a:latin typeface="Times New Roman" pitchFamily="18" charset="0"/>
              </a:defRPr>
            </a:lvl7pPr>
            <a:lvl8pPr marL="3429000" indent="-228600" defTabSz="939800" fontAlgn="base">
              <a:spcBef>
                <a:spcPct val="0"/>
              </a:spcBef>
              <a:spcAft>
                <a:spcPct val="0"/>
              </a:spcAft>
              <a:defRPr sz="2800">
                <a:solidFill>
                  <a:schemeClr val="tx1"/>
                </a:solidFill>
                <a:latin typeface="Times New Roman" pitchFamily="18" charset="0"/>
              </a:defRPr>
            </a:lvl8pPr>
            <a:lvl9pPr marL="3886200" indent="-228600" defTabSz="939800" fontAlgn="base">
              <a:spcBef>
                <a:spcPct val="0"/>
              </a:spcBef>
              <a:spcAft>
                <a:spcPct val="0"/>
              </a:spcAft>
              <a:defRPr sz="2800">
                <a:solidFill>
                  <a:schemeClr val="tx1"/>
                </a:solidFill>
                <a:latin typeface="Times New Roman" pitchFamily="18" charset="0"/>
              </a:defRPr>
            </a:lvl9pPr>
          </a:lstStyle>
          <a:p>
            <a:pPr algn="r" eaLnBrk="0" hangingPunct="0"/>
            <a:r>
              <a:rPr lang="en-US" sz="1400" b="1" dirty="0"/>
              <a:t>doc.: IEEE 802.11-11/0483r0</a:t>
            </a:r>
          </a:p>
        </p:txBody>
      </p:sp>
      <p:sp>
        <p:nvSpPr>
          <p:cNvPr id="33794" name="Rectangle 3"/>
          <p:cNvSpPr txBox="1">
            <a:spLocks noGrp="1" noChangeArrowheads="1"/>
          </p:cNvSpPr>
          <p:nvPr/>
        </p:nvSpPr>
        <p:spPr bwMode="auto">
          <a:xfrm>
            <a:off x="646754" y="88629"/>
            <a:ext cx="7435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defTabSz="939800">
              <a:defRPr sz="2800">
                <a:solidFill>
                  <a:schemeClr val="tx1"/>
                </a:solidFill>
                <a:latin typeface="Times New Roman" pitchFamily="18" charset="0"/>
              </a:defRPr>
            </a:lvl1pPr>
            <a:lvl2pPr marL="742950" indent="-285750" defTabSz="939800">
              <a:defRPr sz="2800">
                <a:solidFill>
                  <a:schemeClr val="tx1"/>
                </a:solidFill>
                <a:latin typeface="Times New Roman" pitchFamily="18" charset="0"/>
              </a:defRPr>
            </a:lvl2pPr>
            <a:lvl3pPr marL="1143000" indent="-228600" defTabSz="939800">
              <a:defRPr sz="2800">
                <a:solidFill>
                  <a:schemeClr val="tx1"/>
                </a:solidFill>
                <a:latin typeface="Times New Roman" pitchFamily="18" charset="0"/>
              </a:defRPr>
            </a:lvl3pPr>
            <a:lvl4pPr marL="1600200" indent="-228600" defTabSz="939800">
              <a:defRPr sz="2800">
                <a:solidFill>
                  <a:schemeClr val="tx1"/>
                </a:solidFill>
                <a:latin typeface="Times New Roman" pitchFamily="18" charset="0"/>
              </a:defRPr>
            </a:lvl4pPr>
            <a:lvl5pPr marL="2057400" indent="-228600" defTabSz="939800">
              <a:defRPr sz="2800">
                <a:solidFill>
                  <a:schemeClr val="tx1"/>
                </a:solidFill>
                <a:latin typeface="Times New Roman" pitchFamily="18" charset="0"/>
              </a:defRPr>
            </a:lvl5pPr>
            <a:lvl6pPr marL="2514600" indent="-228600" defTabSz="939800" fontAlgn="base">
              <a:spcBef>
                <a:spcPct val="0"/>
              </a:spcBef>
              <a:spcAft>
                <a:spcPct val="0"/>
              </a:spcAft>
              <a:defRPr sz="2800">
                <a:solidFill>
                  <a:schemeClr val="tx1"/>
                </a:solidFill>
                <a:latin typeface="Times New Roman" pitchFamily="18" charset="0"/>
              </a:defRPr>
            </a:lvl6pPr>
            <a:lvl7pPr marL="2971800" indent="-228600" defTabSz="939800" fontAlgn="base">
              <a:spcBef>
                <a:spcPct val="0"/>
              </a:spcBef>
              <a:spcAft>
                <a:spcPct val="0"/>
              </a:spcAft>
              <a:defRPr sz="2800">
                <a:solidFill>
                  <a:schemeClr val="tx1"/>
                </a:solidFill>
                <a:latin typeface="Times New Roman" pitchFamily="18" charset="0"/>
              </a:defRPr>
            </a:lvl7pPr>
            <a:lvl8pPr marL="3429000" indent="-228600" defTabSz="939800" fontAlgn="base">
              <a:spcBef>
                <a:spcPct val="0"/>
              </a:spcBef>
              <a:spcAft>
                <a:spcPct val="0"/>
              </a:spcAft>
              <a:defRPr sz="2800">
                <a:solidFill>
                  <a:schemeClr val="tx1"/>
                </a:solidFill>
                <a:latin typeface="Times New Roman" pitchFamily="18" charset="0"/>
              </a:defRPr>
            </a:lvl8pPr>
            <a:lvl9pPr marL="3886200" indent="-228600" defTabSz="939800" fontAlgn="base">
              <a:spcBef>
                <a:spcPct val="0"/>
              </a:spcBef>
              <a:spcAft>
                <a:spcPct val="0"/>
              </a:spcAft>
              <a:defRPr sz="2800">
                <a:solidFill>
                  <a:schemeClr val="tx1"/>
                </a:solidFill>
                <a:latin typeface="Times New Roman" pitchFamily="18" charset="0"/>
              </a:defRPr>
            </a:lvl9pPr>
          </a:lstStyle>
          <a:p>
            <a:pPr eaLnBrk="0" hangingPunct="0"/>
            <a:r>
              <a:rPr lang="en-US" sz="1400" b="1" dirty="0"/>
              <a:t>May 2011</a:t>
            </a:r>
          </a:p>
        </p:txBody>
      </p:sp>
      <p:sp>
        <p:nvSpPr>
          <p:cNvPr id="33795" name="Rectangle 6"/>
          <p:cNvSpPr txBox="1">
            <a:spLocks noGrp="1" noChangeArrowheads="1"/>
          </p:cNvSpPr>
          <p:nvPr/>
        </p:nvSpPr>
        <p:spPr bwMode="auto">
          <a:xfrm>
            <a:off x="4173778" y="8857085"/>
            <a:ext cx="20390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42900" indent="-342900" defTabSz="939800">
              <a:defRPr sz="2800">
                <a:solidFill>
                  <a:schemeClr val="tx1"/>
                </a:solidFill>
                <a:latin typeface="Times New Roman" pitchFamily="18" charset="0"/>
              </a:defRPr>
            </a:lvl1pPr>
            <a:lvl2pPr marL="742950" indent="-285750" defTabSz="939800">
              <a:defRPr sz="2800">
                <a:solidFill>
                  <a:schemeClr val="tx1"/>
                </a:solidFill>
                <a:latin typeface="Times New Roman" pitchFamily="18" charset="0"/>
              </a:defRPr>
            </a:lvl2pPr>
            <a:lvl3pPr marL="1143000" indent="-228600" defTabSz="939800">
              <a:defRPr sz="2800">
                <a:solidFill>
                  <a:schemeClr val="tx1"/>
                </a:solidFill>
                <a:latin typeface="Times New Roman" pitchFamily="18" charset="0"/>
              </a:defRPr>
            </a:lvl3pPr>
            <a:lvl4pPr marL="1600200" indent="-228600" defTabSz="939800">
              <a:defRPr sz="2800">
                <a:solidFill>
                  <a:schemeClr val="tx1"/>
                </a:solidFill>
                <a:latin typeface="Times New Roman" pitchFamily="18" charset="0"/>
              </a:defRPr>
            </a:lvl4pPr>
            <a:lvl5pPr marL="457200" defTabSz="939800">
              <a:defRPr sz="2800">
                <a:solidFill>
                  <a:schemeClr val="tx1"/>
                </a:solidFill>
                <a:latin typeface="Times New Roman" pitchFamily="18" charset="0"/>
              </a:defRPr>
            </a:lvl5pPr>
            <a:lvl6pPr marL="914400" defTabSz="939800" fontAlgn="base">
              <a:spcBef>
                <a:spcPct val="0"/>
              </a:spcBef>
              <a:spcAft>
                <a:spcPct val="0"/>
              </a:spcAft>
              <a:defRPr sz="2800">
                <a:solidFill>
                  <a:schemeClr val="tx1"/>
                </a:solidFill>
                <a:latin typeface="Times New Roman" pitchFamily="18" charset="0"/>
              </a:defRPr>
            </a:lvl6pPr>
            <a:lvl7pPr marL="1371600" defTabSz="939800" fontAlgn="base">
              <a:spcBef>
                <a:spcPct val="0"/>
              </a:spcBef>
              <a:spcAft>
                <a:spcPct val="0"/>
              </a:spcAft>
              <a:defRPr sz="2800">
                <a:solidFill>
                  <a:schemeClr val="tx1"/>
                </a:solidFill>
                <a:latin typeface="Times New Roman" pitchFamily="18" charset="0"/>
              </a:defRPr>
            </a:lvl7pPr>
            <a:lvl8pPr marL="1828800" defTabSz="939800" fontAlgn="base">
              <a:spcBef>
                <a:spcPct val="0"/>
              </a:spcBef>
              <a:spcAft>
                <a:spcPct val="0"/>
              </a:spcAft>
              <a:defRPr sz="2800">
                <a:solidFill>
                  <a:schemeClr val="tx1"/>
                </a:solidFill>
                <a:latin typeface="Times New Roman" pitchFamily="18" charset="0"/>
              </a:defRPr>
            </a:lvl8pPr>
            <a:lvl9pPr marL="2286000" defTabSz="939800" fontAlgn="base">
              <a:spcBef>
                <a:spcPct val="0"/>
              </a:spcBef>
              <a:spcAft>
                <a:spcPct val="0"/>
              </a:spcAft>
              <a:defRPr sz="2800">
                <a:solidFill>
                  <a:schemeClr val="tx1"/>
                </a:solidFill>
                <a:latin typeface="Times New Roman" pitchFamily="18" charset="0"/>
              </a:defRPr>
            </a:lvl9pPr>
          </a:lstStyle>
          <a:p>
            <a:pPr lvl="4" algn="r" eaLnBrk="0" hangingPunct="0"/>
            <a:r>
              <a:rPr lang="en-US" sz="1200" dirty="0"/>
              <a:t>Bruce Kraemer (Marvell)</a:t>
            </a:r>
          </a:p>
        </p:txBody>
      </p:sp>
      <p:sp>
        <p:nvSpPr>
          <p:cNvPr id="33796" name="Rectangle 7"/>
          <p:cNvSpPr txBox="1">
            <a:spLocks noGrp="1" noChangeArrowheads="1"/>
          </p:cNvSpPr>
          <p:nvPr/>
        </p:nvSpPr>
        <p:spPr bwMode="auto">
          <a:xfrm>
            <a:off x="3280088" y="8857085"/>
            <a:ext cx="4151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39800">
              <a:defRPr sz="2800">
                <a:solidFill>
                  <a:schemeClr val="tx1"/>
                </a:solidFill>
                <a:latin typeface="Times New Roman" pitchFamily="18" charset="0"/>
              </a:defRPr>
            </a:lvl1pPr>
            <a:lvl2pPr marL="742950" indent="-285750" defTabSz="939800">
              <a:defRPr sz="2800">
                <a:solidFill>
                  <a:schemeClr val="tx1"/>
                </a:solidFill>
                <a:latin typeface="Times New Roman" pitchFamily="18" charset="0"/>
              </a:defRPr>
            </a:lvl2pPr>
            <a:lvl3pPr marL="1143000" indent="-228600" defTabSz="939800">
              <a:defRPr sz="2800">
                <a:solidFill>
                  <a:schemeClr val="tx1"/>
                </a:solidFill>
                <a:latin typeface="Times New Roman" pitchFamily="18" charset="0"/>
              </a:defRPr>
            </a:lvl3pPr>
            <a:lvl4pPr marL="1600200" indent="-228600" defTabSz="939800">
              <a:defRPr sz="2800">
                <a:solidFill>
                  <a:schemeClr val="tx1"/>
                </a:solidFill>
                <a:latin typeface="Times New Roman" pitchFamily="18" charset="0"/>
              </a:defRPr>
            </a:lvl4pPr>
            <a:lvl5pPr marL="2057400" indent="-228600" defTabSz="939800">
              <a:defRPr sz="2800">
                <a:solidFill>
                  <a:schemeClr val="tx1"/>
                </a:solidFill>
                <a:latin typeface="Times New Roman" pitchFamily="18" charset="0"/>
              </a:defRPr>
            </a:lvl5pPr>
            <a:lvl6pPr marL="2514600" indent="-228600" defTabSz="939800" fontAlgn="base">
              <a:spcBef>
                <a:spcPct val="0"/>
              </a:spcBef>
              <a:spcAft>
                <a:spcPct val="0"/>
              </a:spcAft>
              <a:defRPr sz="2800">
                <a:solidFill>
                  <a:schemeClr val="tx1"/>
                </a:solidFill>
                <a:latin typeface="Times New Roman" pitchFamily="18" charset="0"/>
              </a:defRPr>
            </a:lvl6pPr>
            <a:lvl7pPr marL="2971800" indent="-228600" defTabSz="939800" fontAlgn="base">
              <a:spcBef>
                <a:spcPct val="0"/>
              </a:spcBef>
              <a:spcAft>
                <a:spcPct val="0"/>
              </a:spcAft>
              <a:defRPr sz="2800">
                <a:solidFill>
                  <a:schemeClr val="tx1"/>
                </a:solidFill>
                <a:latin typeface="Times New Roman" pitchFamily="18" charset="0"/>
              </a:defRPr>
            </a:lvl7pPr>
            <a:lvl8pPr marL="3429000" indent="-228600" defTabSz="939800" fontAlgn="base">
              <a:spcBef>
                <a:spcPct val="0"/>
              </a:spcBef>
              <a:spcAft>
                <a:spcPct val="0"/>
              </a:spcAft>
              <a:defRPr sz="2800">
                <a:solidFill>
                  <a:schemeClr val="tx1"/>
                </a:solidFill>
                <a:latin typeface="Times New Roman" pitchFamily="18" charset="0"/>
              </a:defRPr>
            </a:lvl8pPr>
            <a:lvl9pPr marL="3886200" indent="-228600" defTabSz="939800" fontAlgn="base">
              <a:spcBef>
                <a:spcPct val="0"/>
              </a:spcBef>
              <a:spcAft>
                <a:spcPct val="0"/>
              </a:spcAft>
              <a:defRPr sz="2800">
                <a:solidFill>
                  <a:schemeClr val="tx1"/>
                </a:solidFill>
                <a:latin typeface="Times New Roman" pitchFamily="18" charset="0"/>
              </a:defRPr>
            </a:lvl9pPr>
          </a:lstStyle>
          <a:p>
            <a:pPr algn="r" eaLnBrk="0" hangingPunct="0"/>
            <a:r>
              <a:rPr lang="en-US" sz="1200" dirty="0"/>
              <a:t>Page </a:t>
            </a:r>
            <a:fld id="{4ED28A0E-4BA3-4608-97B3-66B1DD630016}" type="slidenum">
              <a:rPr lang="en-US" sz="1200"/>
              <a:pPr algn="r" eaLnBrk="0" hangingPunct="0"/>
              <a:t>6</a:t>
            </a:fld>
            <a:endParaRPr lang="en-US" sz="1200" dirty="0"/>
          </a:p>
        </p:txBody>
      </p:sp>
      <p:sp>
        <p:nvSpPr>
          <p:cNvPr id="33797" name="Rectangle 2"/>
          <p:cNvSpPr>
            <a:spLocks noGrp="1" noRot="1" noChangeAspect="1" noChangeArrowheads="1" noTextEdit="1"/>
          </p:cNvSpPr>
          <p:nvPr>
            <p:ph type="sldImg"/>
          </p:nvPr>
        </p:nvSpPr>
        <p:spPr>
          <a:xfrm>
            <a:off x="382588" y="688975"/>
            <a:ext cx="6092825" cy="3427413"/>
          </a:xfrm>
          <a:ln/>
        </p:spPr>
      </p:sp>
      <p:sp>
        <p:nvSpPr>
          <p:cNvPr id="33798" name="Rectangle 3"/>
          <p:cNvSpPr>
            <a:spLocks noGrp="1" noChangeArrowheads="1"/>
          </p:cNvSpPr>
          <p:nvPr>
            <p:ph type="body" idx="1"/>
          </p:nvPr>
        </p:nvSpPr>
        <p:spPr>
          <a:xfrm>
            <a:off x="685340" y="4342783"/>
            <a:ext cx="5487326" cy="41135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a:t>
            </a:r>
            <a:r>
              <a:rPr lang="en-US" baseline="0" dirty="0"/>
              <a:t> 802.11 Working Group was established in 1990. The first standard was published in 1997 (2.4GHz) supporting 1 and 2 Mbps. Subsequent amendments and revisions have increased radio performance and throughput by orders of magnitude. The most recent published standards is IEEE </a:t>
            </a:r>
            <a:r>
              <a:rPr lang="en-US" baseline="0" dirty="0" err="1"/>
              <a:t>Std</a:t>
            </a:r>
            <a:r>
              <a:rPr lang="en-US" baseline="0" dirty="0"/>
              <a:t> 802.11-2020.</a:t>
            </a:r>
          </a:p>
          <a:p>
            <a:endParaRPr lang="en-US" baseline="0" dirty="0"/>
          </a:p>
          <a:p>
            <a:r>
              <a:rPr lang="en-US" baseline="0" dirty="0"/>
              <a:t>The 802.11b 11Mbps standard was the first to achieve commercial success, with the announcement by Steve Jobs at </a:t>
            </a:r>
            <a:r>
              <a:rPr lang="en-US" baseline="0" dirty="0" err="1"/>
              <a:t>MACWorld</a:t>
            </a:r>
            <a:r>
              <a:rPr lang="en-US" baseline="0" dirty="0"/>
              <a:t> in 2001 that the </a:t>
            </a:r>
            <a:r>
              <a:rPr lang="en-US" baseline="0" dirty="0" err="1"/>
              <a:t>MACbook</a:t>
            </a:r>
            <a:r>
              <a:rPr lang="en-US" baseline="0" dirty="0"/>
              <a:t> would include 802.11 radios, along with the Apple Airport. PC vendors followed suit. Describe highlights of each revision.</a:t>
            </a:r>
            <a:endParaRPr lang="en-US" dirty="0"/>
          </a:p>
        </p:txBody>
      </p:sp>
    </p:spTree>
    <p:extLst>
      <p:ext uri="{BB962C8B-B14F-4D97-AF65-F5344CB8AC3E}">
        <p14:creationId xmlns:p14="http://schemas.microsoft.com/office/powerpoint/2010/main" val="2228793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The standard and amendments listed in green are approved</a:t>
            </a:r>
            <a:r>
              <a:rPr lang="en-US" sz="1100" kern="1200" baseline="0" dirty="0">
                <a:solidFill>
                  <a:schemeClr val="tx1"/>
                </a:solidFill>
                <a:effectLst/>
                <a:latin typeface="+mn-lt"/>
                <a:ea typeface="+mn-ea"/>
                <a:cs typeface="+mn-cs"/>
              </a:rPr>
              <a:t> and published</a:t>
            </a:r>
            <a:r>
              <a:rPr lang="en-US" sz="1100" kern="1200" dirty="0">
                <a:solidFill>
                  <a:schemeClr val="tx1"/>
                </a:solidFill>
                <a:effectLst/>
                <a:latin typeface="+mn-lt"/>
                <a:ea typeface="+mn-ea"/>
                <a:cs typeface="+mn-cs"/>
              </a:rPr>
              <a:t>.</a:t>
            </a:r>
          </a:p>
          <a:p>
            <a:r>
              <a:rPr lang="en-US" sz="1100" kern="1200" dirty="0">
                <a:solidFill>
                  <a:schemeClr val="tx1"/>
                </a:solidFill>
                <a:effectLst/>
                <a:latin typeface="+mn-lt"/>
                <a:ea typeface="+mn-ea"/>
                <a:cs typeface="+mn-cs"/>
              </a:rPr>
              <a:t>The others are under development, link in the title is to the 802.11 website, where you can obtain more information. </a:t>
            </a:r>
          </a:p>
          <a:p>
            <a:endParaRPr lang="en-US" sz="1100" kern="1200" baseline="0" dirty="0">
              <a:solidFill>
                <a:schemeClr val="tx1"/>
              </a:solidFill>
              <a:effectLst/>
              <a:latin typeface="+mn-lt"/>
              <a:ea typeface="+mn-ea"/>
              <a:cs typeface="+mn-cs"/>
            </a:endParaRPr>
          </a:p>
          <a:p>
            <a:r>
              <a:rPr lang="en-US" sz="1100" kern="1200" baseline="0" dirty="0">
                <a:solidFill>
                  <a:schemeClr val="tx1"/>
                </a:solidFill>
                <a:effectLst/>
                <a:latin typeface="+mn-lt"/>
                <a:ea typeface="+mn-ea"/>
                <a:cs typeface="+mn-cs"/>
              </a:rPr>
              <a:t>All IEEE 802 standards are available for free 6 months after publication at the IEEE get802 website.</a:t>
            </a:r>
          </a:p>
          <a:p>
            <a:endParaRPr lang="en-US" sz="1100" kern="1200" baseline="0" dirty="0">
              <a:solidFill>
                <a:schemeClr val="tx1"/>
              </a:solidFill>
              <a:effectLst/>
              <a:latin typeface="+mn-lt"/>
              <a:ea typeface="+mn-ea"/>
              <a:cs typeface="+mn-cs"/>
            </a:endParaRPr>
          </a:p>
          <a:p>
            <a:r>
              <a:rPr lang="en-US" sz="1100" kern="1200" baseline="0" dirty="0">
                <a:solidFill>
                  <a:schemeClr val="tx1"/>
                </a:solidFill>
                <a:effectLst/>
                <a:latin typeface="+mn-lt"/>
                <a:ea typeface="+mn-ea"/>
                <a:cs typeface="+mn-cs"/>
              </a:rPr>
              <a:t>802.11-2020 is the current base standard, approved last year and published in February.  </a:t>
            </a:r>
          </a:p>
          <a:p>
            <a:endParaRPr lang="en-US" sz="1100" kern="1200" dirty="0">
              <a:solidFill>
                <a:schemeClr val="tx1"/>
              </a:solidFill>
              <a:effectLst/>
              <a:latin typeface="+mn-lt"/>
              <a:ea typeface="+mn-ea"/>
              <a:cs typeface="+mn-cs"/>
            </a:endParaRPr>
          </a:p>
          <a:p>
            <a:endParaRPr lang="en-US" altLang="zh-CN"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7</a:t>
            </a:fld>
            <a:endParaRPr lang="en-US"/>
          </a:p>
        </p:txBody>
      </p:sp>
    </p:spTree>
    <p:extLst>
      <p:ext uri="{BB962C8B-B14F-4D97-AF65-F5344CB8AC3E}">
        <p14:creationId xmlns:p14="http://schemas.microsoft.com/office/powerpoint/2010/main" val="420706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txBox="1">
            <a:spLocks noGrp="1" noChangeArrowheads="1"/>
          </p:cNvSpPr>
          <p:nvPr/>
        </p:nvSpPr>
        <p:spPr bwMode="auto">
          <a:xfrm>
            <a:off x="4026814" y="88629"/>
            <a:ext cx="21859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defTabSz="939800">
              <a:defRPr sz="2800">
                <a:solidFill>
                  <a:schemeClr val="tx1"/>
                </a:solidFill>
                <a:latin typeface="Times New Roman" pitchFamily="18" charset="0"/>
              </a:defRPr>
            </a:lvl1pPr>
            <a:lvl2pPr marL="742950" indent="-285750" defTabSz="939800">
              <a:defRPr sz="2800">
                <a:solidFill>
                  <a:schemeClr val="tx1"/>
                </a:solidFill>
                <a:latin typeface="Times New Roman" pitchFamily="18" charset="0"/>
              </a:defRPr>
            </a:lvl2pPr>
            <a:lvl3pPr marL="1143000" indent="-228600" defTabSz="939800">
              <a:defRPr sz="2800">
                <a:solidFill>
                  <a:schemeClr val="tx1"/>
                </a:solidFill>
                <a:latin typeface="Times New Roman" pitchFamily="18" charset="0"/>
              </a:defRPr>
            </a:lvl3pPr>
            <a:lvl4pPr marL="1600200" indent="-228600" defTabSz="939800">
              <a:defRPr sz="2800">
                <a:solidFill>
                  <a:schemeClr val="tx1"/>
                </a:solidFill>
                <a:latin typeface="Times New Roman" pitchFamily="18" charset="0"/>
              </a:defRPr>
            </a:lvl4pPr>
            <a:lvl5pPr marL="2057400" indent="-228600" defTabSz="939800">
              <a:defRPr sz="2800">
                <a:solidFill>
                  <a:schemeClr val="tx1"/>
                </a:solidFill>
                <a:latin typeface="Times New Roman" pitchFamily="18" charset="0"/>
              </a:defRPr>
            </a:lvl5pPr>
            <a:lvl6pPr marL="2514600" indent="-228600" defTabSz="939800" fontAlgn="base">
              <a:spcBef>
                <a:spcPct val="0"/>
              </a:spcBef>
              <a:spcAft>
                <a:spcPct val="0"/>
              </a:spcAft>
              <a:defRPr sz="2800">
                <a:solidFill>
                  <a:schemeClr val="tx1"/>
                </a:solidFill>
                <a:latin typeface="Times New Roman" pitchFamily="18" charset="0"/>
              </a:defRPr>
            </a:lvl6pPr>
            <a:lvl7pPr marL="2971800" indent="-228600" defTabSz="939800" fontAlgn="base">
              <a:spcBef>
                <a:spcPct val="0"/>
              </a:spcBef>
              <a:spcAft>
                <a:spcPct val="0"/>
              </a:spcAft>
              <a:defRPr sz="2800">
                <a:solidFill>
                  <a:schemeClr val="tx1"/>
                </a:solidFill>
                <a:latin typeface="Times New Roman" pitchFamily="18" charset="0"/>
              </a:defRPr>
            </a:lvl7pPr>
            <a:lvl8pPr marL="3429000" indent="-228600" defTabSz="939800" fontAlgn="base">
              <a:spcBef>
                <a:spcPct val="0"/>
              </a:spcBef>
              <a:spcAft>
                <a:spcPct val="0"/>
              </a:spcAft>
              <a:defRPr sz="2800">
                <a:solidFill>
                  <a:schemeClr val="tx1"/>
                </a:solidFill>
                <a:latin typeface="Times New Roman" pitchFamily="18" charset="0"/>
              </a:defRPr>
            </a:lvl8pPr>
            <a:lvl9pPr marL="3886200" indent="-228600" defTabSz="939800" fontAlgn="base">
              <a:spcBef>
                <a:spcPct val="0"/>
              </a:spcBef>
              <a:spcAft>
                <a:spcPct val="0"/>
              </a:spcAft>
              <a:defRPr sz="2800">
                <a:solidFill>
                  <a:schemeClr val="tx1"/>
                </a:solidFill>
                <a:latin typeface="Times New Roman" pitchFamily="18" charset="0"/>
              </a:defRPr>
            </a:lvl9pPr>
          </a:lstStyle>
          <a:p>
            <a:pPr algn="r" eaLnBrk="0" hangingPunct="0"/>
            <a:r>
              <a:rPr lang="en-US" sz="1400" b="1" dirty="0"/>
              <a:t>doc.: IEEE 802.11-11/0483r0</a:t>
            </a:r>
          </a:p>
        </p:txBody>
      </p:sp>
      <p:sp>
        <p:nvSpPr>
          <p:cNvPr id="31746" name="Rectangle 3"/>
          <p:cNvSpPr txBox="1">
            <a:spLocks noGrp="1" noChangeArrowheads="1"/>
          </p:cNvSpPr>
          <p:nvPr/>
        </p:nvSpPr>
        <p:spPr bwMode="auto">
          <a:xfrm>
            <a:off x="646754" y="88629"/>
            <a:ext cx="7435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defTabSz="939800">
              <a:defRPr sz="2800">
                <a:solidFill>
                  <a:schemeClr val="tx1"/>
                </a:solidFill>
                <a:latin typeface="Times New Roman" pitchFamily="18" charset="0"/>
              </a:defRPr>
            </a:lvl1pPr>
            <a:lvl2pPr marL="742950" indent="-285750" defTabSz="939800">
              <a:defRPr sz="2800">
                <a:solidFill>
                  <a:schemeClr val="tx1"/>
                </a:solidFill>
                <a:latin typeface="Times New Roman" pitchFamily="18" charset="0"/>
              </a:defRPr>
            </a:lvl2pPr>
            <a:lvl3pPr marL="1143000" indent="-228600" defTabSz="939800">
              <a:defRPr sz="2800">
                <a:solidFill>
                  <a:schemeClr val="tx1"/>
                </a:solidFill>
                <a:latin typeface="Times New Roman" pitchFamily="18" charset="0"/>
              </a:defRPr>
            </a:lvl3pPr>
            <a:lvl4pPr marL="1600200" indent="-228600" defTabSz="939800">
              <a:defRPr sz="2800">
                <a:solidFill>
                  <a:schemeClr val="tx1"/>
                </a:solidFill>
                <a:latin typeface="Times New Roman" pitchFamily="18" charset="0"/>
              </a:defRPr>
            </a:lvl4pPr>
            <a:lvl5pPr marL="2057400" indent="-228600" defTabSz="939800">
              <a:defRPr sz="2800">
                <a:solidFill>
                  <a:schemeClr val="tx1"/>
                </a:solidFill>
                <a:latin typeface="Times New Roman" pitchFamily="18" charset="0"/>
              </a:defRPr>
            </a:lvl5pPr>
            <a:lvl6pPr marL="2514600" indent="-228600" defTabSz="939800" fontAlgn="base">
              <a:spcBef>
                <a:spcPct val="0"/>
              </a:spcBef>
              <a:spcAft>
                <a:spcPct val="0"/>
              </a:spcAft>
              <a:defRPr sz="2800">
                <a:solidFill>
                  <a:schemeClr val="tx1"/>
                </a:solidFill>
                <a:latin typeface="Times New Roman" pitchFamily="18" charset="0"/>
              </a:defRPr>
            </a:lvl6pPr>
            <a:lvl7pPr marL="2971800" indent="-228600" defTabSz="939800" fontAlgn="base">
              <a:spcBef>
                <a:spcPct val="0"/>
              </a:spcBef>
              <a:spcAft>
                <a:spcPct val="0"/>
              </a:spcAft>
              <a:defRPr sz="2800">
                <a:solidFill>
                  <a:schemeClr val="tx1"/>
                </a:solidFill>
                <a:latin typeface="Times New Roman" pitchFamily="18" charset="0"/>
              </a:defRPr>
            </a:lvl7pPr>
            <a:lvl8pPr marL="3429000" indent="-228600" defTabSz="939800" fontAlgn="base">
              <a:spcBef>
                <a:spcPct val="0"/>
              </a:spcBef>
              <a:spcAft>
                <a:spcPct val="0"/>
              </a:spcAft>
              <a:defRPr sz="2800">
                <a:solidFill>
                  <a:schemeClr val="tx1"/>
                </a:solidFill>
                <a:latin typeface="Times New Roman" pitchFamily="18" charset="0"/>
              </a:defRPr>
            </a:lvl8pPr>
            <a:lvl9pPr marL="3886200" indent="-228600" defTabSz="939800" fontAlgn="base">
              <a:spcBef>
                <a:spcPct val="0"/>
              </a:spcBef>
              <a:spcAft>
                <a:spcPct val="0"/>
              </a:spcAft>
              <a:defRPr sz="2800">
                <a:solidFill>
                  <a:schemeClr val="tx1"/>
                </a:solidFill>
                <a:latin typeface="Times New Roman" pitchFamily="18" charset="0"/>
              </a:defRPr>
            </a:lvl9pPr>
          </a:lstStyle>
          <a:p>
            <a:pPr eaLnBrk="0" hangingPunct="0"/>
            <a:r>
              <a:rPr lang="en-US" sz="1400" b="1" dirty="0"/>
              <a:t>May 2011</a:t>
            </a:r>
          </a:p>
        </p:txBody>
      </p:sp>
      <p:sp>
        <p:nvSpPr>
          <p:cNvPr id="31747" name="Rectangle 6"/>
          <p:cNvSpPr txBox="1">
            <a:spLocks noGrp="1" noChangeArrowheads="1"/>
          </p:cNvSpPr>
          <p:nvPr/>
        </p:nvSpPr>
        <p:spPr bwMode="auto">
          <a:xfrm>
            <a:off x="4173778" y="8857085"/>
            <a:ext cx="20390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42900" indent="-342900" defTabSz="939800">
              <a:defRPr sz="2800">
                <a:solidFill>
                  <a:schemeClr val="tx1"/>
                </a:solidFill>
                <a:latin typeface="Times New Roman" pitchFamily="18" charset="0"/>
              </a:defRPr>
            </a:lvl1pPr>
            <a:lvl2pPr marL="742950" indent="-285750" defTabSz="939800">
              <a:defRPr sz="2800">
                <a:solidFill>
                  <a:schemeClr val="tx1"/>
                </a:solidFill>
                <a:latin typeface="Times New Roman" pitchFamily="18" charset="0"/>
              </a:defRPr>
            </a:lvl2pPr>
            <a:lvl3pPr marL="1143000" indent="-228600" defTabSz="939800">
              <a:defRPr sz="2800">
                <a:solidFill>
                  <a:schemeClr val="tx1"/>
                </a:solidFill>
                <a:latin typeface="Times New Roman" pitchFamily="18" charset="0"/>
              </a:defRPr>
            </a:lvl3pPr>
            <a:lvl4pPr marL="1600200" indent="-228600" defTabSz="939800">
              <a:defRPr sz="2800">
                <a:solidFill>
                  <a:schemeClr val="tx1"/>
                </a:solidFill>
                <a:latin typeface="Times New Roman" pitchFamily="18" charset="0"/>
              </a:defRPr>
            </a:lvl4pPr>
            <a:lvl5pPr marL="457200" defTabSz="939800">
              <a:defRPr sz="2800">
                <a:solidFill>
                  <a:schemeClr val="tx1"/>
                </a:solidFill>
                <a:latin typeface="Times New Roman" pitchFamily="18" charset="0"/>
              </a:defRPr>
            </a:lvl5pPr>
            <a:lvl6pPr marL="914400" defTabSz="939800" fontAlgn="base">
              <a:spcBef>
                <a:spcPct val="0"/>
              </a:spcBef>
              <a:spcAft>
                <a:spcPct val="0"/>
              </a:spcAft>
              <a:defRPr sz="2800">
                <a:solidFill>
                  <a:schemeClr val="tx1"/>
                </a:solidFill>
                <a:latin typeface="Times New Roman" pitchFamily="18" charset="0"/>
              </a:defRPr>
            </a:lvl6pPr>
            <a:lvl7pPr marL="1371600" defTabSz="939800" fontAlgn="base">
              <a:spcBef>
                <a:spcPct val="0"/>
              </a:spcBef>
              <a:spcAft>
                <a:spcPct val="0"/>
              </a:spcAft>
              <a:defRPr sz="2800">
                <a:solidFill>
                  <a:schemeClr val="tx1"/>
                </a:solidFill>
                <a:latin typeface="Times New Roman" pitchFamily="18" charset="0"/>
              </a:defRPr>
            </a:lvl7pPr>
            <a:lvl8pPr marL="1828800" defTabSz="939800" fontAlgn="base">
              <a:spcBef>
                <a:spcPct val="0"/>
              </a:spcBef>
              <a:spcAft>
                <a:spcPct val="0"/>
              </a:spcAft>
              <a:defRPr sz="2800">
                <a:solidFill>
                  <a:schemeClr val="tx1"/>
                </a:solidFill>
                <a:latin typeface="Times New Roman" pitchFamily="18" charset="0"/>
              </a:defRPr>
            </a:lvl8pPr>
            <a:lvl9pPr marL="2286000" defTabSz="939800" fontAlgn="base">
              <a:spcBef>
                <a:spcPct val="0"/>
              </a:spcBef>
              <a:spcAft>
                <a:spcPct val="0"/>
              </a:spcAft>
              <a:defRPr sz="2800">
                <a:solidFill>
                  <a:schemeClr val="tx1"/>
                </a:solidFill>
                <a:latin typeface="Times New Roman" pitchFamily="18" charset="0"/>
              </a:defRPr>
            </a:lvl9pPr>
          </a:lstStyle>
          <a:p>
            <a:pPr lvl="4" algn="r" eaLnBrk="0" hangingPunct="0"/>
            <a:r>
              <a:rPr lang="en-US" sz="1200" dirty="0"/>
              <a:t>Bruce Kraemer (Marvell)</a:t>
            </a:r>
          </a:p>
        </p:txBody>
      </p:sp>
      <p:sp>
        <p:nvSpPr>
          <p:cNvPr id="31748" name="Rectangle 7"/>
          <p:cNvSpPr txBox="1">
            <a:spLocks noGrp="1" noChangeArrowheads="1"/>
          </p:cNvSpPr>
          <p:nvPr/>
        </p:nvSpPr>
        <p:spPr bwMode="auto">
          <a:xfrm>
            <a:off x="3280089" y="8857083"/>
            <a:ext cx="4151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39800">
              <a:defRPr sz="2800">
                <a:solidFill>
                  <a:schemeClr val="tx1"/>
                </a:solidFill>
                <a:latin typeface="Times New Roman" pitchFamily="18" charset="0"/>
              </a:defRPr>
            </a:lvl1pPr>
            <a:lvl2pPr marL="742950" indent="-285750" defTabSz="939800">
              <a:defRPr sz="2800">
                <a:solidFill>
                  <a:schemeClr val="tx1"/>
                </a:solidFill>
                <a:latin typeface="Times New Roman" pitchFamily="18" charset="0"/>
              </a:defRPr>
            </a:lvl2pPr>
            <a:lvl3pPr marL="1143000" indent="-228600" defTabSz="939800">
              <a:defRPr sz="2800">
                <a:solidFill>
                  <a:schemeClr val="tx1"/>
                </a:solidFill>
                <a:latin typeface="Times New Roman" pitchFamily="18" charset="0"/>
              </a:defRPr>
            </a:lvl3pPr>
            <a:lvl4pPr marL="1600200" indent="-228600" defTabSz="939800">
              <a:defRPr sz="2800">
                <a:solidFill>
                  <a:schemeClr val="tx1"/>
                </a:solidFill>
                <a:latin typeface="Times New Roman" pitchFamily="18" charset="0"/>
              </a:defRPr>
            </a:lvl4pPr>
            <a:lvl5pPr marL="2057400" indent="-228600" defTabSz="939800">
              <a:defRPr sz="2800">
                <a:solidFill>
                  <a:schemeClr val="tx1"/>
                </a:solidFill>
                <a:latin typeface="Times New Roman" pitchFamily="18" charset="0"/>
              </a:defRPr>
            </a:lvl5pPr>
            <a:lvl6pPr marL="2514600" indent="-228600" defTabSz="939800" fontAlgn="base">
              <a:spcBef>
                <a:spcPct val="0"/>
              </a:spcBef>
              <a:spcAft>
                <a:spcPct val="0"/>
              </a:spcAft>
              <a:defRPr sz="2800">
                <a:solidFill>
                  <a:schemeClr val="tx1"/>
                </a:solidFill>
                <a:latin typeface="Times New Roman" pitchFamily="18" charset="0"/>
              </a:defRPr>
            </a:lvl6pPr>
            <a:lvl7pPr marL="2971800" indent="-228600" defTabSz="939800" fontAlgn="base">
              <a:spcBef>
                <a:spcPct val="0"/>
              </a:spcBef>
              <a:spcAft>
                <a:spcPct val="0"/>
              </a:spcAft>
              <a:defRPr sz="2800">
                <a:solidFill>
                  <a:schemeClr val="tx1"/>
                </a:solidFill>
                <a:latin typeface="Times New Roman" pitchFamily="18" charset="0"/>
              </a:defRPr>
            </a:lvl7pPr>
            <a:lvl8pPr marL="3429000" indent="-228600" defTabSz="939800" fontAlgn="base">
              <a:spcBef>
                <a:spcPct val="0"/>
              </a:spcBef>
              <a:spcAft>
                <a:spcPct val="0"/>
              </a:spcAft>
              <a:defRPr sz="2800">
                <a:solidFill>
                  <a:schemeClr val="tx1"/>
                </a:solidFill>
                <a:latin typeface="Times New Roman" pitchFamily="18" charset="0"/>
              </a:defRPr>
            </a:lvl8pPr>
            <a:lvl9pPr marL="3886200" indent="-228600" defTabSz="939800" fontAlgn="base">
              <a:spcBef>
                <a:spcPct val="0"/>
              </a:spcBef>
              <a:spcAft>
                <a:spcPct val="0"/>
              </a:spcAft>
              <a:defRPr sz="2800">
                <a:solidFill>
                  <a:schemeClr val="tx1"/>
                </a:solidFill>
                <a:latin typeface="Times New Roman" pitchFamily="18" charset="0"/>
              </a:defRPr>
            </a:lvl9pPr>
          </a:lstStyle>
          <a:p>
            <a:pPr algn="r" eaLnBrk="0" hangingPunct="0"/>
            <a:r>
              <a:rPr lang="en-US" sz="1200" dirty="0"/>
              <a:t>Page </a:t>
            </a:r>
            <a:fld id="{FBF61866-3B38-4060-AC4E-03A654F60552}" type="slidenum">
              <a:rPr lang="en-US" sz="1200"/>
              <a:pPr algn="r" eaLnBrk="0" hangingPunct="0"/>
              <a:t>8</a:t>
            </a:fld>
            <a:endParaRPr lang="en-US" sz="1200" dirty="0"/>
          </a:p>
        </p:txBody>
      </p:sp>
      <p:sp>
        <p:nvSpPr>
          <p:cNvPr id="31749" name="Rectangle 2"/>
          <p:cNvSpPr>
            <a:spLocks noGrp="1" noRot="1" noChangeAspect="1" noChangeArrowheads="1" noTextEdit="1"/>
          </p:cNvSpPr>
          <p:nvPr>
            <p:ph type="sldImg"/>
          </p:nvPr>
        </p:nvSpPr>
        <p:spPr>
          <a:xfrm>
            <a:off x="382588" y="688975"/>
            <a:ext cx="6092825" cy="3427413"/>
          </a:xfrm>
          <a:ln/>
        </p:spPr>
      </p:sp>
      <p:sp>
        <p:nvSpPr>
          <p:cNvPr id="31750" name="Rectangle 3"/>
          <p:cNvSpPr>
            <a:spLocks noGrp="1" noChangeArrowheads="1"/>
          </p:cNvSpPr>
          <p:nvPr>
            <p:ph type="body" idx="1"/>
          </p:nvPr>
        </p:nvSpPr>
        <p:spPr>
          <a:xfrm>
            <a:off x="685340" y="4342783"/>
            <a:ext cx="5487326" cy="41135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930456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panose="020B0604020202020204" pitchFamily="34" charset="0"/>
                <a:ea typeface="Geneva"/>
                <a:cs typeface="Geneva"/>
              </a:rPr>
              <a:t>Delivering technology to the market in the form of products is one critical step. Installation, operation and maintenance of the</a:t>
            </a:r>
          </a:p>
          <a:p>
            <a:r>
              <a:rPr lang="en-US" baseline="0" dirty="0">
                <a:latin typeface="Arial" panose="020B0604020202020204" pitchFamily="34" charset="0"/>
              </a:rPr>
              <a:t>Equipment is the next required step. </a:t>
            </a:r>
          </a:p>
          <a:p>
            <a:endParaRPr lang="en-US" baseline="0" dirty="0">
              <a:latin typeface="Arial" panose="020B0604020202020204" pitchFamily="34" charset="0"/>
            </a:endParaRPr>
          </a:p>
          <a:p>
            <a:r>
              <a:rPr lang="en-US" baseline="0" dirty="0">
                <a:latin typeface="Arial" panose="020B0604020202020204" pitchFamily="34" charset="0"/>
              </a:rPr>
              <a:t>The IEEE Blended Learning Program offers a wide variety of courses on technical topics, including a new course on building wireless community networks.</a:t>
            </a:r>
          </a:p>
          <a:p>
            <a:r>
              <a:rPr lang="en-US" dirty="0"/>
              <a:t>&lt;read</a:t>
            </a:r>
            <a:r>
              <a:rPr lang="en-US" baseline="0" dirty="0"/>
              <a:t> through text on the slide&gt;</a:t>
            </a:r>
            <a:endParaRPr lang="en-GB" dirty="0"/>
          </a:p>
        </p:txBody>
      </p:sp>
      <p:sp>
        <p:nvSpPr>
          <p:cNvPr id="4" name="Slide Number Placeholder 3"/>
          <p:cNvSpPr>
            <a:spLocks noGrp="1"/>
          </p:cNvSpPr>
          <p:nvPr>
            <p:ph type="sldNum" sz="quarter" idx="10"/>
          </p:nvPr>
        </p:nvSpPr>
        <p:spPr/>
        <p:txBody>
          <a:bodyPr/>
          <a:lstStyle/>
          <a:p>
            <a:fld id="{5BFEAE42-E3FE-4405-B7FC-4425D05B92A0}" type="slidenum">
              <a:rPr lang="en-GB" smtClean="0"/>
              <a:pPr/>
              <a:t>9</a:t>
            </a:fld>
            <a:endParaRPr lang="en-GB"/>
          </a:p>
        </p:txBody>
      </p:sp>
    </p:spTree>
    <p:extLst>
      <p:ext uri="{BB962C8B-B14F-4D97-AF65-F5344CB8AC3E}">
        <p14:creationId xmlns:p14="http://schemas.microsoft.com/office/powerpoint/2010/main" val="3337092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334963" y="698500"/>
            <a:ext cx="6189662" cy="3482975"/>
          </a:xfrm>
          <a:ln/>
        </p:spPr>
      </p:sp>
      <p:sp>
        <p:nvSpPr>
          <p:cNvPr id="35843" name="Rectangle 3"/>
          <p:cNvSpPr>
            <a:spLocks noGrp="1" noChangeArrowheads="1"/>
          </p:cNvSpPr>
          <p:nvPr>
            <p:ph type="body" idx="1"/>
          </p:nvPr>
        </p:nvSpPr>
        <p:spPr>
          <a:xfrm>
            <a:off x="913991" y="4416763"/>
            <a:ext cx="5030018" cy="4181722"/>
          </a:xfrm>
          <a:noFill/>
        </p:spPr>
        <p:txBody>
          <a:bodyPr lIns="91416" tIns="45708" rIns="91416" bIns="45708"/>
          <a:lstStyle/>
          <a:p>
            <a:endParaRPr lang="en-GB" dirty="0">
              <a:latin typeface="Arial" panose="020B0604020202020204" pitchFamily="34" charset="0"/>
              <a:ea typeface="Geneva"/>
              <a:cs typeface="Geneva"/>
            </a:endParaRPr>
          </a:p>
        </p:txBody>
      </p:sp>
    </p:spTree>
    <p:extLst>
      <p:ext uri="{BB962C8B-B14F-4D97-AF65-F5344CB8AC3E}">
        <p14:creationId xmlns:p14="http://schemas.microsoft.com/office/powerpoint/2010/main" val="16481276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4" y="5821835"/>
            <a:ext cx="5489579" cy="339214"/>
          </a:xfrm>
        </p:spPr>
        <p:txBody>
          <a:bodyPr>
            <a:noAutofit/>
          </a:bodyPr>
          <a:lstStyle>
            <a:lvl1pPr marL="0" indent="0">
              <a:spcBef>
                <a:spcPts val="0"/>
              </a:spcBef>
              <a:buNone/>
              <a:defRPr sz="2000" baseline="0">
                <a:solidFill>
                  <a:schemeClr val="accent5"/>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7" name="Group 6"/>
          <p:cNvGrpSpPr/>
          <p:nvPr/>
        </p:nvGrpSpPr>
        <p:grpSpPr>
          <a:xfrm>
            <a:off x="606424" y="456998"/>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60986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6" y="381000"/>
            <a:ext cx="9456737" cy="2286000"/>
          </a:xfrm>
        </p:spPr>
        <p:txBody>
          <a:bodyPr>
            <a:noAutofit/>
          </a:bodyPr>
          <a:lstStyle>
            <a:lvl1pPr marL="328613" indent="-328613">
              <a:lnSpc>
                <a:spcPct val="80000"/>
              </a:lnSpc>
              <a:defRPr sz="6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4" y="2819400"/>
            <a:ext cx="9031897" cy="1371600"/>
          </a:xfrm>
        </p:spPr>
        <p:txBody>
          <a:bodyPr>
            <a:noAutofit/>
          </a:bodyPr>
          <a:lstStyle>
            <a:lvl1pPr marL="0" indent="0">
              <a:spcBef>
                <a:spcPts val="0"/>
              </a:spcBef>
              <a:buFontTx/>
              <a:buNone/>
              <a:defRPr sz="2000" baseline="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dirty="0"/>
              <a:t>Click </a:t>
            </a:r>
            <a:r>
              <a:rPr lang="en-US" dirty="0"/>
              <a:t>to add quoted person’s name, title, company</a:t>
            </a:r>
            <a:endParaRPr dirty="0"/>
          </a:p>
        </p:txBody>
      </p:sp>
      <p:grpSp>
        <p:nvGrpSpPr>
          <p:cNvPr id="7" name="Group 6"/>
          <p:cNvGrpSpPr/>
          <p:nvPr/>
        </p:nvGrpSpPr>
        <p:grpSpPr>
          <a:xfrm>
            <a:off x="610275" y="6248401"/>
            <a:ext cx="969471" cy="390524"/>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r>
              <a:rPr lang="en-US"/>
              <a:t>November 2022</a:t>
            </a:r>
            <a:endParaRPr dirty="0"/>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43234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late Quot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6" y="381000"/>
            <a:ext cx="9456737" cy="2286000"/>
          </a:xfrm>
        </p:spPr>
        <p:txBody>
          <a:bodyPr>
            <a:noAutofit/>
          </a:bodyPr>
          <a:lstStyle>
            <a:lvl1pPr marL="329184" indent="-329184">
              <a:lnSpc>
                <a:spcPct val="80000"/>
              </a:lnSpc>
              <a:defRPr sz="6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4" y="2819400"/>
            <a:ext cx="9031897" cy="1371600"/>
          </a:xfrm>
        </p:spPr>
        <p:txBody>
          <a:bodyPr>
            <a:noAutofit/>
          </a:bodyPr>
          <a:lstStyle>
            <a:lvl1pPr marL="0" indent="0">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grpSp>
        <p:nvGrpSpPr>
          <p:cNvPr id="7" name="Group 6"/>
          <p:cNvGrpSpPr/>
          <p:nvPr/>
        </p:nvGrpSpPr>
        <p:grpSpPr>
          <a:xfrm>
            <a:off x="608016" y="6248401"/>
            <a:ext cx="969471" cy="390524"/>
            <a:chOff x="3578225" y="1146175"/>
            <a:chExt cx="5038725" cy="2111375"/>
          </a:xfrm>
          <a:solidFill>
            <a:schemeClr val="tx1"/>
          </a:solidFill>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r>
              <a:rPr lang="en-US"/>
              <a:t>November 2022</a:t>
            </a:r>
            <a:endParaRPr dirty="0"/>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a:p>
        </p:txBody>
      </p:sp>
    </p:spTree>
    <p:extLst>
      <p:ext uri="{BB962C8B-B14F-4D97-AF65-F5344CB8AC3E}">
        <p14:creationId xmlns:p14="http://schemas.microsoft.com/office/powerpoint/2010/main" val="33643037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p:txBody>
          <a:bodyPr/>
          <a:lstStyle/>
          <a:p>
            <a:r>
              <a:rPr lang="en-US"/>
              <a:t>November 2022</a:t>
            </a:r>
            <a:endParaRPr dirty="0"/>
          </a:p>
        </p:txBody>
      </p:sp>
      <p:sp>
        <p:nvSpPr>
          <p:cNvPr id="9" name="Slide Number Placeholder 8"/>
          <p:cNvSpPr>
            <a:spLocks noGrp="1"/>
          </p:cNvSpPr>
          <p:nvPr>
            <p:ph type="sldNum" sz="quarter" idx="12"/>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275529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3"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Content Placeholder 2"/>
          <p:cNvSpPr>
            <a:spLocks noGrp="1"/>
          </p:cNvSpPr>
          <p:nvPr>
            <p:ph idx="1"/>
          </p:nvPr>
        </p:nvSpPr>
        <p:spPr>
          <a:xfrm>
            <a:off x="609600" y="1524004"/>
            <a:ext cx="10969784" cy="457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r>
              <a:rPr lang="en-US"/>
              <a:t>November 2022</a:t>
            </a:r>
            <a:endParaRPr dirty="0"/>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43061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3"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7"/>
          <p:cNvSpPr>
            <a:spLocks noGrp="1"/>
          </p:cNvSpPr>
          <p:nvPr>
            <p:ph type="body" sz="quarter" idx="14" hasCustomPrompt="1"/>
          </p:nvPr>
        </p:nvSpPr>
        <p:spPr>
          <a:xfrm>
            <a:off x="609603" y="1524000"/>
            <a:ext cx="10969943" cy="381000"/>
          </a:xfrm>
        </p:spPr>
        <p:txBody>
          <a:bodyPr>
            <a:noAutofit/>
          </a:bodyPr>
          <a:lstStyle>
            <a:lvl1pPr marL="0" indent="0">
              <a:spcBef>
                <a:spcPts val="0"/>
              </a:spcBef>
              <a:buNone/>
              <a:defRPr sz="2400" b="0" baseline="0">
                <a:latin typeface="+mj-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heading</a:t>
            </a:r>
          </a:p>
        </p:txBody>
      </p:sp>
      <p:sp>
        <p:nvSpPr>
          <p:cNvPr id="3" name="Content Placeholder 2"/>
          <p:cNvSpPr>
            <a:spLocks noGrp="1"/>
          </p:cNvSpPr>
          <p:nvPr>
            <p:ph idx="1"/>
          </p:nvPr>
        </p:nvSpPr>
        <p:spPr>
          <a:xfrm>
            <a:off x="609600" y="1978154"/>
            <a:ext cx="10969784" cy="41178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r>
              <a:rPr lang="en-US"/>
              <a:t>November 2022</a:t>
            </a:r>
            <a:endParaRPr dirty="0"/>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5706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r>
              <a:rPr lang="en-US"/>
              <a:t>November 2022</a:t>
            </a:r>
            <a:endParaRPr dirty="0"/>
          </a:p>
        </p:txBody>
      </p:sp>
      <p:sp>
        <p:nvSpPr>
          <p:cNvPr id="5" name="Slide Number Placeholder 4"/>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64979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3"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Date Placeholder 2"/>
          <p:cNvSpPr>
            <a:spLocks noGrp="1"/>
          </p:cNvSpPr>
          <p:nvPr>
            <p:ph type="dt" sz="half" idx="10"/>
          </p:nvPr>
        </p:nvSpPr>
        <p:spPr/>
        <p:txBody>
          <a:bodyPr/>
          <a:lstStyle/>
          <a:p>
            <a:r>
              <a:rPr lang="en-US"/>
              <a:t>November 2022</a:t>
            </a:r>
            <a:endParaRPr dirty="0"/>
          </a:p>
        </p:txBody>
      </p:sp>
      <p:sp>
        <p:nvSpPr>
          <p:cNvPr id="5" name="Slide Number Placeholder 4"/>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12938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2022</a:t>
            </a:r>
            <a:endParaRPr dirty="0"/>
          </a:p>
        </p:txBody>
      </p:sp>
      <p:sp>
        <p:nvSpPr>
          <p:cNvPr id="4" name="Slide Number Placeholder 3"/>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36592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3" y="519236"/>
            <a:ext cx="10969943" cy="852364"/>
          </a:xfrm>
        </p:spPr>
        <p:txBody>
          <a:bodyPr/>
          <a:lstStyle/>
          <a:p>
            <a:r>
              <a:rPr lang="en-US"/>
              <a:t>Click to edit Master title style</a:t>
            </a:r>
            <a:endParaRPr/>
          </a:p>
        </p:txBody>
      </p:sp>
      <p:sp>
        <p:nvSpPr>
          <p:cNvPr id="3" name="Content Placeholder 2"/>
          <p:cNvSpPr>
            <a:spLocks noGrp="1"/>
          </p:cNvSpPr>
          <p:nvPr>
            <p:ph sz="half" idx="1"/>
          </p:nvPr>
        </p:nvSpPr>
        <p:spPr>
          <a:xfrm>
            <a:off x="609441"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275864"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r>
              <a:rPr lang="en-US"/>
              <a:t>November 2022</a:t>
            </a:r>
            <a:endParaRPr dirty="0"/>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418324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3" y="519236"/>
            <a:ext cx="10969943" cy="852364"/>
          </a:xfrm>
        </p:spPr>
        <p:txBody>
          <a:bodyPr/>
          <a:lstStyle/>
          <a:p>
            <a:r>
              <a:rPr lang="en-US"/>
              <a:t>Click to edit Master title style</a:t>
            </a:r>
            <a:endParaRPr/>
          </a:p>
        </p:txBody>
      </p:sp>
      <p:sp>
        <p:nvSpPr>
          <p:cNvPr id="3" name="Text Placeholder 2"/>
          <p:cNvSpPr>
            <a:spLocks noGrp="1"/>
          </p:cNvSpPr>
          <p:nvPr>
            <p:ph type="body" idx="1" hasCustomPrompt="1"/>
          </p:nvPr>
        </p:nvSpPr>
        <p:spPr>
          <a:xfrm>
            <a:off x="609600" y="1523999"/>
            <a:ext cx="5303520" cy="320040"/>
          </a:xfrm>
        </p:spPr>
        <p:txBody>
          <a:bodyPr anchor="t">
            <a:noAutofit/>
          </a:bodyPr>
          <a:lstStyle>
            <a:lvl1pPr marL="0" indent="0">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4" name="Content Placeholder 3"/>
          <p:cNvSpPr>
            <a:spLocks noGrp="1"/>
          </p:cNvSpPr>
          <p:nvPr>
            <p:ph sz="half" idx="2"/>
          </p:nvPr>
        </p:nvSpPr>
        <p:spPr>
          <a:xfrm>
            <a:off x="609441"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4" y="1523999"/>
            <a:ext cx="5303520" cy="320040"/>
          </a:xfrm>
        </p:spPr>
        <p:txBody>
          <a:bodyPr anchor="t">
            <a:noAutofit/>
          </a:bodyPr>
          <a:lstStyle>
            <a:lvl1pPr marL="0" indent="0">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r>
              <a:rPr lang="en-US"/>
              <a:t>November 2022</a:t>
            </a:r>
            <a:endParaRPr dirty="0"/>
          </a:p>
        </p:txBody>
      </p:sp>
      <p:sp>
        <p:nvSpPr>
          <p:cNvPr id="9" name="Slide Number Placeholder 8"/>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90298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4" y="5821835"/>
            <a:ext cx="5489579"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7" name="Group 6"/>
          <p:cNvGrpSpPr/>
          <p:nvPr/>
        </p:nvGrpSpPr>
        <p:grpSpPr bwMode="black">
          <a:xfrm>
            <a:off x="606424" y="456998"/>
            <a:ext cx="3027151" cy="1219403"/>
            <a:chOff x="3578225" y="1146175"/>
            <a:chExt cx="5038725" cy="2111375"/>
          </a:xfrm>
          <a:solidFill>
            <a:schemeClr val="tx1"/>
          </a:solidFill>
        </p:grpSpPr>
        <p:sp>
          <p:nvSpPr>
            <p:cNvPr id="8" name="Freeform 5"/>
            <p:cNvSpPr>
              <a:spLocks noEditPoints="1"/>
            </p:cNvSpPr>
            <p:nvPr/>
          </p:nvSpPr>
          <p:spPr bwMode="black">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6"/>
            <p:cNvSpPr>
              <a:spLocks noEditPoints="1"/>
            </p:cNvSpPr>
            <p:nvPr/>
          </p:nvSpPr>
          <p:spPr bwMode="black">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41768681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3" y="521208"/>
            <a:ext cx="10969943" cy="411480"/>
          </a:xfrm>
        </p:spPr>
        <p:txBody>
          <a:bodyPr/>
          <a:lstStyle>
            <a:lvl1pPr>
              <a:defRPr/>
            </a:lvl1pPr>
          </a:lstStyle>
          <a:p>
            <a:r>
              <a:t>Click to add one-line title</a:t>
            </a:r>
          </a:p>
        </p:txBody>
      </p:sp>
      <p:sp>
        <p:nvSpPr>
          <p:cNvPr id="10"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Text Placeholder 2"/>
          <p:cNvSpPr>
            <a:spLocks noGrp="1"/>
          </p:cNvSpPr>
          <p:nvPr>
            <p:ph type="body" idx="1" hasCustomPrompt="1"/>
          </p:nvPr>
        </p:nvSpPr>
        <p:spPr>
          <a:xfrm>
            <a:off x="609600" y="1524000"/>
            <a:ext cx="5303520" cy="320040"/>
          </a:xfrm>
        </p:spPr>
        <p:txBody>
          <a:bodyPr anchor="t">
            <a:noAutofit/>
          </a:bodyPr>
          <a:lstStyle>
            <a:lvl1pPr marL="0" indent="0">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4" y="1524000"/>
            <a:ext cx="5303520" cy="320040"/>
          </a:xfrm>
        </p:spPr>
        <p:txBody>
          <a:bodyPr anchor="t">
            <a:noAutofit/>
          </a:bodyPr>
          <a:lstStyle>
            <a:lvl1pPr marL="0" indent="0">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r>
              <a:rPr lang="en-US"/>
              <a:t>November 2022</a:t>
            </a:r>
            <a:endParaRPr dirty="0"/>
          </a:p>
        </p:txBody>
      </p:sp>
      <p:sp>
        <p:nvSpPr>
          <p:cNvPr id="9" name="Slide Number Placeholder 8"/>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16084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3" y="519236"/>
            <a:ext cx="10969943" cy="852364"/>
          </a:xfrm>
        </p:spPr>
        <p:txBody>
          <a:bodyPr/>
          <a:lstStyle/>
          <a:p>
            <a:r>
              <a:rPr lang="en-US"/>
              <a:t>Click to edit Master title style</a:t>
            </a:r>
            <a:endParaRPr/>
          </a:p>
        </p:txBody>
      </p:sp>
      <p:sp>
        <p:nvSpPr>
          <p:cNvPr id="10" name="Text Placeholder 9"/>
          <p:cNvSpPr>
            <a:spLocks noGrp="1"/>
          </p:cNvSpPr>
          <p:nvPr>
            <p:ph type="body" sz="quarter" idx="14"/>
          </p:nvPr>
        </p:nvSpPr>
        <p:spPr>
          <a:xfrm>
            <a:off x="609441"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Text Placeholder 9"/>
          <p:cNvSpPr>
            <a:spLocks noGrp="1"/>
          </p:cNvSpPr>
          <p:nvPr>
            <p:ph type="body" sz="quarter" idx="15"/>
          </p:nvPr>
        </p:nvSpPr>
        <p:spPr>
          <a:xfrm>
            <a:off x="4381500"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Text Placeholder 9"/>
          <p:cNvSpPr>
            <a:spLocks noGrp="1"/>
          </p:cNvSpPr>
          <p:nvPr>
            <p:ph type="body" sz="quarter" idx="16"/>
          </p:nvPr>
        </p:nvSpPr>
        <p:spPr>
          <a:xfrm>
            <a:off x="8150384"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r>
              <a:rPr lang="en-US"/>
              <a:t>November 2022</a:t>
            </a:r>
            <a:endParaRPr dirty="0"/>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46254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3" y="519236"/>
            <a:ext cx="10969943" cy="852364"/>
          </a:xfrm>
        </p:spPr>
        <p:txBody>
          <a:bodyPr/>
          <a:lstStyle/>
          <a:p>
            <a:r>
              <a:rPr lang="en-US"/>
              <a:t>Click to edit Master title style</a:t>
            </a:r>
            <a:endParaRPr/>
          </a:p>
        </p:txBody>
      </p:sp>
      <p:sp>
        <p:nvSpPr>
          <p:cNvPr id="9" name="Text Placeholder 2"/>
          <p:cNvSpPr>
            <a:spLocks noGrp="1"/>
          </p:cNvSpPr>
          <p:nvPr>
            <p:ph type="body" idx="1" hasCustomPrompt="1"/>
          </p:nvPr>
        </p:nvSpPr>
        <p:spPr>
          <a:xfrm>
            <a:off x="609602" y="1523999"/>
            <a:ext cx="3428841" cy="320040"/>
          </a:xfrm>
        </p:spPr>
        <p:txBody>
          <a:bodyPr anchor="t">
            <a:noAutofit/>
          </a:bodyPr>
          <a:lstStyle>
            <a:lvl1pPr marL="0" indent="0">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62" y="1523999"/>
            <a:ext cx="3428841" cy="320040"/>
          </a:xfrm>
        </p:spPr>
        <p:txBody>
          <a:bodyPr anchor="t">
            <a:noAutofit/>
          </a:bodyPr>
          <a:lstStyle>
            <a:lvl1pPr marL="0" indent="0">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62" y="1523999"/>
            <a:ext cx="3428841" cy="320040"/>
          </a:xfrm>
        </p:spPr>
        <p:txBody>
          <a:bodyPr anchor="t">
            <a:noAutofit/>
          </a:bodyPr>
          <a:lstStyle>
            <a:lvl1pPr marL="0" indent="0">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r>
              <a:rPr lang="en-US"/>
              <a:t>November 2022</a:t>
            </a:r>
            <a:endParaRPr dirty="0"/>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59148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3" y="521208"/>
            <a:ext cx="10969943" cy="411480"/>
          </a:xfrm>
        </p:spPr>
        <p:txBody>
          <a:bodyPr/>
          <a:lstStyle>
            <a:lvl1pPr>
              <a:defRPr/>
            </a:lvl1pPr>
          </a:lstStyle>
          <a:p>
            <a:r>
              <a:t>Click to add one-line title</a:t>
            </a:r>
          </a:p>
        </p:txBody>
      </p:sp>
      <p:sp>
        <p:nvSpPr>
          <p:cNvPr id="15"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sp>
        <p:nvSpPr>
          <p:cNvPr id="9" name="Text Placeholder 2"/>
          <p:cNvSpPr>
            <a:spLocks noGrp="1"/>
          </p:cNvSpPr>
          <p:nvPr>
            <p:ph type="body" idx="1" hasCustomPrompt="1"/>
          </p:nvPr>
        </p:nvSpPr>
        <p:spPr>
          <a:xfrm>
            <a:off x="609602" y="1523999"/>
            <a:ext cx="3428841" cy="320040"/>
          </a:xfrm>
        </p:spPr>
        <p:txBody>
          <a:bodyPr anchor="t">
            <a:noAutofit/>
          </a:bodyPr>
          <a:lstStyle>
            <a:lvl1pPr marL="0" indent="0">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62" y="1523999"/>
            <a:ext cx="3428841" cy="320040"/>
          </a:xfrm>
        </p:spPr>
        <p:txBody>
          <a:bodyPr anchor="t">
            <a:noAutofit/>
          </a:bodyPr>
          <a:lstStyle>
            <a:lvl1pPr marL="0" indent="0">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62" y="1523999"/>
            <a:ext cx="3428841" cy="320040"/>
          </a:xfrm>
        </p:spPr>
        <p:txBody>
          <a:bodyPr anchor="t">
            <a:noAutofit/>
          </a:bodyPr>
          <a:lstStyle>
            <a:lvl1pPr marL="0" indent="0">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r>
              <a:rPr lang="en-US"/>
              <a:t>November 2022</a:t>
            </a:r>
            <a:endParaRPr dirty="0"/>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50263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dirty="0"/>
          </a:p>
        </p:txBody>
      </p:sp>
      <p:sp>
        <p:nvSpPr>
          <p:cNvPr id="3" name="Content Placeholder 2"/>
          <p:cNvSpPr>
            <a:spLocks noGrp="1"/>
          </p:cNvSpPr>
          <p:nvPr>
            <p:ph idx="1"/>
          </p:nvPr>
        </p:nvSpPr>
        <p:spPr>
          <a:xfrm>
            <a:off x="609600" y="1524000"/>
            <a:ext cx="7848600" cy="45720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bwMode="ltGray">
          <a:xfrm>
            <a:off x="8610600" y="1524000"/>
            <a:ext cx="2968784" cy="4572000"/>
          </a:xfrm>
          <a:solidFill>
            <a:schemeClr val="accent6"/>
          </a:solidFill>
        </p:spPr>
        <p:txBody>
          <a:bodyPr lIns="91440" tIns="91440" rIns="91440" bIns="91440">
            <a:no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November 2022</a:t>
            </a:r>
            <a:endParaRPr dirty="0"/>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18229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8" name="Text Placeholder 9"/>
          <p:cNvSpPr>
            <a:spLocks noGrp="1"/>
          </p:cNvSpPr>
          <p:nvPr>
            <p:ph type="body" sz="quarter" idx="16"/>
          </p:nvPr>
        </p:nvSpPr>
        <p:spPr>
          <a:xfrm>
            <a:off x="7467600" y="1524000"/>
            <a:ext cx="4111784"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r>
              <a:rPr lang="en-US"/>
              <a:t>November 2022</a:t>
            </a:r>
            <a:endParaRPr dirty="0"/>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87985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7467601" y="1524000"/>
            <a:ext cx="4111784" cy="4572000"/>
          </a:xfr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November 2022</a:t>
            </a:r>
            <a:endParaRPr dirty="0"/>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47141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5257800" cy="852364"/>
          </a:xfrm>
        </p:spPr>
        <p:txBody>
          <a:bodyPr anchor="t"/>
          <a:lstStyle>
            <a:lvl1pPr>
              <a:defRPr sz="2800"/>
            </a:lvl1pPr>
          </a:lstStyle>
          <a:p>
            <a:r>
              <a:rPr lang="en-US"/>
              <a:t>Click to edit Master title style</a:t>
            </a:r>
            <a:endParaRPr dirty="0"/>
          </a:p>
        </p:txBody>
      </p:sp>
      <p:sp>
        <p:nvSpPr>
          <p:cNvPr id="4" name="Text Placeholder 3"/>
          <p:cNvSpPr>
            <a:spLocks noGrp="1"/>
          </p:cNvSpPr>
          <p:nvPr>
            <p:ph type="body" sz="half" idx="2"/>
          </p:nvPr>
        </p:nvSpPr>
        <p:spPr>
          <a:xfrm>
            <a:off x="609441" y="2819400"/>
            <a:ext cx="3657600" cy="1981200"/>
          </a:xfrm>
          <a:noFill/>
        </p:spPr>
        <p:txBody>
          <a:bodyPr lIns="0" tIns="0" rIns="0" bIns="0">
            <a:noAutofit/>
          </a:bodyPr>
          <a:lstStyle>
            <a:lvl1pPr marL="0" indent="0">
              <a:spcBef>
                <a:spcPts val="90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p:cNvSpPr>
          <p:nvPr>
            <p:ph type="pic" idx="1"/>
          </p:nvPr>
        </p:nvSpPr>
        <p:spPr bwMode="ltGray">
          <a:xfrm>
            <a:off x="6096002" y="519236"/>
            <a:ext cx="5486399" cy="5576764"/>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r>
              <a:rPr lang="en-US"/>
              <a:t>November 2022</a:t>
            </a:r>
            <a:endParaRPr dirty="0"/>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407718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609443" y="519236"/>
            <a:ext cx="10969943" cy="852364"/>
          </a:xfrm>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953000"/>
            <a:ext cx="5312664" cy="1143000"/>
          </a:xfrm>
          <a:solidFill>
            <a:schemeClr val="accent5"/>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6266720"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6266720" y="4953000"/>
            <a:ext cx="5312664" cy="1143000"/>
          </a:xfrm>
          <a:solidFill>
            <a:schemeClr val="accent5"/>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November 2022</a:t>
            </a:r>
            <a:endParaRPr dirty="0"/>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420189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267200"/>
            <a:ext cx="3429000" cy="1828800"/>
          </a:xfr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4381500"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4381500" y="4267200"/>
            <a:ext cx="3429000" cy="1828800"/>
          </a:xfr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2"/>
          <p:cNvSpPr>
            <a:spLocks noGrp="1"/>
          </p:cNvSpPr>
          <p:nvPr>
            <p:ph type="pic" idx="15"/>
          </p:nvPr>
        </p:nvSpPr>
        <p:spPr bwMode="ltGray">
          <a:xfrm>
            <a:off x="8150384"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1" name="Text Placeholder 3"/>
          <p:cNvSpPr>
            <a:spLocks noGrp="1"/>
          </p:cNvSpPr>
          <p:nvPr>
            <p:ph type="body" sz="half" idx="16"/>
          </p:nvPr>
        </p:nvSpPr>
        <p:spPr bwMode="ltGray">
          <a:xfrm>
            <a:off x="8150384" y="4267200"/>
            <a:ext cx="3429000" cy="1828800"/>
          </a:xfr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November 2022</a:t>
            </a:r>
            <a:endParaRPr dirty="0"/>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20158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dirty="0"/>
          </a:p>
        </p:txBody>
      </p:sp>
      <p:sp>
        <p:nvSpPr>
          <p:cNvPr id="10" name="Text Placeholder 9"/>
          <p:cNvSpPr>
            <a:spLocks noGrp="1"/>
          </p:cNvSpPr>
          <p:nvPr>
            <p:ph type="body" sz="quarter" idx="13"/>
          </p:nvPr>
        </p:nvSpPr>
        <p:spPr>
          <a:xfrm>
            <a:off x="608013" y="4939697"/>
            <a:ext cx="9141619" cy="699107"/>
          </a:xfrm>
        </p:spPr>
        <p:txBody>
          <a:bodyPr wrap="square">
            <a:noAutofit/>
          </a:bodyPr>
          <a:lstStyle>
            <a:lvl1pPr marL="0" indent="0">
              <a:spcBef>
                <a:spcPts val="0"/>
              </a:spcBef>
              <a:buFontTx/>
              <a:buNone/>
              <a:defRPr sz="44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1" name="Text Placeholder 9"/>
          <p:cNvSpPr>
            <a:spLocks noGrp="1"/>
          </p:cNvSpPr>
          <p:nvPr>
            <p:ph type="body" sz="quarter" idx="14"/>
          </p:nvPr>
        </p:nvSpPr>
        <p:spPr>
          <a:xfrm>
            <a:off x="608013" y="5791200"/>
            <a:ext cx="9141619" cy="457200"/>
          </a:xfrm>
        </p:spPr>
        <p:txBody>
          <a:bodyPr wrap="square">
            <a:noAutofit/>
          </a:bodyPr>
          <a:lstStyle>
            <a:lvl1pPr marL="0" indent="0">
              <a:spcBef>
                <a:spcPts val="0"/>
              </a:spcBef>
              <a:buFontTx/>
              <a:buNone/>
              <a:defRPr sz="28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2" name="Text Placeholder 7"/>
          <p:cNvSpPr>
            <a:spLocks noGrp="1"/>
          </p:cNvSpPr>
          <p:nvPr>
            <p:ph type="body" sz="quarter" idx="15" hasCustomPrompt="1"/>
          </p:nvPr>
        </p:nvSpPr>
        <p:spPr>
          <a:xfrm>
            <a:off x="7935524" y="457204"/>
            <a:ext cx="3646877" cy="354113"/>
          </a:xfrm>
        </p:spPr>
        <p:txBody>
          <a:bodyPr>
            <a:noAutofit/>
          </a:bodyPr>
          <a:lstStyle>
            <a:lvl1pPr marL="0" indent="0" algn="r">
              <a:spcBef>
                <a:spcPts val="0"/>
              </a:spcBef>
              <a:buNone/>
              <a:defRPr sz="2000" baseline="0">
                <a:solidFill>
                  <a:schemeClr val="accent5"/>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spTree>
    <p:extLst>
      <p:ext uri="{BB962C8B-B14F-4D97-AF65-F5344CB8AC3E}">
        <p14:creationId xmlns:p14="http://schemas.microsoft.com/office/powerpoint/2010/main" val="363955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dirty="0"/>
          </a:p>
        </p:txBody>
      </p:sp>
      <p:sp>
        <p:nvSpPr>
          <p:cNvPr id="10" name="Text Placeholder 9"/>
          <p:cNvSpPr>
            <a:spLocks noGrp="1"/>
          </p:cNvSpPr>
          <p:nvPr>
            <p:ph type="body" sz="quarter" idx="13"/>
          </p:nvPr>
        </p:nvSpPr>
        <p:spPr>
          <a:xfrm>
            <a:off x="608013" y="5015897"/>
            <a:ext cx="9141619" cy="1080107"/>
          </a:xfrm>
        </p:spPr>
        <p:txBody>
          <a:bodyPr wrap="square">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6" name="Group 5"/>
          <p:cNvGrpSpPr/>
          <p:nvPr/>
        </p:nvGrpSpPr>
        <p:grpSpPr>
          <a:xfrm>
            <a:off x="606424" y="456998"/>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9" name="Date Placeholder 8"/>
          <p:cNvSpPr>
            <a:spLocks noGrp="1"/>
          </p:cNvSpPr>
          <p:nvPr>
            <p:ph type="dt" sz="half" idx="15"/>
          </p:nvPr>
        </p:nvSpPr>
        <p:spPr/>
        <p:txBody>
          <a:bodyPr/>
          <a:lstStyle/>
          <a:p>
            <a:r>
              <a:rPr lang="en-US"/>
              <a:t>November 2022</a:t>
            </a:r>
            <a:endParaRPr dirty="0"/>
          </a:p>
        </p:txBody>
      </p:sp>
      <p:sp>
        <p:nvSpPr>
          <p:cNvPr id="12" name="Footer Placeholder 11"/>
          <p:cNvSpPr>
            <a:spLocks noGrp="1"/>
          </p:cNvSpPr>
          <p:nvPr>
            <p:ph type="ftr" sz="quarter" idx="16"/>
          </p:nvPr>
        </p:nvSpPr>
        <p:spPr/>
        <p:txBody>
          <a:bodyPr/>
          <a:lstStyle/>
          <a:p>
            <a:endParaRPr/>
          </a:p>
        </p:txBody>
      </p:sp>
      <p:sp>
        <p:nvSpPr>
          <p:cNvPr id="13" name="Slide Number Placeholder 12"/>
          <p:cNvSpPr>
            <a:spLocks noGrp="1"/>
          </p:cNvSpPr>
          <p:nvPr>
            <p:ph type="sldNum" sz="quarter" idx="17"/>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392541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96116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r>
              <a:rPr lang="en-US"/>
              <a:t>November 2022</a:t>
            </a:r>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53926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3202" y="519236"/>
            <a:ext cx="1219199" cy="5576764"/>
          </a:xfrm>
        </p:spPr>
        <p:txBody>
          <a:bodyPr vert="eaVert"/>
          <a:lstStyle>
            <a:lvl1pPr>
              <a:defRPr/>
            </a:lvl1pPr>
          </a:lstStyle>
          <a:p>
            <a:r>
              <a:rPr lang="en-US"/>
              <a:t>Click to edit Master title style</a:t>
            </a:r>
            <a:endParaRPr dirty="0"/>
          </a:p>
        </p:txBody>
      </p:sp>
      <p:sp>
        <p:nvSpPr>
          <p:cNvPr id="3" name="Vertical Text Placeholder 2"/>
          <p:cNvSpPr>
            <a:spLocks noGrp="1"/>
          </p:cNvSpPr>
          <p:nvPr>
            <p:ph type="body" orient="vert" idx="1"/>
          </p:nvPr>
        </p:nvSpPr>
        <p:spPr>
          <a:xfrm>
            <a:off x="609600" y="519235"/>
            <a:ext cx="9677400" cy="5576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r>
              <a:rPr lang="en-US"/>
              <a:t>November 2022</a:t>
            </a:r>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65013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 Title Slide_option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407" y="-50915"/>
            <a:ext cx="12313920" cy="6928632"/>
          </a:xfrm>
          <a:prstGeom prst="rect">
            <a:avLst/>
          </a:prstGeom>
        </p:spPr>
      </p:pic>
      <p:sp>
        <p:nvSpPr>
          <p:cNvPr id="5" name="Text Box 15"/>
          <p:cNvSpPr txBox="1">
            <a:spLocks noChangeArrowheads="1"/>
          </p:cNvSpPr>
          <p:nvPr userDrawn="1"/>
        </p:nvSpPr>
        <p:spPr bwMode="auto">
          <a:xfrm>
            <a:off x="5698855" y="6309304"/>
            <a:ext cx="6518455" cy="307704"/>
          </a:xfrm>
          <a:prstGeom prst="rect">
            <a:avLst/>
          </a:prstGeom>
          <a:noFill/>
          <a:ln w="9525">
            <a:noFill/>
            <a:miter lim="800000"/>
            <a:headEnd/>
            <a:tailEnd/>
          </a:ln>
        </p:spPr>
        <p:txBody>
          <a:bodyPr wrap="square" lIns="121848" tIns="60924" rIns="121848" bIns="60924">
            <a:spAutoFit/>
          </a:bodyPr>
          <a:lstStyle/>
          <a:p>
            <a:pPr algn="r" eaLnBrk="0" hangingPunct="0">
              <a:defRPr/>
            </a:pPr>
            <a:r>
              <a:rPr lang="en-US" sz="1200" dirty="0">
                <a:solidFill>
                  <a:schemeClr val="bg1"/>
                </a:solidFill>
                <a:cs typeface="Arial" charset="0"/>
              </a:rPr>
              <a:t>Copyright © 2015. Aruba Networks – an HP Company. All rights reserved.</a:t>
            </a:r>
          </a:p>
        </p:txBody>
      </p:sp>
      <p:sp>
        <p:nvSpPr>
          <p:cNvPr id="12" name="TextBox 11"/>
          <p:cNvSpPr txBox="1"/>
          <p:nvPr userDrawn="1"/>
        </p:nvSpPr>
        <p:spPr>
          <a:xfrm>
            <a:off x="12976283" y="8261684"/>
            <a:ext cx="246280" cy="400105"/>
          </a:xfrm>
          <a:prstGeom prst="rect">
            <a:avLst/>
          </a:prstGeom>
          <a:noFill/>
        </p:spPr>
        <p:txBody>
          <a:bodyPr wrap="none" lIns="121917" tIns="60958" rIns="121917" bIns="60958" rtlCol="0">
            <a:spAutoFit/>
          </a:bodyPr>
          <a:lstStyle/>
          <a:p>
            <a:endParaRPr lang="en-US" dirty="0"/>
          </a:p>
        </p:txBody>
      </p:sp>
      <p:cxnSp>
        <p:nvCxnSpPr>
          <p:cNvPr id="13" name="Straight Connector 12"/>
          <p:cNvCxnSpPr/>
          <p:nvPr userDrawn="1"/>
        </p:nvCxnSpPr>
        <p:spPr>
          <a:xfrm>
            <a:off x="610936" y="1088777"/>
            <a:ext cx="6135304"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Title 2"/>
          <p:cNvSpPr>
            <a:spLocks noGrp="1" noChangeArrowheads="1"/>
          </p:cNvSpPr>
          <p:nvPr>
            <p:ph type="title" hasCustomPrompt="1"/>
          </p:nvPr>
        </p:nvSpPr>
        <p:spPr>
          <a:xfrm>
            <a:off x="461929" y="1281804"/>
            <a:ext cx="11165633" cy="1485465"/>
          </a:xfrm>
          <a:prstGeom prst="rect">
            <a:avLst/>
          </a:prstGeom>
        </p:spPr>
        <p:txBody>
          <a:bodyPr anchor="t"/>
          <a:lstStyle>
            <a:lvl1pPr algn="l">
              <a:lnSpc>
                <a:spcPct val="100000"/>
              </a:lnSpc>
              <a:defRPr sz="4300" b="0" i="0" cap="none" baseline="0">
                <a:solidFill>
                  <a:srgbClr val="DF6A26"/>
                </a:solidFill>
                <a:latin typeface="Arial"/>
                <a:cs typeface="Arial"/>
              </a:defRPr>
            </a:lvl1pPr>
          </a:lstStyle>
          <a:p>
            <a:r>
              <a:rPr lang="en-US" dirty="0"/>
              <a:t>HEADLINE</a:t>
            </a:r>
          </a:p>
        </p:txBody>
      </p:sp>
      <p:sp>
        <p:nvSpPr>
          <p:cNvPr id="11" name="Text Placeholder 10"/>
          <p:cNvSpPr>
            <a:spLocks noGrp="1"/>
          </p:cNvSpPr>
          <p:nvPr>
            <p:ph type="body" sz="quarter" idx="11" hasCustomPrompt="1"/>
          </p:nvPr>
        </p:nvSpPr>
        <p:spPr>
          <a:xfrm>
            <a:off x="475475" y="2051647"/>
            <a:ext cx="11152087" cy="553944"/>
          </a:xfrm>
          <a:prstGeom prst="rect">
            <a:avLst/>
          </a:prstGeom>
        </p:spPr>
        <p:txBody>
          <a:bodyPr anchor="ctr">
            <a:noAutofit/>
          </a:bodyPr>
          <a:lstStyle>
            <a:lvl1pPr marL="0" indent="0">
              <a:buNone/>
              <a:defRPr sz="3200" b="0">
                <a:solidFill>
                  <a:schemeClr val="tx1">
                    <a:lumMod val="75000"/>
                    <a:lumOff val="25000"/>
                  </a:schemeClr>
                </a:solidFill>
              </a:defRPr>
            </a:lvl1pPr>
          </a:lstStyle>
          <a:p>
            <a:pPr lvl="0"/>
            <a:r>
              <a:rPr lang="en-US" dirty="0"/>
              <a:t>SUBHEAD</a:t>
            </a:r>
          </a:p>
        </p:txBody>
      </p:sp>
      <p:sp>
        <p:nvSpPr>
          <p:cNvPr id="14" name="Text Placeholder 10"/>
          <p:cNvSpPr>
            <a:spLocks noGrp="1"/>
          </p:cNvSpPr>
          <p:nvPr>
            <p:ph type="body" sz="quarter" idx="12" hasCustomPrompt="1"/>
          </p:nvPr>
        </p:nvSpPr>
        <p:spPr>
          <a:xfrm>
            <a:off x="461922" y="2511545"/>
            <a:ext cx="2572531" cy="553944"/>
          </a:xfrm>
          <a:prstGeom prst="rect">
            <a:avLst/>
          </a:prstGeom>
        </p:spPr>
        <p:txBody>
          <a:bodyPr anchor="ctr">
            <a:noAutofit/>
          </a:bodyPr>
          <a:lstStyle>
            <a:lvl1pPr marL="0" indent="0">
              <a:buNone/>
              <a:defRPr sz="2400" b="0" baseline="0">
                <a:solidFill>
                  <a:srgbClr val="404040"/>
                </a:solidFill>
              </a:defRPr>
            </a:lvl1pPr>
          </a:lstStyle>
          <a:p>
            <a:pPr lvl="0"/>
            <a:r>
              <a:rPr lang="en-US" dirty="0"/>
              <a:t>Time and Date</a:t>
            </a:r>
          </a:p>
        </p:txBody>
      </p:sp>
      <p:sp>
        <p:nvSpPr>
          <p:cNvPr id="15" name="Text Placeholder 10"/>
          <p:cNvSpPr>
            <a:spLocks noGrp="1"/>
          </p:cNvSpPr>
          <p:nvPr>
            <p:ph type="body" sz="quarter" idx="13" hasCustomPrompt="1"/>
          </p:nvPr>
        </p:nvSpPr>
        <p:spPr>
          <a:xfrm>
            <a:off x="461923" y="3104213"/>
            <a:ext cx="10165760" cy="553944"/>
          </a:xfrm>
          <a:prstGeom prst="rect">
            <a:avLst/>
          </a:prstGeom>
        </p:spPr>
        <p:txBody>
          <a:bodyPr anchor="ctr">
            <a:noAutofit/>
          </a:bodyPr>
          <a:lstStyle>
            <a:lvl1pPr marL="0" indent="0">
              <a:buNone/>
              <a:defRPr sz="2400" b="0" baseline="0">
                <a:solidFill>
                  <a:srgbClr val="404040"/>
                </a:solidFill>
              </a:defRPr>
            </a:lvl1pPr>
          </a:lstStyle>
          <a:p>
            <a:pPr lvl="0"/>
            <a:r>
              <a:rPr lang="en-US" dirty="0"/>
              <a:t>Disclaimer</a:t>
            </a:r>
          </a:p>
        </p:txBody>
      </p:sp>
      <p:cxnSp>
        <p:nvCxnSpPr>
          <p:cNvPr id="17" name="Straight Connector 16"/>
          <p:cNvCxnSpPr/>
          <p:nvPr userDrawn="1"/>
        </p:nvCxnSpPr>
        <p:spPr bwMode="auto">
          <a:xfrm flipV="1">
            <a:off x="-154521" y="5706601"/>
            <a:ext cx="12431036" cy="983193"/>
          </a:xfrm>
          <a:prstGeom prst="line">
            <a:avLst/>
          </a:prstGeom>
          <a:solidFill>
            <a:schemeClr val="accent1"/>
          </a:solidFill>
          <a:ln w="22225" cap="flat" cmpd="sng" algn="ctr">
            <a:solidFill>
              <a:schemeClr val="bg1"/>
            </a:solidFill>
            <a:prstDash val="solid"/>
            <a:round/>
            <a:headEnd type="none" w="med" len="med"/>
            <a:tailEnd type="none" w="med" len="med"/>
          </a:ln>
          <a:effectLst/>
        </p:spPr>
      </p:cxnSp>
      <p:cxnSp>
        <p:nvCxnSpPr>
          <p:cNvPr id="20" name="Straight Connector 19"/>
          <p:cNvCxnSpPr/>
          <p:nvPr userDrawn="1"/>
        </p:nvCxnSpPr>
        <p:spPr bwMode="auto">
          <a:xfrm>
            <a:off x="-37407" y="4417556"/>
            <a:ext cx="5792232" cy="2460165"/>
          </a:xfrm>
          <a:prstGeom prst="line">
            <a:avLst/>
          </a:prstGeom>
          <a:solidFill>
            <a:schemeClr val="accent1"/>
          </a:solidFill>
          <a:ln w="22225" cap="flat" cmpd="sng" algn="ctr">
            <a:solidFill>
              <a:srgbClr val="FF8300"/>
            </a:solidFill>
            <a:prstDash val="solid"/>
            <a:round/>
            <a:headEnd type="none" w="med" len="med"/>
            <a:tailEnd type="none" w="med" len="med"/>
          </a:ln>
          <a:effectLst/>
        </p:spPr>
      </p:cxnSp>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00787" y="58788"/>
            <a:ext cx="2389632" cy="1450848"/>
          </a:xfrm>
          <a:prstGeom prst="rect">
            <a:avLst/>
          </a:prstGeom>
        </p:spPr>
      </p:pic>
    </p:spTree>
    <p:extLst>
      <p:ext uri="{BB962C8B-B14F-4D97-AF65-F5344CB8AC3E}">
        <p14:creationId xmlns:p14="http://schemas.microsoft.com/office/powerpoint/2010/main" val="3390840960"/>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Agenda Page ">
    <p:spTree>
      <p:nvGrpSpPr>
        <p:cNvPr id="1" name=""/>
        <p:cNvGrpSpPr/>
        <p:nvPr/>
      </p:nvGrpSpPr>
      <p:grpSpPr>
        <a:xfrm>
          <a:off x="0" y="0"/>
          <a:ext cx="0" cy="0"/>
          <a:chOff x="0" y="0"/>
          <a:chExt cx="0" cy="0"/>
        </a:xfrm>
      </p:grpSpPr>
      <p:sp>
        <p:nvSpPr>
          <p:cNvPr id="2" name="Rectangle 1"/>
          <p:cNvSpPr/>
          <p:nvPr userDrawn="1"/>
        </p:nvSpPr>
        <p:spPr bwMode="auto">
          <a:xfrm>
            <a:off x="0" y="0"/>
            <a:ext cx="12192000" cy="1044423"/>
          </a:xfrm>
          <a:prstGeom prst="rect">
            <a:avLst/>
          </a:prstGeom>
          <a:solidFill>
            <a:srgbClr val="282D2F"/>
          </a:solidFill>
          <a:ln w="9525" cap="flat" cmpd="sng" algn="ctr">
            <a:noFill/>
            <a:prstDash val="solid"/>
            <a:round/>
            <a:headEnd type="none" w="med" len="med"/>
            <a:tailEnd type="none" w="med" len="med"/>
          </a:ln>
          <a:effectLst/>
        </p:spPr>
        <p:txBody>
          <a:bodyPr vert="horz" wrap="square" lIns="121917" tIns="60958" rIns="121917" bIns="60958"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Arial" charset="0"/>
              <a:ea typeface="ＭＳ Ｐゴシック" pitchFamily="34" charset="-128"/>
            </a:endParaRPr>
          </a:p>
        </p:txBody>
      </p:sp>
      <p:cxnSp>
        <p:nvCxnSpPr>
          <p:cNvPr id="27" name="Straight Connector 26"/>
          <p:cNvCxnSpPr/>
          <p:nvPr userDrawn="1"/>
        </p:nvCxnSpPr>
        <p:spPr>
          <a:xfrm>
            <a:off x="0" y="1044423"/>
            <a:ext cx="12192000" cy="0"/>
          </a:xfrm>
          <a:prstGeom prst="line">
            <a:avLst/>
          </a:prstGeom>
          <a:ln w="63500" cmpd="sng">
            <a:solidFill>
              <a:srgbClr val="DF6A26"/>
            </a:solidFill>
          </a:ln>
          <a:effectLst/>
        </p:spPr>
        <p:style>
          <a:lnRef idx="2">
            <a:schemeClr val="accent1"/>
          </a:lnRef>
          <a:fillRef idx="0">
            <a:schemeClr val="accent1"/>
          </a:fillRef>
          <a:effectRef idx="1">
            <a:schemeClr val="accent1"/>
          </a:effectRef>
          <a:fontRef idx="minor">
            <a:schemeClr val="tx1"/>
          </a:fontRef>
        </p:style>
      </p:cxnSp>
      <p:sp>
        <p:nvSpPr>
          <p:cNvPr id="13" name="Title 1"/>
          <p:cNvSpPr>
            <a:spLocks noGrp="1"/>
          </p:cNvSpPr>
          <p:nvPr>
            <p:ph type="title"/>
          </p:nvPr>
        </p:nvSpPr>
        <p:spPr>
          <a:xfrm>
            <a:off x="666044" y="247375"/>
            <a:ext cx="11226800" cy="472228"/>
          </a:xfrm>
          <a:prstGeom prst="rect">
            <a:avLst/>
          </a:prstGeom>
          <a:noFill/>
          <a:ln w="9525">
            <a:noFill/>
            <a:miter lim="800000"/>
            <a:headEnd/>
            <a:tailEnd/>
          </a:ln>
        </p:spPr>
        <p:txBody>
          <a:bodyPr/>
          <a:lstStyle>
            <a:lvl1pPr>
              <a:defRPr lang="en-US" altLang="ja-JP" sz="3700" b="0" i="0" dirty="0">
                <a:solidFill>
                  <a:schemeClr val="bg1"/>
                </a:solidFill>
                <a:latin typeface="Arial"/>
                <a:ea typeface="ＭＳ Ｐゴシック" pitchFamily="34" charset="-128"/>
                <a:cs typeface="Arial"/>
              </a:defRPr>
            </a:lvl1pPr>
          </a:lstStyle>
          <a:p>
            <a:pPr lvl="0"/>
            <a:r>
              <a:rPr lang="en-US"/>
              <a:t>Click to edit Master title style</a:t>
            </a:r>
            <a:endParaRPr lang="en-US" dirty="0"/>
          </a:p>
        </p:txBody>
      </p:sp>
      <p:sp>
        <p:nvSpPr>
          <p:cNvPr id="8" name="Text Placeholder 9"/>
          <p:cNvSpPr>
            <a:spLocks noGrp="1"/>
          </p:cNvSpPr>
          <p:nvPr>
            <p:ph type="body" sz="quarter" idx="11" hasCustomPrompt="1"/>
          </p:nvPr>
        </p:nvSpPr>
        <p:spPr>
          <a:xfrm>
            <a:off x="666047" y="1445893"/>
            <a:ext cx="10951732" cy="2822355"/>
          </a:xfrm>
          <a:prstGeom prst="rect">
            <a:avLst/>
          </a:prstGeom>
        </p:spPr>
        <p:txBody>
          <a:bodyPr vert="horz"/>
          <a:lstStyle>
            <a:lvl1pPr>
              <a:buClr>
                <a:srgbClr val="DF6A26"/>
              </a:buClr>
              <a:buFont typeface="Arial"/>
              <a:buChar char="•"/>
              <a:defRPr baseline="0"/>
            </a:lvl1pPr>
          </a:lstStyle>
          <a:p>
            <a:pPr lvl="0"/>
            <a:r>
              <a:rPr lang="en-US" dirty="0"/>
              <a:t>Item 1</a:t>
            </a:r>
          </a:p>
          <a:p>
            <a:pPr lvl="0"/>
            <a:r>
              <a:rPr lang="en-US" dirty="0"/>
              <a:t>Item 2</a:t>
            </a:r>
          </a:p>
          <a:p>
            <a:pPr lvl="0"/>
            <a:r>
              <a:rPr lang="en-US" dirty="0"/>
              <a:t>Item 3</a:t>
            </a:r>
          </a:p>
        </p:txBody>
      </p:sp>
      <p:cxnSp>
        <p:nvCxnSpPr>
          <p:cNvPr id="11" name="Straight Connector 10"/>
          <p:cNvCxnSpPr/>
          <p:nvPr userDrawn="1"/>
        </p:nvCxnSpPr>
        <p:spPr>
          <a:xfrm>
            <a:off x="495031" y="5893200"/>
            <a:ext cx="1122680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369604" y="6127725"/>
            <a:ext cx="7871829" cy="600160"/>
          </a:xfrm>
          <a:prstGeom prst="rect">
            <a:avLst/>
          </a:prstGeom>
          <a:noFill/>
        </p:spPr>
        <p:txBody>
          <a:bodyPr wrap="square" lIns="121917" tIns="60958" rIns="121917" bIns="60958" rtlCol="0">
            <a:spAutoFit/>
          </a:bodyPr>
          <a:lstStyle/>
          <a:p>
            <a:pPr marL="0" marR="0" indent="0" algn="l" defTabSz="609585" rtl="0" eaLnBrk="1" fontAlgn="base" latinLnBrk="0" hangingPunct="1">
              <a:lnSpc>
                <a:spcPct val="100000"/>
              </a:lnSpc>
              <a:spcBef>
                <a:spcPct val="0"/>
              </a:spcBef>
              <a:spcAft>
                <a:spcPct val="0"/>
              </a:spcAft>
              <a:buClrTx/>
              <a:buSzTx/>
              <a:buFontTx/>
              <a:buNone/>
              <a:tabLst/>
              <a:defRPr/>
            </a:pPr>
            <a:r>
              <a:rPr lang="en-US" sz="1300" dirty="0">
                <a:solidFill>
                  <a:schemeClr val="tx1">
                    <a:lumMod val="65000"/>
                    <a:lumOff val="35000"/>
                  </a:schemeClr>
                </a:solidFill>
              </a:rPr>
              <a:t>CONFIDENTIAL © Copyright 2015. Aruba Networks</a:t>
            </a:r>
            <a:r>
              <a:rPr lang="en-US" sz="1300" baseline="0" dirty="0">
                <a:solidFill>
                  <a:schemeClr val="tx1">
                    <a:lumMod val="65000"/>
                    <a:lumOff val="35000"/>
                  </a:schemeClr>
                </a:solidFill>
              </a:rPr>
              <a:t> – an HP Company</a:t>
            </a:r>
            <a:r>
              <a:rPr lang="en-US" sz="1300" dirty="0">
                <a:solidFill>
                  <a:schemeClr val="tx1">
                    <a:lumMod val="65000"/>
                    <a:lumOff val="35000"/>
                  </a:schemeClr>
                </a:solidFill>
              </a:rPr>
              <a:t>. All rights reserved.</a:t>
            </a:r>
          </a:p>
          <a:p>
            <a:endParaRPr lang="en-US" dirty="0">
              <a:solidFill>
                <a:schemeClr val="tx1">
                  <a:lumMod val="65000"/>
                  <a:lumOff val="35000"/>
                </a:schemeClr>
              </a:solidFill>
            </a:endParaRPr>
          </a:p>
        </p:txBody>
      </p:sp>
      <p:sp>
        <p:nvSpPr>
          <p:cNvPr id="16" name="Rectangle 15"/>
          <p:cNvSpPr/>
          <p:nvPr userDrawn="1"/>
        </p:nvSpPr>
        <p:spPr>
          <a:xfrm>
            <a:off x="8664157" y="6127727"/>
            <a:ext cx="451400" cy="323161"/>
          </a:xfrm>
          <a:prstGeom prst="rect">
            <a:avLst/>
          </a:prstGeom>
        </p:spPr>
        <p:txBody>
          <a:bodyPr wrap="none" lIns="121917" tIns="60958" rIns="121917" bIns="60958">
            <a:spAutoFit/>
          </a:bodyPr>
          <a:lstStyle/>
          <a:p>
            <a:fld id="{04583EA4-67CD-C040-A070-9F5DF6529252}" type="slidenum">
              <a:rPr lang="en-US" sz="1300" smtClean="0">
                <a:solidFill>
                  <a:schemeClr val="tx1">
                    <a:lumMod val="65000"/>
                    <a:lumOff val="35000"/>
                  </a:schemeClr>
                </a:solidFill>
              </a:rPr>
              <a:pPr/>
              <a:t>‹#›</a:t>
            </a:fld>
            <a:endParaRPr lang="en-US" sz="1300" dirty="0">
              <a:solidFill>
                <a:schemeClr val="tx1">
                  <a:lumMod val="65000"/>
                  <a:lumOff val="35000"/>
                </a:schemeClr>
              </a:solidFill>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56023" y="5897420"/>
            <a:ext cx="1526120" cy="926573"/>
          </a:xfrm>
          <a:prstGeom prst="rect">
            <a:avLst/>
          </a:prstGeom>
        </p:spPr>
      </p:pic>
    </p:spTree>
    <p:extLst>
      <p:ext uri="{BB962C8B-B14F-4D97-AF65-F5344CB8AC3E}">
        <p14:creationId xmlns:p14="http://schemas.microsoft.com/office/powerpoint/2010/main" val="2497095704"/>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ransition Slide_navy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8677833" y="6335671"/>
            <a:ext cx="451400" cy="323161"/>
          </a:xfrm>
          <a:prstGeom prst="rect">
            <a:avLst/>
          </a:prstGeom>
        </p:spPr>
        <p:txBody>
          <a:bodyPr wrap="none" lIns="121917" tIns="60958" rIns="121917" bIns="60958">
            <a:spAutoFit/>
          </a:bodyPr>
          <a:lstStyle/>
          <a:p>
            <a:fld id="{04583EA4-67CD-C040-A070-9F5DF6529252}" type="slidenum">
              <a:rPr lang="en-US" sz="1300" kern="1200" smtClean="0">
                <a:solidFill>
                  <a:srgbClr val="FFFFFF"/>
                </a:solidFill>
              </a:rPr>
              <a:pPr/>
              <a:t>‹#›</a:t>
            </a:fld>
            <a:endParaRPr lang="en-US" sz="1300" kern="1200" dirty="0">
              <a:solidFill>
                <a:srgbClr val="FFFFFF"/>
              </a:solidFill>
            </a:endParaRPr>
          </a:p>
        </p:txBody>
      </p:sp>
    </p:spTree>
    <p:extLst>
      <p:ext uri="{BB962C8B-B14F-4D97-AF65-F5344CB8AC3E}">
        <p14:creationId xmlns:p14="http://schemas.microsoft.com/office/powerpoint/2010/main" val="78484908"/>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ransition Slide_oran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8677833" y="6335671"/>
            <a:ext cx="451400" cy="323161"/>
          </a:xfrm>
          <a:prstGeom prst="rect">
            <a:avLst/>
          </a:prstGeom>
        </p:spPr>
        <p:txBody>
          <a:bodyPr wrap="none" lIns="121917" tIns="60958" rIns="121917" bIns="60958">
            <a:spAutoFit/>
          </a:bodyPr>
          <a:lstStyle/>
          <a:p>
            <a:fld id="{04583EA4-67CD-C040-A070-9F5DF6529252}" type="slidenum">
              <a:rPr lang="en-US" sz="1300" kern="1200" smtClean="0">
                <a:solidFill>
                  <a:srgbClr val="FFFFFF"/>
                </a:solidFill>
              </a:rPr>
              <a:pPr/>
              <a:t>‹#›</a:t>
            </a:fld>
            <a:endParaRPr lang="en-US" sz="1300" kern="1200" dirty="0">
              <a:solidFill>
                <a:srgbClr val="FFFFFF"/>
              </a:solidFill>
            </a:endParaRPr>
          </a:p>
        </p:txBody>
      </p:sp>
    </p:spTree>
    <p:extLst>
      <p:ext uri="{BB962C8B-B14F-4D97-AF65-F5344CB8AC3E}">
        <p14:creationId xmlns:p14="http://schemas.microsoft.com/office/powerpoint/2010/main" val="1984465301"/>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Left Column">
    <p:spTree>
      <p:nvGrpSpPr>
        <p:cNvPr id="1" name=""/>
        <p:cNvGrpSpPr/>
        <p:nvPr/>
      </p:nvGrpSpPr>
      <p:grpSpPr>
        <a:xfrm>
          <a:off x="0" y="0"/>
          <a:ext cx="0" cy="0"/>
          <a:chOff x="0" y="0"/>
          <a:chExt cx="0" cy="0"/>
        </a:xfrm>
      </p:grpSpPr>
      <p:sp>
        <p:nvSpPr>
          <p:cNvPr id="2" name="Rectangle 1"/>
          <p:cNvSpPr/>
          <p:nvPr userDrawn="1"/>
        </p:nvSpPr>
        <p:spPr bwMode="auto">
          <a:xfrm>
            <a:off x="0" y="0"/>
            <a:ext cx="12192000" cy="1044423"/>
          </a:xfrm>
          <a:prstGeom prst="rect">
            <a:avLst/>
          </a:prstGeom>
          <a:solidFill>
            <a:srgbClr val="282D2F"/>
          </a:solidFill>
          <a:ln w="9525" cap="flat" cmpd="sng" algn="ctr">
            <a:noFill/>
            <a:prstDash val="solid"/>
            <a:round/>
            <a:headEnd type="none" w="med" len="med"/>
            <a:tailEnd type="none" w="med" len="med"/>
          </a:ln>
          <a:effectLst/>
        </p:spPr>
        <p:txBody>
          <a:bodyPr vert="horz" wrap="square" lIns="121917" tIns="60958" rIns="121917" bIns="60958"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Arial" charset="0"/>
              <a:ea typeface="ＭＳ Ｐゴシック" pitchFamily="34" charset="-128"/>
            </a:endParaRPr>
          </a:p>
        </p:txBody>
      </p:sp>
      <p:cxnSp>
        <p:nvCxnSpPr>
          <p:cNvPr id="27" name="Straight Connector 26"/>
          <p:cNvCxnSpPr/>
          <p:nvPr userDrawn="1"/>
        </p:nvCxnSpPr>
        <p:spPr>
          <a:xfrm>
            <a:off x="0" y="1044423"/>
            <a:ext cx="12192000" cy="0"/>
          </a:xfrm>
          <a:prstGeom prst="line">
            <a:avLst/>
          </a:prstGeom>
          <a:ln w="63500" cmpd="sng">
            <a:solidFill>
              <a:srgbClr val="DF6A26"/>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2"/>
          <p:cNvSpPr>
            <a:spLocks noGrp="1"/>
          </p:cNvSpPr>
          <p:nvPr>
            <p:ph sz="half" idx="15"/>
          </p:nvPr>
        </p:nvSpPr>
        <p:spPr>
          <a:xfrm>
            <a:off x="585583" y="1540951"/>
            <a:ext cx="5359905" cy="4258743"/>
          </a:xfrm>
          <a:prstGeom prst="rect">
            <a:avLst/>
          </a:prstGeom>
        </p:spPr>
        <p:txBody>
          <a:bodyPr/>
          <a:lstStyle>
            <a:lvl1pPr>
              <a:defRPr sz="3700">
                <a:solidFill>
                  <a:schemeClr val="tx1"/>
                </a:solidFill>
              </a:defRPr>
            </a:lvl1pPr>
            <a:lvl2pPr>
              <a:defRPr sz="3200">
                <a:solidFill>
                  <a:schemeClr val="tx1">
                    <a:lumMod val="75000"/>
                    <a:lumOff val="25000"/>
                  </a:schemeClr>
                </a:solidFill>
              </a:defRPr>
            </a:lvl2pPr>
            <a:lvl3pPr>
              <a:defRPr sz="27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666044" y="247375"/>
            <a:ext cx="11226800" cy="472228"/>
          </a:xfrm>
          <a:prstGeom prst="rect">
            <a:avLst/>
          </a:prstGeom>
          <a:noFill/>
          <a:ln w="9525">
            <a:noFill/>
            <a:miter lim="800000"/>
            <a:headEnd/>
            <a:tailEnd/>
          </a:ln>
        </p:spPr>
        <p:txBody>
          <a:bodyPr/>
          <a:lstStyle>
            <a:lvl1pPr>
              <a:defRPr lang="en-US" altLang="ja-JP" sz="3700" b="0" i="0" dirty="0">
                <a:solidFill>
                  <a:schemeClr val="bg1"/>
                </a:solidFill>
                <a:latin typeface="Arial"/>
                <a:ea typeface="ＭＳ Ｐゴシック" pitchFamily="34" charset="-128"/>
                <a:cs typeface="Arial"/>
              </a:defRPr>
            </a:lvl1pPr>
          </a:lstStyle>
          <a:p>
            <a:pPr lvl="0"/>
            <a:r>
              <a:rPr lang="en-US"/>
              <a:t>Click to edit Master title style</a:t>
            </a:r>
            <a:endParaRPr lang="en-US" dirty="0"/>
          </a:p>
        </p:txBody>
      </p:sp>
      <p:cxnSp>
        <p:nvCxnSpPr>
          <p:cNvPr id="15" name="Straight Connector 14"/>
          <p:cNvCxnSpPr/>
          <p:nvPr userDrawn="1"/>
        </p:nvCxnSpPr>
        <p:spPr>
          <a:xfrm>
            <a:off x="495031" y="5893200"/>
            <a:ext cx="1122680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369604" y="6127725"/>
            <a:ext cx="7871829" cy="600160"/>
          </a:xfrm>
          <a:prstGeom prst="rect">
            <a:avLst/>
          </a:prstGeom>
          <a:noFill/>
        </p:spPr>
        <p:txBody>
          <a:bodyPr wrap="square" lIns="121917" tIns="60958" rIns="121917" bIns="60958" rtlCol="0">
            <a:spAutoFit/>
          </a:bodyPr>
          <a:lstStyle/>
          <a:p>
            <a:pPr marL="0" marR="0" indent="0" algn="l" defTabSz="609585" rtl="0" eaLnBrk="1" fontAlgn="base" latinLnBrk="0" hangingPunct="1">
              <a:lnSpc>
                <a:spcPct val="100000"/>
              </a:lnSpc>
              <a:spcBef>
                <a:spcPct val="0"/>
              </a:spcBef>
              <a:spcAft>
                <a:spcPct val="0"/>
              </a:spcAft>
              <a:buClrTx/>
              <a:buSzTx/>
              <a:buFontTx/>
              <a:buNone/>
              <a:tabLst/>
              <a:defRPr/>
            </a:pPr>
            <a:r>
              <a:rPr lang="en-US" sz="1300" dirty="0">
                <a:solidFill>
                  <a:schemeClr val="tx1">
                    <a:lumMod val="65000"/>
                    <a:lumOff val="35000"/>
                  </a:schemeClr>
                </a:solidFill>
              </a:rPr>
              <a:t>CONFIDENTIAL © Copyright 2015. Aruba Networks</a:t>
            </a:r>
            <a:r>
              <a:rPr lang="en-US" sz="1300" baseline="0" dirty="0">
                <a:solidFill>
                  <a:schemeClr val="tx1">
                    <a:lumMod val="65000"/>
                    <a:lumOff val="35000"/>
                  </a:schemeClr>
                </a:solidFill>
              </a:rPr>
              <a:t> – an HP Company</a:t>
            </a:r>
            <a:r>
              <a:rPr lang="en-US" sz="1300" dirty="0">
                <a:solidFill>
                  <a:schemeClr val="tx1">
                    <a:lumMod val="65000"/>
                    <a:lumOff val="35000"/>
                  </a:schemeClr>
                </a:solidFill>
              </a:rPr>
              <a:t>. All rights reserved.</a:t>
            </a:r>
          </a:p>
          <a:p>
            <a:endParaRPr lang="en-US" dirty="0">
              <a:solidFill>
                <a:schemeClr val="tx1">
                  <a:lumMod val="65000"/>
                  <a:lumOff val="35000"/>
                </a:schemeClr>
              </a:solidFill>
            </a:endParaRPr>
          </a:p>
        </p:txBody>
      </p:sp>
      <p:sp>
        <p:nvSpPr>
          <p:cNvPr id="17" name="Rectangle 16"/>
          <p:cNvSpPr/>
          <p:nvPr userDrawn="1"/>
        </p:nvSpPr>
        <p:spPr>
          <a:xfrm>
            <a:off x="8664157" y="6127727"/>
            <a:ext cx="451400" cy="323161"/>
          </a:xfrm>
          <a:prstGeom prst="rect">
            <a:avLst/>
          </a:prstGeom>
        </p:spPr>
        <p:txBody>
          <a:bodyPr wrap="none" lIns="121917" tIns="60958" rIns="121917" bIns="60958">
            <a:spAutoFit/>
          </a:bodyPr>
          <a:lstStyle/>
          <a:p>
            <a:fld id="{04583EA4-67CD-C040-A070-9F5DF6529252}" type="slidenum">
              <a:rPr lang="en-US" sz="1300" smtClean="0">
                <a:solidFill>
                  <a:schemeClr val="tx1">
                    <a:lumMod val="65000"/>
                    <a:lumOff val="35000"/>
                  </a:schemeClr>
                </a:solidFill>
              </a:rPr>
              <a:pPr/>
              <a:t>‹#›</a:t>
            </a:fld>
            <a:endParaRPr lang="en-US" sz="1300" dirty="0">
              <a:solidFill>
                <a:schemeClr val="tx1">
                  <a:lumMod val="65000"/>
                  <a:lumOff val="35000"/>
                </a:schemeClr>
              </a:solidFill>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56023" y="5897420"/>
            <a:ext cx="1526120" cy="926573"/>
          </a:xfrm>
          <a:prstGeom prst="rect">
            <a:avLst/>
          </a:prstGeom>
        </p:spPr>
      </p:pic>
    </p:spTree>
    <p:extLst>
      <p:ext uri="{BB962C8B-B14F-4D97-AF65-F5344CB8AC3E}">
        <p14:creationId xmlns:p14="http://schemas.microsoft.com/office/powerpoint/2010/main" val="4053676390"/>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Content Page_one column">
    <p:spTree>
      <p:nvGrpSpPr>
        <p:cNvPr id="1" name=""/>
        <p:cNvGrpSpPr/>
        <p:nvPr/>
      </p:nvGrpSpPr>
      <p:grpSpPr>
        <a:xfrm>
          <a:off x="0" y="0"/>
          <a:ext cx="0" cy="0"/>
          <a:chOff x="0" y="0"/>
          <a:chExt cx="0" cy="0"/>
        </a:xfrm>
      </p:grpSpPr>
      <p:sp>
        <p:nvSpPr>
          <p:cNvPr id="2" name="Rectangle 1"/>
          <p:cNvSpPr/>
          <p:nvPr userDrawn="1"/>
        </p:nvSpPr>
        <p:spPr bwMode="auto">
          <a:xfrm>
            <a:off x="0" y="0"/>
            <a:ext cx="12192000" cy="1044423"/>
          </a:xfrm>
          <a:prstGeom prst="rect">
            <a:avLst/>
          </a:prstGeom>
          <a:solidFill>
            <a:srgbClr val="282D2F"/>
          </a:solidFill>
          <a:ln w="9525" cap="flat" cmpd="sng" algn="ctr">
            <a:noFill/>
            <a:prstDash val="solid"/>
            <a:round/>
            <a:headEnd type="none" w="med" len="med"/>
            <a:tailEnd type="none" w="med" len="med"/>
          </a:ln>
          <a:effectLst/>
        </p:spPr>
        <p:txBody>
          <a:bodyPr vert="horz" wrap="square" lIns="121912" tIns="60956" rIns="121912" bIns="60956" numCol="1" rtlCol="0" anchor="t" anchorCtr="0" compatLnSpc="1">
            <a:prstTxWarp prst="textNoShape">
              <a:avLst/>
            </a:prstTxWarp>
          </a:bodyPr>
          <a:lstStyle/>
          <a:p>
            <a:pPr marL="0" marR="0" indent="0" algn="l" defTabSz="121911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Arial" charset="0"/>
              <a:ea typeface="ＭＳ Ｐゴシック" pitchFamily="34" charset="-128"/>
            </a:endParaRPr>
          </a:p>
        </p:txBody>
      </p:sp>
      <p:cxnSp>
        <p:nvCxnSpPr>
          <p:cNvPr id="17" name="Straight Connector 16"/>
          <p:cNvCxnSpPr/>
          <p:nvPr userDrawn="1"/>
        </p:nvCxnSpPr>
        <p:spPr>
          <a:xfrm>
            <a:off x="0" y="1044423"/>
            <a:ext cx="12192000" cy="0"/>
          </a:xfrm>
          <a:prstGeom prst="line">
            <a:avLst/>
          </a:prstGeom>
          <a:ln w="63500" cmpd="sng">
            <a:solidFill>
              <a:srgbClr val="DF6A26"/>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526385" y="6187017"/>
            <a:ext cx="1122680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400961" y="6338640"/>
            <a:ext cx="6083883" cy="323157"/>
          </a:xfrm>
          <a:prstGeom prst="rect">
            <a:avLst/>
          </a:prstGeom>
          <a:noFill/>
        </p:spPr>
        <p:txBody>
          <a:bodyPr wrap="square" lIns="121912" tIns="60956" rIns="121912" bIns="60956" rtlCol="0">
            <a:spAutoFit/>
          </a:bodyPr>
          <a:lstStyle/>
          <a:p>
            <a:pPr marL="0" marR="0" indent="0" algn="l" defTabSz="609555" rtl="0" eaLnBrk="1" fontAlgn="base" latinLnBrk="0" hangingPunct="1">
              <a:lnSpc>
                <a:spcPct val="100000"/>
              </a:lnSpc>
              <a:spcBef>
                <a:spcPct val="0"/>
              </a:spcBef>
              <a:spcAft>
                <a:spcPct val="0"/>
              </a:spcAft>
              <a:buClrTx/>
              <a:buSzTx/>
              <a:buFontTx/>
              <a:buNone/>
              <a:tabLst/>
              <a:defRPr/>
            </a:pPr>
            <a:r>
              <a:rPr lang="en-US" sz="1300" dirty="0">
                <a:solidFill>
                  <a:schemeClr val="tx1">
                    <a:lumMod val="65000"/>
                    <a:lumOff val="35000"/>
                  </a:schemeClr>
                </a:solidFill>
              </a:rPr>
              <a:t>Copyright © 2015. Aruba Networks</a:t>
            </a:r>
            <a:r>
              <a:rPr lang="en-US" sz="1300" baseline="0" dirty="0">
                <a:solidFill>
                  <a:schemeClr val="tx1">
                    <a:lumMod val="65000"/>
                    <a:lumOff val="35000"/>
                  </a:schemeClr>
                </a:solidFill>
              </a:rPr>
              <a:t> – an HP Company</a:t>
            </a:r>
            <a:r>
              <a:rPr lang="en-US" sz="1300" dirty="0">
                <a:solidFill>
                  <a:schemeClr val="tx1">
                    <a:lumMod val="65000"/>
                    <a:lumOff val="35000"/>
                  </a:schemeClr>
                </a:solidFill>
              </a:rPr>
              <a:t>. All rights reserved.</a:t>
            </a:r>
          </a:p>
        </p:txBody>
      </p:sp>
      <p:sp>
        <p:nvSpPr>
          <p:cNvPr id="10" name="Text Placeholder 3"/>
          <p:cNvSpPr>
            <a:spLocks noGrp="1"/>
          </p:cNvSpPr>
          <p:nvPr>
            <p:ph type="body" sz="quarter" idx="11" hasCustomPrompt="1"/>
          </p:nvPr>
        </p:nvSpPr>
        <p:spPr>
          <a:xfrm>
            <a:off x="666044" y="1399431"/>
            <a:ext cx="10058400" cy="4330700"/>
          </a:xfrm>
          <a:prstGeom prst="rect">
            <a:avLst/>
          </a:prstGeom>
        </p:spPr>
        <p:txBody>
          <a:bodyPr vert="horz" lIns="121912" tIns="60956" rIns="121912" bIns="60956"/>
          <a:lstStyle>
            <a:lvl1pPr>
              <a:defRPr baseline="0"/>
            </a:lvl1pPr>
          </a:lstStyle>
          <a:p>
            <a:pPr lvl="0"/>
            <a:r>
              <a:rPr lang="en-US" dirty="0"/>
              <a:t>Sub headline is 24pt Arial bold, Text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666044" y="247375"/>
            <a:ext cx="11226800" cy="472228"/>
          </a:xfrm>
          <a:prstGeom prst="rect">
            <a:avLst/>
          </a:prstGeom>
          <a:noFill/>
          <a:ln w="9525">
            <a:noFill/>
            <a:miter lim="800000"/>
            <a:headEnd/>
            <a:tailEnd/>
          </a:ln>
        </p:spPr>
        <p:txBody>
          <a:bodyPr lIns="121912" tIns="60956" rIns="121912" bIns="60956"/>
          <a:lstStyle>
            <a:lvl1pPr>
              <a:defRPr lang="en-US" altLang="ja-JP" sz="3700" b="0" i="0" dirty="0">
                <a:solidFill>
                  <a:schemeClr val="bg1"/>
                </a:solidFill>
                <a:latin typeface="Arial"/>
                <a:ea typeface="ＭＳ Ｐゴシック" pitchFamily="34" charset="-128"/>
                <a:cs typeface="Arial"/>
              </a:defRPr>
            </a:lvl1pPr>
          </a:lstStyle>
          <a:p>
            <a:pPr lvl="0"/>
            <a:r>
              <a:rPr lang="en-US"/>
              <a:t>Click to edit Master title style</a:t>
            </a:r>
            <a:endParaRPr lang="en-US" dirty="0"/>
          </a:p>
        </p:txBody>
      </p:sp>
      <p:sp>
        <p:nvSpPr>
          <p:cNvPr id="12" name="Rectangle 11"/>
          <p:cNvSpPr/>
          <p:nvPr userDrawn="1"/>
        </p:nvSpPr>
        <p:spPr>
          <a:xfrm>
            <a:off x="8677835" y="6335673"/>
            <a:ext cx="451389" cy="323157"/>
          </a:xfrm>
          <a:prstGeom prst="rect">
            <a:avLst/>
          </a:prstGeom>
        </p:spPr>
        <p:txBody>
          <a:bodyPr wrap="none" lIns="121912" tIns="60956" rIns="121912" bIns="60956">
            <a:spAutoFit/>
          </a:bodyPr>
          <a:lstStyle/>
          <a:p>
            <a:fld id="{04583EA4-67CD-C040-A070-9F5DF6529252}" type="slidenum">
              <a:rPr lang="en-US" sz="1300" kern="1200" smtClean="0">
                <a:solidFill>
                  <a:schemeClr val="tx1">
                    <a:lumMod val="65000"/>
                    <a:lumOff val="35000"/>
                  </a:schemeClr>
                </a:solidFill>
              </a:rPr>
              <a:pPr/>
              <a:t>‹#›</a:t>
            </a:fld>
            <a:endParaRPr lang="en-US" sz="1300" kern="1200" dirty="0">
              <a:solidFill>
                <a:schemeClr val="tx1">
                  <a:lumMod val="65000"/>
                  <a:lumOff val="35000"/>
                </a:schemeClr>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33031" y="6118639"/>
            <a:ext cx="1399980" cy="849988"/>
          </a:xfrm>
          <a:prstGeom prst="rect">
            <a:avLst/>
          </a:prstGeom>
        </p:spPr>
      </p:pic>
    </p:spTree>
    <p:extLst>
      <p:ext uri="{BB962C8B-B14F-4D97-AF65-F5344CB8AC3E}">
        <p14:creationId xmlns:p14="http://schemas.microsoft.com/office/powerpoint/2010/main" val="178256701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1" y="609600"/>
            <a:ext cx="8228011" cy="1936016"/>
          </a:xfrm>
        </p:spPr>
        <p:txBody>
          <a:bodyPr anchor="t">
            <a:noAutofit/>
          </a:bodyPr>
          <a:lstStyle>
            <a:lvl1pPr>
              <a:lnSpc>
                <a:spcPct val="80000"/>
              </a:lnSpc>
              <a:defRPr sz="7200"/>
            </a:lvl1pPr>
          </a:lstStyle>
          <a:p>
            <a:r>
              <a:rPr lang="en-US"/>
              <a:t>Click to edit Master title style</a:t>
            </a:r>
            <a:endParaRPr/>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November 2022</a:t>
            </a:r>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24666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4"/>
          </p:nvPr>
        </p:nvSpPr>
        <p:spPr>
          <a:xfrm>
            <a:off x="487680" y="1645920"/>
            <a:ext cx="11101917" cy="43891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1"/>
          <p:cNvSpPr>
            <a:spLocks noGrp="1"/>
          </p:cNvSpPr>
          <p:nvPr>
            <p:ph type="sldNum" sz="quarter" idx="15"/>
          </p:nvPr>
        </p:nvSpPr>
        <p:spPr/>
        <p:txBody>
          <a:bodyPr/>
          <a:lstStyle>
            <a:lvl1pPr>
              <a:defRPr/>
            </a:lvl1pPr>
          </a:lstStyle>
          <a:p>
            <a:pPr>
              <a:defRPr/>
            </a:pPr>
            <a:fld id="{1F2884EB-C6E3-684C-A39B-0E652C4E0E60}" type="slidenum">
              <a:rPr lang="en-US"/>
              <a:pPr>
                <a:defRPr/>
              </a:pPr>
              <a:t>‹#›</a:t>
            </a:fld>
            <a:endParaRPr lang="en-US" dirty="0"/>
          </a:p>
        </p:txBody>
      </p:sp>
      <p:sp>
        <p:nvSpPr>
          <p:cNvPr id="6" name="Date Placeholder 2"/>
          <p:cNvSpPr>
            <a:spLocks noGrp="1"/>
          </p:cNvSpPr>
          <p:nvPr>
            <p:ph type="dt" sz="half" idx="16"/>
          </p:nvPr>
        </p:nvSpPr>
        <p:spPr/>
        <p:txBody>
          <a:bodyPr/>
          <a:lstStyle>
            <a:lvl1pPr>
              <a:defRPr/>
            </a:lvl1pPr>
          </a:lstStyle>
          <a:p>
            <a:pPr>
              <a:defRPr/>
            </a:pPr>
            <a:r>
              <a:rPr lang="en-US" altLang="ja-JP"/>
              <a:t>November 2022</a:t>
            </a:r>
            <a:endParaRPr lang="en-US" dirty="0"/>
          </a:p>
        </p:txBody>
      </p:sp>
    </p:spTree>
    <p:extLst>
      <p:ext uri="{BB962C8B-B14F-4D97-AF65-F5344CB8AC3E}">
        <p14:creationId xmlns:p14="http://schemas.microsoft.com/office/powerpoint/2010/main" val="34223611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hasCustomPrompt="1"/>
          </p:nvPr>
        </p:nvSpPr>
        <p:spPr/>
        <p:txBody>
          <a:bodyPr/>
          <a:lstStyle>
            <a:lvl1pPr marL="0" indent="0">
              <a:buFont typeface="Arial" panose="020B0604020202020204" pitchFamily="34" charset="0"/>
              <a:buNone/>
              <a:defRPr sz="1800" b="1" baseline="0">
                <a:latin typeface="Arial" panose="020B0604020202020204" pitchFamily="34" charset="0"/>
                <a:cs typeface="Arial" panose="020B0604020202020204" pitchFamily="34" charset="0"/>
              </a:defRPr>
            </a:lvl1pPr>
            <a:lvl2pPr marL="177800" indent="-177800">
              <a:buFont typeface="Arial" panose="020B0604020202020204" pitchFamily="34" charset="0"/>
              <a:buChar char="•"/>
              <a:defRPr sz="1800">
                <a:latin typeface="Arial" panose="020B0604020202020204" pitchFamily="34" charset="0"/>
                <a:cs typeface="Arial" panose="020B0604020202020204" pitchFamily="34" charset="0"/>
              </a:defRPr>
            </a:lvl2pPr>
            <a:lvl3pPr marL="355600" indent="-177800">
              <a:buFont typeface="Arial" panose="020B0604020202020204" pitchFamily="34" charset="0"/>
              <a:buChar cha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First level</a:t>
            </a:r>
          </a:p>
          <a:p>
            <a:pPr lvl="1"/>
            <a:r>
              <a:rPr lang="en-US" dirty="0"/>
              <a:t>Second level</a:t>
            </a:r>
          </a:p>
          <a:p>
            <a:pPr lvl="2"/>
            <a:r>
              <a:rPr lang="en-US" dirty="0"/>
              <a:t>Third level</a:t>
            </a:r>
          </a:p>
        </p:txBody>
      </p:sp>
      <p:sp>
        <p:nvSpPr>
          <p:cNvPr id="7" name="Rectangle 4"/>
          <p:cNvSpPr>
            <a:spLocks noGrp="1" noChangeArrowheads="1"/>
          </p:cNvSpPr>
          <p:nvPr>
            <p:ph type="dt" sz="half" idx="2"/>
          </p:nvPr>
        </p:nvSpPr>
        <p:spPr bwMode="auto">
          <a:xfrm>
            <a:off x="9448800" y="6629400"/>
            <a:ext cx="14224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800" b="1">
                <a:solidFill>
                  <a:schemeClr val="tx1"/>
                </a:solidFill>
                <a:latin typeface="+mj-lt"/>
                <a:ea typeface="ＭＳ Ｐゴシック" pitchFamily="-112" charset="-128"/>
                <a:cs typeface="ＭＳ Ｐゴシック" pitchFamily="-112" charset="-128"/>
              </a:defRPr>
            </a:lvl1pPr>
          </a:lstStyle>
          <a:p>
            <a:pPr>
              <a:defRPr/>
            </a:pPr>
            <a:r>
              <a:rPr lang="en-US"/>
              <a:t>November 2022</a:t>
            </a:r>
            <a:endParaRPr lang="en-US" dirty="0"/>
          </a:p>
        </p:txBody>
      </p:sp>
      <p:sp>
        <p:nvSpPr>
          <p:cNvPr id="8" name="Rectangle 5"/>
          <p:cNvSpPr>
            <a:spLocks noGrp="1" noChangeArrowheads="1"/>
          </p:cNvSpPr>
          <p:nvPr>
            <p:ph type="ftr" sz="quarter" idx="3"/>
          </p:nvPr>
        </p:nvSpPr>
        <p:spPr bwMode="auto">
          <a:xfrm>
            <a:off x="812800" y="6629400"/>
            <a:ext cx="6400800" cy="228600"/>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gn="l" eaLnBrk="0" hangingPunct="0">
              <a:defRPr sz="800" b="1">
                <a:solidFill>
                  <a:schemeClr val="tx1"/>
                </a:solidFill>
                <a:latin typeface="+mj-lt"/>
                <a:ea typeface="ＭＳ Ｐゴシック" charset="-128"/>
                <a:cs typeface="+mn-cs"/>
              </a:defRPr>
            </a:lvl1pPr>
          </a:lstStyle>
          <a:p>
            <a:pPr>
              <a:defRPr/>
            </a:pPr>
            <a:endParaRPr lang="en-US" dirty="0"/>
          </a:p>
        </p:txBody>
      </p:sp>
      <p:sp>
        <p:nvSpPr>
          <p:cNvPr id="9" name="Rectangle 6"/>
          <p:cNvSpPr>
            <a:spLocks noGrp="1" noChangeArrowheads="1"/>
          </p:cNvSpPr>
          <p:nvPr>
            <p:ph type="sldNum" sz="quarter" idx="4"/>
          </p:nvPr>
        </p:nvSpPr>
        <p:spPr bwMode="auto">
          <a:xfrm>
            <a:off x="11277600" y="6572250"/>
            <a:ext cx="64999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100" b="1">
                <a:cs typeface="Arial" pitchFamily="34" charset="0"/>
              </a:defRPr>
            </a:lvl1pPr>
          </a:lstStyle>
          <a:p>
            <a:fld id="{619BE129-E825-4348-BEE4-441F0A7ECEA1}" type="slidenum">
              <a:rPr lang="en-US" altLang="en-US" smtClean="0"/>
              <a:pPr/>
              <a:t>‹#›</a:t>
            </a:fld>
            <a:endParaRPr lang="en-US" altLang="en-US" sz="2400" dirty="0"/>
          </a:p>
        </p:txBody>
      </p:sp>
    </p:spTree>
    <p:extLst>
      <p:ext uri="{BB962C8B-B14F-4D97-AF65-F5344CB8AC3E}">
        <p14:creationId xmlns:p14="http://schemas.microsoft.com/office/powerpoint/2010/main" val="42097755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1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4"/>
          </p:nvPr>
        </p:nvSpPr>
        <p:spPr>
          <a:xfrm>
            <a:off x="487680" y="1645920"/>
            <a:ext cx="11101917"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1"/>
          <p:cNvSpPr>
            <a:spLocks noGrp="1"/>
          </p:cNvSpPr>
          <p:nvPr>
            <p:ph type="sldNum" sz="quarter" idx="15"/>
          </p:nvPr>
        </p:nvSpPr>
        <p:spPr/>
        <p:txBody>
          <a:bodyPr/>
          <a:lstStyle>
            <a:lvl1pPr>
              <a:defRPr/>
            </a:lvl1pPr>
          </a:lstStyle>
          <a:p>
            <a:pPr>
              <a:defRPr/>
            </a:pPr>
            <a:fld id="{1F2884EB-C6E3-684C-A39B-0E652C4E0E60}" type="slidenum">
              <a:rPr lang="en-US">
                <a:solidFill>
                  <a:prstClr val="black">
                    <a:tint val="75000"/>
                  </a:prstClr>
                </a:solidFill>
              </a:rPr>
              <a:pPr>
                <a:defRPr/>
              </a:pPr>
              <a:t>‹#›</a:t>
            </a:fld>
            <a:endParaRPr lang="en-US" dirty="0">
              <a:solidFill>
                <a:prstClr val="black">
                  <a:tint val="75000"/>
                </a:prstClr>
              </a:solidFill>
            </a:endParaRPr>
          </a:p>
        </p:txBody>
      </p:sp>
      <p:sp>
        <p:nvSpPr>
          <p:cNvPr id="6" name="Date Placeholder 2"/>
          <p:cNvSpPr>
            <a:spLocks noGrp="1"/>
          </p:cNvSpPr>
          <p:nvPr>
            <p:ph type="dt" sz="half" idx="16"/>
          </p:nvPr>
        </p:nvSpPr>
        <p:spPr>
          <a:xfrm>
            <a:off x="914400" y="6380957"/>
            <a:ext cx="2190749" cy="365125"/>
          </a:xfrm>
          <a:prstGeom prst="rect">
            <a:avLst/>
          </a:prstGeom>
        </p:spPr>
        <p:txBody>
          <a:bodyPr/>
          <a:lstStyle>
            <a:lvl1pPr>
              <a:defRPr/>
            </a:lvl1pPr>
          </a:lstStyle>
          <a:p>
            <a:pPr>
              <a:defRPr/>
            </a:pPr>
            <a:r>
              <a:rPr lang="en-US">
                <a:solidFill>
                  <a:prstClr val="black">
                    <a:tint val="75000"/>
                  </a:prstClr>
                </a:solidFill>
              </a:rPr>
              <a:t>November 2022</a:t>
            </a:r>
            <a:endParaRPr lang="en-US" dirty="0">
              <a:solidFill>
                <a:prstClr val="black">
                  <a:tint val="75000"/>
                </a:prstClr>
              </a:solidFill>
            </a:endParaRPr>
          </a:p>
        </p:txBody>
      </p:sp>
    </p:spTree>
    <p:extLst>
      <p:ext uri="{BB962C8B-B14F-4D97-AF65-F5344CB8AC3E}">
        <p14:creationId xmlns:p14="http://schemas.microsoft.com/office/powerpoint/2010/main" val="339640461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itle and 1 column">
    <p:spTree>
      <p:nvGrpSpPr>
        <p:cNvPr id="1" name=""/>
        <p:cNvGrpSpPr/>
        <p:nvPr/>
      </p:nvGrpSpPr>
      <p:grpSpPr>
        <a:xfrm>
          <a:off x="0" y="0"/>
          <a:ext cx="0" cy="0"/>
          <a:chOff x="0" y="0"/>
          <a:chExt cx="0" cy="0"/>
        </a:xfrm>
      </p:grpSpPr>
      <p:sp>
        <p:nvSpPr>
          <p:cNvPr id="3" name="Content Placeholder 1"/>
          <p:cNvSpPr>
            <a:spLocks noGrp="1"/>
          </p:cNvSpPr>
          <p:nvPr>
            <p:ph idx="1"/>
          </p:nvPr>
        </p:nvSpPr>
        <p:spPr>
          <a:xfrm>
            <a:off x="529173" y="1800000"/>
            <a:ext cx="11135785" cy="385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a:xfrm>
            <a:off x="524935" y="239719"/>
            <a:ext cx="9992784" cy="1085371"/>
          </a:xfrm>
        </p:spPr>
        <p:txBody>
          <a:bodyPr/>
          <a:lstStyle/>
          <a:p>
            <a:r>
              <a:rPr lang="en-US" dirty="0"/>
              <a:t>Click to edit Master title style</a:t>
            </a:r>
          </a:p>
        </p:txBody>
      </p:sp>
      <p:sp>
        <p:nvSpPr>
          <p:cNvPr id="5" name="Date Placeholder 4"/>
          <p:cNvSpPr>
            <a:spLocks noGrp="1" noChangeArrowheads="1"/>
          </p:cNvSpPr>
          <p:nvPr>
            <p:ph type="dt" sz="half" idx="2"/>
          </p:nvPr>
        </p:nvSpPr>
        <p:spPr bwMode="auto">
          <a:xfrm>
            <a:off x="9448800" y="6629400"/>
            <a:ext cx="14224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800" b="1">
                <a:solidFill>
                  <a:schemeClr val="tx1"/>
                </a:solidFill>
                <a:latin typeface="+mj-lt"/>
                <a:ea typeface="ＭＳ Ｐゴシック" pitchFamily="-112" charset="-128"/>
                <a:cs typeface="ＭＳ Ｐゴシック" pitchFamily="-112" charset="-128"/>
              </a:defRPr>
            </a:lvl1pPr>
          </a:lstStyle>
          <a:p>
            <a:pPr>
              <a:defRPr/>
            </a:pPr>
            <a:r>
              <a:rPr lang="en-US"/>
              <a:t>November 2022</a:t>
            </a:r>
            <a:endParaRPr lang="en-US" dirty="0"/>
          </a:p>
        </p:txBody>
      </p:sp>
      <p:sp>
        <p:nvSpPr>
          <p:cNvPr id="6" name="Footer Placeholder 5"/>
          <p:cNvSpPr>
            <a:spLocks noGrp="1" noChangeArrowheads="1"/>
          </p:cNvSpPr>
          <p:nvPr>
            <p:ph type="ftr" sz="quarter" idx="3"/>
          </p:nvPr>
        </p:nvSpPr>
        <p:spPr bwMode="auto">
          <a:xfrm>
            <a:off x="914400" y="6629400"/>
            <a:ext cx="6400800" cy="228600"/>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gn="l" eaLnBrk="0" hangingPunct="0">
              <a:defRPr sz="800" b="1">
                <a:solidFill>
                  <a:schemeClr val="tx1"/>
                </a:solidFill>
                <a:latin typeface="+mj-lt"/>
                <a:ea typeface="ＭＳ Ｐゴシック" charset="-128"/>
                <a:cs typeface="+mn-cs"/>
              </a:defRPr>
            </a:lvl1pPr>
          </a:lstStyle>
          <a:p>
            <a:pPr>
              <a:defRPr/>
            </a:pPr>
            <a:endParaRPr lang="en-US" dirty="0"/>
          </a:p>
        </p:txBody>
      </p:sp>
      <p:sp>
        <p:nvSpPr>
          <p:cNvPr id="7" name="Slide Number Placeholder 6"/>
          <p:cNvSpPr>
            <a:spLocks noGrp="1" noChangeArrowheads="1"/>
          </p:cNvSpPr>
          <p:nvPr>
            <p:ph type="sldNum" sz="quarter" idx="4"/>
          </p:nvPr>
        </p:nvSpPr>
        <p:spPr bwMode="auto">
          <a:xfrm>
            <a:off x="11277600" y="6629400"/>
            <a:ext cx="64999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100" b="1">
                <a:cs typeface="Arial" pitchFamily="34" charset="0"/>
              </a:defRPr>
            </a:lvl1pPr>
          </a:lstStyle>
          <a:p>
            <a:fld id="{619BE129-E825-4348-BEE4-441F0A7ECEA1}" type="slidenum">
              <a:rPr lang="en-US" altLang="en-US" smtClean="0"/>
              <a:pPr/>
              <a:t>‹#›</a:t>
            </a:fld>
            <a:endParaRPr lang="en-US" altLang="en-US" sz="2400" dirty="0"/>
          </a:p>
        </p:txBody>
      </p:sp>
    </p:spTree>
    <p:extLst>
      <p:ext uri="{BB962C8B-B14F-4D97-AF65-F5344CB8AC3E}">
        <p14:creationId xmlns:p14="http://schemas.microsoft.com/office/powerpoint/2010/main" val="2543862503"/>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1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4"/>
          </p:nvPr>
        </p:nvSpPr>
        <p:spPr>
          <a:xfrm>
            <a:off x="487680" y="1645920"/>
            <a:ext cx="11101917" cy="43891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1"/>
          <p:cNvSpPr>
            <a:spLocks noGrp="1"/>
          </p:cNvSpPr>
          <p:nvPr>
            <p:ph type="sldNum" sz="quarter" idx="15"/>
          </p:nvPr>
        </p:nvSpPr>
        <p:spPr/>
        <p:txBody>
          <a:bodyPr/>
          <a:lstStyle>
            <a:lvl1pPr>
              <a:defRPr/>
            </a:lvl1pPr>
          </a:lstStyle>
          <a:p>
            <a:pPr>
              <a:defRPr/>
            </a:pPr>
            <a:fld id="{1F2884EB-C6E3-684C-A39B-0E652C4E0E60}" type="slidenum">
              <a:rPr lang="en-US"/>
              <a:pPr>
                <a:defRPr/>
              </a:pPr>
              <a:t>‹#›</a:t>
            </a:fld>
            <a:endParaRPr lang="en-US" dirty="0"/>
          </a:p>
        </p:txBody>
      </p:sp>
      <p:sp>
        <p:nvSpPr>
          <p:cNvPr id="6" name="Date Placeholder 2"/>
          <p:cNvSpPr>
            <a:spLocks noGrp="1"/>
          </p:cNvSpPr>
          <p:nvPr>
            <p:ph type="dt" sz="half" idx="16"/>
          </p:nvPr>
        </p:nvSpPr>
        <p:spPr/>
        <p:txBody>
          <a:bodyPr/>
          <a:lstStyle>
            <a:lvl1pPr>
              <a:defRPr/>
            </a:lvl1pPr>
          </a:lstStyle>
          <a:p>
            <a:pPr>
              <a:defRPr/>
            </a:pPr>
            <a:r>
              <a:rPr lang="en-US" altLang="ja-JP"/>
              <a:t>November 2022</a:t>
            </a:r>
            <a:endParaRPr lang="en-US" dirty="0"/>
          </a:p>
        </p:txBody>
      </p:sp>
    </p:spTree>
    <p:extLst>
      <p:ext uri="{BB962C8B-B14F-4D97-AF65-F5344CB8AC3E}">
        <p14:creationId xmlns:p14="http://schemas.microsoft.com/office/powerpoint/2010/main" val="27614702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1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4"/>
          </p:nvPr>
        </p:nvSpPr>
        <p:spPr>
          <a:xfrm>
            <a:off x="487680" y="1645920"/>
            <a:ext cx="11101917"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1"/>
          <p:cNvSpPr>
            <a:spLocks noGrp="1"/>
          </p:cNvSpPr>
          <p:nvPr>
            <p:ph type="sldNum" sz="quarter" idx="15"/>
          </p:nvPr>
        </p:nvSpPr>
        <p:spPr/>
        <p:txBody>
          <a:bodyPr/>
          <a:lstStyle>
            <a:lvl1pPr>
              <a:defRPr/>
            </a:lvl1pPr>
          </a:lstStyle>
          <a:p>
            <a:pPr>
              <a:defRPr/>
            </a:pPr>
            <a:fld id="{1F2884EB-C6E3-684C-A39B-0E652C4E0E60}" type="slidenum">
              <a:rPr lang="en-US">
                <a:solidFill>
                  <a:prstClr val="black">
                    <a:tint val="75000"/>
                  </a:prstClr>
                </a:solidFill>
              </a:rPr>
              <a:pPr>
                <a:defRPr/>
              </a:pPr>
              <a:t>‹#›</a:t>
            </a:fld>
            <a:endParaRPr lang="en-US" dirty="0">
              <a:solidFill>
                <a:prstClr val="black">
                  <a:tint val="75000"/>
                </a:prstClr>
              </a:solidFill>
            </a:endParaRPr>
          </a:p>
        </p:txBody>
      </p:sp>
      <p:sp>
        <p:nvSpPr>
          <p:cNvPr id="6" name="Date Placeholder 2"/>
          <p:cNvSpPr>
            <a:spLocks noGrp="1"/>
          </p:cNvSpPr>
          <p:nvPr>
            <p:ph type="dt" sz="half" idx="16"/>
          </p:nvPr>
        </p:nvSpPr>
        <p:spPr>
          <a:xfrm>
            <a:off x="914400" y="6380957"/>
            <a:ext cx="2190749" cy="365125"/>
          </a:xfrm>
          <a:prstGeom prst="rect">
            <a:avLst/>
          </a:prstGeom>
        </p:spPr>
        <p:txBody>
          <a:bodyPr/>
          <a:lstStyle>
            <a:lvl1pPr>
              <a:defRPr/>
            </a:lvl1pPr>
          </a:lstStyle>
          <a:p>
            <a:pPr>
              <a:defRPr/>
            </a:pPr>
            <a:r>
              <a:rPr lang="en-US">
                <a:solidFill>
                  <a:prstClr val="black">
                    <a:tint val="75000"/>
                  </a:prstClr>
                </a:solidFill>
              </a:rPr>
              <a:t>November 2022</a:t>
            </a:r>
            <a:endParaRPr lang="en-US" dirty="0">
              <a:solidFill>
                <a:prstClr val="black">
                  <a:tint val="75000"/>
                </a:prstClr>
              </a:solidFill>
            </a:endParaRPr>
          </a:p>
        </p:txBody>
      </p:sp>
    </p:spTree>
    <p:extLst>
      <p:ext uri="{BB962C8B-B14F-4D97-AF65-F5344CB8AC3E}">
        <p14:creationId xmlns:p14="http://schemas.microsoft.com/office/powerpoint/2010/main" val="212103142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Nokia White 1">
    <p:spTree>
      <p:nvGrpSpPr>
        <p:cNvPr id="1" name=""/>
        <p:cNvGrpSpPr/>
        <p:nvPr/>
      </p:nvGrpSpPr>
      <p:grpSpPr>
        <a:xfrm>
          <a:off x="0" y="0"/>
          <a:ext cx="0" cy="0"/>
          <a:chOff x="0" y="0"/>
          <a:chExt cx="0" cy="0"/>
        </a:xfrm>
      </p:grpSpPr>
      <p:sp>
        <p:nvSpPr>
          <p:cNvPr id="8" name="Text Placeholder 10"/>
          <p:cNvSpPr>
            <a:spLocks noGrp="1"/>
          </p:cNvSpPr>
          <p:nvPr>
            <p:ph type="body" sz="quarter" idx="16"/>
          </p:nvPr>
        </p:nvSpPr>
        <p:spPr>
          <a:xfrm>
            <a:off x="556797" y="1440000"/>
            <a:ext cx="11078400" cy="4747200"/>
          </a:xfrm>
          <a:prstGeom prst="rect">
            <a:avLst/>
          </a:prstGeom>
        </p:spPr>
        <p:txBody>
          <a:bodyPr lIns="0" tIns="0" rIns="0" bIns="0"/>
          <a:lstStyle>
            <a:lvl1pPr marL="0" indent="0">
              <a:spcAft>
                <a:spcPts val="800"/>
              </a:spcAft>
              <a:buFont typeface="Arial" pitchFamily="34" charset="0"/>
              <a:buNone/>
              <a:defRPr sz="1867" baseline="0">
                <a:solidFill>
                  <a:srgbClr val="000000"/>
                </a:solidFill>
              </a:defRPr>
            </a:lvl1pPr>
            <a:lvl2pPr>
              <a:buNone/>
              <a:defRPr/>
            </a:lvl2pPr>
            <a:lvl3pPr>
              <a:buNone/>
              <a:defRPr/>
            </a:lvl3pPr>
            <a:lvl4pPr>
              <a:buNone/>
              <a:defRPr/>
            </a:lvl4pPr>
            <a:lvl5pPr>
              <a:buNone/>
              <a:defRPr/>
            </a:lvl5pPr>
          </a:lstStyle>
          <a:p>
            <a:pPr lvl="0"/>
            <a:r>
              <a:rPr lang="en-US"/>
              <a:t>Edit Master text styles</a:t>
            </a:r>
          </a:p>
        </p:txBody>
      </p:sp>
      <p:sp>
        <p:nvSpPr>
          <p:cNvPr id="6" name="Footer Placeholder 27"/>
          <p:cNvSpPr>
            <a:spLocks noGrp="1"/>
          </p:cNvSpPr>
          <p:nvPr>
            <p:ph type="ftr" sz="quarter" idx="3"/>
          </p:nvPr>
        </p:nvSpPr>
        <p:spPr>
          <a:xfrm>
            <a:off x="3590400" y="6422400"/>
            <a:ext cx="3441600" cy="163200"/>
          </a:xfrm>
          <a:prstGeom prst="rect">
            <a:avLst/>
          </a:prstGeom>
        </p:spPr>
        <p:txBody>
          <a:bodyPr vert="horz" lIns="0" tIns="0" rIns="0" bIns="0" rtlCol="0" anchor="b"/>
          <a:lstStyle>
            <a:lvl1pPr algn="l">
              <a:defRPr sz="1067">
                <a:solidFill>
                  <a:schemeClr val="tx2"/>
                </a:solidFill>
                <a:latin typeface="+mn-lt"/>
              </a:defRPr>
            </a:lvl1pPr>
          </a:lstStyle>
          <a:p>
            <a:endParaRPr lang="en-US" dirty="0">
              <a:cs typeface="Arial" panose="020B0604020202020204" pitchFamily="34" charset="0"/>
            </a:endParaRPr>
          </a:p>
        </p:txBody>
      </p:sp>
      <p:sp>
        <p:nvSpPr>
          <p:cNvPr id="10" name="Title 1"/>
          <p:cNvSpPr>
            <a:spLocks noGrp="1"/>
          </p:cNvSpPr>
          <p:nvPr>
            <p:ph type="title" hasCustomPrompt="1"/>
          </p:nvPr>
        </p:nvSpPr>
        <p:spPr>
          <a:xfrm>
            <a:off x="556800" y="372332"/>
            <a:ext cx="11078400" cy="412800"/>
          </a:xfrm>
        </p:spPr>
        <p:txBody>
          <a:bodyPr/>
          <a:lstStyle>
            <a:lvl1pPr>
              <a:defRPr sz="2667" b="0">
                <a:solidFill>
                  <a:schemeClr val="tx1"/>
                </a:solidFill>
                <a:latin typeface="+mj-lt"/>
              </a:defRPr>
            </a:lvl1pPr>
          </a:lstStyle>
          <a:p>
            <a:r>
              <a:rPr lang="en-GB" dirty="0"/>
              <a:t>Click to edit headline</a:t>
            </a:r>
            <a:endParaRPr lang="en-US" dirty="0"/>
          </a:p>
        </p:txBody>
      </p:sp>
      <p:sp>
        <p:nvSpPr>
          <p:cNvPr id="11" name="Text Placeholder 2"/>
          <p:cNvSpPr>
            <a:spLocks noGrp="1"/>
          </p:cNvSpPr>
          <p:nvPr>
            <p:ph type="body" sz="quarter" idx="10" hasCustomPrompt="1"/>
          </p:nvPr>
        </p:nvSpPr>
        <p:spPr>
          <a:xfrm>
            <a:off x="556683" y="787200"/>
            <a:ext cx="11078400" cy="412800"/>
          </a:xfrm>
          <a:prstGeom prst="rect">
            <a:avLst/>
          </a:prstGeom>
        </p:spPr>
        <p:txBody>
          <a:bodyPr lIns="0" tIns="0" rIns="0" bIns="0"/>
          <a:lstStyle>
            <a:lvl1pPr marL="0" marR="0" indent="0" algn="l" defTabSz="609585" rtl="0" eaLnBrk="1" fontAlgn="base" latinLnBrk="0" hangingPunct="1">
              <a:lnSpc>
                <a:spcPct val="100000"/>
              </a:lnSpc>
              <a:spcBef>
                <a:spcPct val="0"/>
              </a:spcBef>
              <a:spcAft>
                <a:spcPts val="0"/>
              </a:spcAft>
              <a:buClrTx/>
              <a:buSzTx/>
              <a:buFont typeface="Arial" charset="0"/>
              <a:buNone/>
              <a:tabLst/>
              <a:defRPr sz="2667">
                <a:solidFill>
                  <a:schemeClr val="bg2"/>
                </a:solidFill>
                <a:latin typeface="+mj-lt"/>
              </a:defRPr>
            </a:lvl1pPr>
          </a:lstStyle>
          <a:p>
            <a:pPr marL="0" marR="0" lvl="0" indent="0" algn="l" defTabSz="609585" rtl="0" eaLnBrk="1" fontAlgn="base" latinLnBrk="0" hangingPunct="1">
              <a:lnSpc>
                <a:spcPct val="100000"/>
              </a:lnSpc>
              <a:spcBef>
                <a:spcPct val="0"/>
              </a:spcBef>
              <a:spcAft>
                <a:spcPts val="800"/>
              </a:spcAft>
              <a:buClrTx/>
              <a:buSzTx/>
              <a:buFont typeface="Arial" charset="0"/>
              <a:buNone/>
              <a:tabLst/>
              <a:defRPr/>
            </a:pPr>
            <a:r>
              <a:rPr lang="en-GB" dirty="0"/>
              <a:t>Click to edit secondary headline</a:t>
            </a:r>
          </a:p>
        </p:txBody>
      </p:sp>
    </p:spTree>
    <p:extLst>
      <p:ext uri="{BB962C8B-B14F-4D97-AF65-F5344CB8AC3E}">
        <p14:creationId xmlns:p14="http://schemas.microsoft.com/office/powerpoint/2010/main" val="34080158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Nokia White 1">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557491" y="1440000"/>
            <a:ext cx="11078400" cy="4747200"/>
          </a:xfrm>
          <a:prstGeom prst="rect">
            <a:avLst/>
          </a:prstGeom>
        </p:spPr>
        <p:txBody>
          <a:bodyPr lIns="0" tIns="0" rIns="0" bIns="0"/>
          <a:lstStyle>
            <a:lvl1pPr algn="l">
              <a:defRPr sz="2133">
                <a:solidFill>
                  <a:srgbClr val="000000"/>
                </a:solidFill>
              </a:defRPr>
            </a:lvl1pPr>
            <a:lvl2pPr marL="614385" algn="l">
              <a:defRPr sz="1867">
                <a:solidFill>
                  <a:srgbClr val="000000"/>
                </a:solidFill>
              </a:defRPr>
            </a:lvl2pPr>
            <a:lvl3pPr marL="921577" indent="-307192" algn="l">
              <a:defRPr sz="1600">
                <a:solidFill>
                  <a:srgbClr val="000000"/>
                </a:solidFill>
              </a:defRPr>
            </a:lvl3pPr>
            <a:lvl4pPr marL="1228769" algn="l">
              <a:defRPr sz="1333">
                <a:solidFill>
                  <a:srgbClr val="000000"/>
                </a:solidFill>
              </a:defRPr>
            </a:lvl4pPr>
            <a:lvl5pPr marL="1535962" algn="l">
              <a:defRPr sz="1067">
                <a:solidFill>
                  <a:srgbClr val="000000"/>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Footer Placeholder 27"/>
          <p:cNvSpPr>
            <a:spLocks noGrp="1"/>
          </p:cNvSpPr>
          <p:nvPr>
            <p:ph type="ftr" sz="quarter" idx="3"/>
          </p:nvPr>
        </p:nvSpPr>
        <p:spPr>
          <a:xfrm>
            <a:off x="3590400" y="6422400"/>
            <a:ext cx="3441600" cy="163200"/>
          </a:xfrm>
          <a:prstGeom prst="rect">
            <a:avLst/>
          </a:prstGeom>
        </p:spPr>
        <p:txBody>
          <a:bodyPr vert="horz" lIns="0" tIns="0" rIns="0" bIns="0" rtlCol="0" anchor="b"/>
          <a:lstStyle>
            <a:lvl1pPr algn="l">
              <a:defRPr sz="1067">
                <a:solidFill>
                  <a:schemeClr val="tx2"/>
                </a:solidFill>
                <a:latin typeface="+mn-lt"/>
              </a:defRPr>
            </a:lvl1pPr>
          </a:lstStyle>
          <a:p>
            <a:endParaRPr lang="en-GB" dirty="0">
              <a:cs typeface="Arial" panose="020B0604020202020204" pitchFamily="34" charset="0"/>
            </a:endParaRPr>
          </a:p>
        </p:txBody>
      </p:sp>
      <p:sp>
        <p:nvSpPr>
          <p:cNvPr id="9" name="Title 1"/>
          <p:cNvSpPr>
            <a:spLocks noGrp="1"/>
          </p:cNvSpPr>
          <p:nvPr>
            <p:ph type="title" hasCustomPrompt="1"/>
          </p:nvPr>
        </p:nvSpPr>
        <p:spPr>
          <a:xfrm>
            <a:off x="556800" y="372332"/>
            <a:ext cx="11078400" cy="412800"/>
          </a:xfrm>
        </p:spPr>
        <p:txBody>
          <a:bodyPr/>
          <a:lstStyle>
            <a:lvl1pPr>
              <a:defRPr sz="2667" b="0">
                <a:solidFill>
                  <a:schemeClr val="tx1"/>
                </a:solidFill>
                <a:latin typeface="+mj-lt"/>
              </a:defRPr>
            </a:lvl1pPr>
          </a:lstStyle>
          <a:p>
            <a:r>
              <a:rPr lang="en-GB" dirty="0"/>
              <a:t>Click to edit headline</a:t>
            </a:r>
            <a:endParaRPr lang="en-US" dirty="0"/>
          </a:p>
        </p:txBody>
      </p:sp>
      <p:sp>
        <p:nvSpPr>
          <p:cNvPr id="10" name="Text Placeholder 2"/>
          <p:cNvSpPr>
            <a:spLocks noGrp="1"/>
          </p:cNvSpPr>
          <p:nvPr>
            <p:ph type="body" sz="quarter" idx="10" hasCustomPrompt="1"/>
          </p:nvPr>
        </p:nvSpPr>
        <p:spPr>
          <a:xfrm>
            <a:off x="556683" y="787200"/>
            <a:ext cx="11078400" cy="412800"/>
          </a:xfrm>
          <a:prstGeom prst="rect">
            <a:avLst/>
          </a:prstGeom>
        </p:spPr>
        <p:txBody>
          <a:bodyPr lIns="0" tIns="0" rIns="0" bIns="0"/>
          <a:lstStyle>
            <a:lvl1pPr marL="0" marR="0" indent="0" algn="l" defTabSz="609585" rtl="0" eaLnBrk="1" fontAlgn="base" latinLnBrk="0" hangingPunct="1">
              <a:lnSpc>
                <a:spcPct val="100000"/>
              </a:lnSpc>
              <a:spcBef>
                <a:spcPct val="0"/>
              </a:spcBef>
              <a:spcAft>
                <a:spcPts val="0"/>
              </a:spcAft>
              <a:buClrTx/>
              <a:buSzTx/>
              <a:buFont typeface="Arial" charset="0"/>
              <a:buNone/>
              <a:tabLst/>
              <a:defRPr sz="2667">
                <a:solidFill>
                  <a:schemeClr val="bg2"/>
                </a:solidFill>
                <a:latin typeface="+mj-lt"/>
              </a:defRPr>
            </a:lvl1pPr>
          </a:lstStyle>
          <a:p>
            <a:pPr marL="0" marR="0" lvl="0" indent="0" algn="l" defTabSz="609585" rtl="0" eaLnBrk="1" fontAlgn="base" latinLnBrk="0" hangingPunct="1">
              <a:lnSpc>
                <a:spcPct val="100000"/>
              </a:lnSpc>
              <a:spcBef>
                <a:spcPct val="0"/>
              </a:spcBef>
              <a:spcAft>
                <a:spcPts val="800"/>
              </a:spcAft>
              <a:buClrTx/>
              <a:buSzTx/>
              <a:buFont typeface="Arial" charset="0"/>
              <a:buNone/>
              <a:tabLst/>
              <a:defRPr/>
            </a:pPr>
            <a:r>
              <a:rPr lang="en-GB" dirty="0"/>
              <a:t>Click to edit secondary headline</a:t>
            </a:r>
          </a:p>
        </p:txBody>
      </p:sp>
    </p:spTree>
    <p:extLst>
      <p:ext uri="{BB962C8B-B14F-4D97-AF65-F5344CB8AC3E}">
        <p14:creationId xmlns:p14="http://schemas.microsoft.com/office/powerpoint/2010/main" val="2665875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85800"/>
            <a:ext cx="10363200" cy="10668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r>
              <a:rPr lang="en-US"/>
              <a:t>November 2022</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 </a:t>
            </a:r>
            <a:fld id="{638FAED2-464C-4508-9182-2C89713D063B}" type="slidenum">
              <a:rPr lang="en-US"/>
              <a:pPr>
                <a:defRPr/>
              </a:pPr>
              <a:t>‹#›</a:t>
            </a:fld>
            <a:endParaRPr lang="en-US"/>
          </a:p>
        </p:txBody>
      </p:sp>
    </p:spTree>
    <p:extLst>
      <p:ext uri="{BB962C8B-B14F-4D97-AF65-F5344CB8AC3E}">
        <p14:creationId xmlns:p14="http://schemas.microsoft.com/office/powerpoint/2010/main" val="1208836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1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4"/>
          </p:nvPr>
        </p:nvSpPr>
        <p:spPr>
          <a:xfrm>
            <a:off x="487680" y="1645920"/>
            <a:ext cx="11101917"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1"/>
          <p:cNvSpPr>
            <a:spLocks noGrp="1"/>
          </p:cNvSpPr>
          <p:nvPr>
            <p:ph type="sldNum" sz="quarter" idx="15"/>
          </p:nvPr>
        </p:nvSpPr>
        <p:spPr/>
        <p:txBody>
          <a:bodyPr/>
          <a:lstStyle>
            <a:lvl1pPr>
              <a:defRPr/>
            </a:lvl1pPr>
          </a:lstStyle>
          <a:p>
            <a:pPr>
              <a:defRPr/>
            </a:pPr>
            <a:fld id="{1F2884EB-C6E3-684C-A39B-0E652C4E0E60}" type="slidenum">
              <a:rPr lang="en-US"/>
              <a:pPr>
                <a:defRPr/>
              </a:pPr>
              <a:t>‹#›</a:t>
            </a:fld>
            <a:endParaRPr lang="en-US" dirty="0"/>
          </a:p>
        </p:txBody>
      </p:sp>
      <p:sp>
        <p:nvSpPr>
          <p:cNvPr id="6" name="Date Placeholder 2"/>
          <p:cNvSpPr>
            <a:spLocks noGrp="1"/>
          </p:cNvSpPr>
          <p:nvPr>
            <p:ph type="dt" sz="half" idx="16"/>
          </p:nvPr>
        </p:nvSpPr>
        <p:spPr/>
        <p:txBody>
          <a:bodyPr/>
          <a:lstStyle>
            <a:lvl1pPr>
              <a:defRPr/>
            </a:lvl1pPr>
          </a:lstStyle>
          <a:p>
            <a:pPr>
              <a:defRPr/>
            </a:pPr>
            <a:r>
              <a:rPr lang="en-US" altLang="ja-JP"/>
              <a:t>November 2022</a:t>
            </a:r>
            <a:endParaRPr lang="en-US" dirty="0"/>
          </a:p>
        </p:txBody>
      </p:sp>
    </p:spTree>
    <p:extLst>
      <p:ext uri="{BB962C8B-B14F-4D97-AF65-F5344CB8AC3E}">
        <p14:creationId xmlns:p14="http://schemas.microsoft.com/office/powerpoint/2010/main" val="204194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late Section Header">
    <p:spTree>
      <p:nvGrpSpPr>
        <p:cNvPr id="1" name=""/>
        <p:cNvGrpSpPr/>
        <p:nvPr/>
      </p:nvGrpSpPr>
      <p:grpSpPr>
        <a:xfrm>
          <a:off x="0" y="0"/>
          <a:ext cx="0" cy="0"/>
          <a:chOff x="0" y="0"/>
          <a:chExt cx="0" cy="0"/>
        </a:xfrm>
      </p:grpSpPr>
      <p:sp>
        <p:nvSpPr>
          <p:cNvPr id="7" name="Rectangle 6"/>
          <p:cNvSpPr/>
          <p:nvPr/>
        </p:nvSpPr>
        <p:spPr bwMode="blackWhite">
          <a:xfrm>
            <a:off x="608012" y="608806"/>
            <a:ext cx="10971371" cy="5486400"/>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p>
        </p:txBody>
      </p:sp>
      <p:sp>
        <p:nvSpPr>
          <p:cNvPr id="2" name="Title 1"/>
          <p:cNvSpPr>
            <a:spLocks noGrp="1"/>
          </p:cNvSpPr>
          <p:nvPr>
            <p:ph type="title"/>
          </p:nvPr>
        </p:nvSpPr>
        <p:spPr>
          <a:xfrm>
            <a:off x="989013" y="990601"/>
            <a:ext cx="8228011" cy="603857"/>
          </a:xfrm>
        </p:spPr>
        <p:txBody>
          <a:bodyPr anchor="t">
            <a:noAutofit/>
          </a:bodyPr>
          <a:lstStyle>
            <a:lvl1pPr>
              <a:lnSpc>
                <a:spcPct val="90000"/>
              </a:lnSpc>
              <a:defRPr sz="4000">
                <a:solidFill>
                  <a:schemeClr val="bg1"/>
                </a:solidFill>
              </a:defRPr>
            </a:lvl1pPr>
          </a:lstStyle>
          <a:p>
            <a:r>
              <a:rPr lang="en-US"/>
              <a:t>Click to edit Master title style</a:t>
            </a:r>
            <a:endParaRPr dirty="0"/>
          </a:p>
        </p:txBody>
      </p:sp>
      <p:sp>
        <p:nvSpPr>
          <p:cNvPr id="3" name="Text Placeholder 2"/>
          <p:cNvSpPr>
            <a:spLocks noGrp="1"/>
          </p:cNvSpPr>
          <p:nvPr>
            <p:ph type="body" idx="1"/>
          </p:nvPr>
        </p:nvSpPr>
        <p:spPr>
          <a:xfrm>
            <a:off x="989013" y="1600885"/>
            <a:ext cx="8228011" cy="533400"/>
          </a:xfrm>
        </p:spPr>
        <p:txBody>
          <a:bodyPr>
            <a:noAutofit/>
          </a:bodyPr>
          <a:lstStyle>
            <a:lvl1pPr marL="0" indent="0">
              <a:spcBef>
                <a:spcPts val="0"/>
              </a:spcBef>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November 2022</a:t>
            </a:r>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07029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1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4"/>
          </p:nvPr>
        </p:nvSpPr>
        <p:spPr>
          <a:xfrm>
            <a:off x="487680" y="1645920"/>
            <a:ext cx="11101917"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1"/>
          <p:cNvSpPr>
            <a:spLocks noGrp="1"/>
          </p:cNvSpPr>
          <p:nvPr>
            <p:ph type="sldNum" sz="quarter" idx="15"/>
          </p:nvPr>
        </p:nvSpPr>
        <p:spPr/>
        <p:txBody>
          <a:bodyPr/>
          <a:lstStyle>
            <a:lvl1pPr>
              <a:defRPr/>
            </a:lvl1pPr>
          </a:lstStyle>
          <a:p>
            <a:pPr>
              <a:defRPr/>
            </a:pPr>
            <a:fld id="{1F2884EB-C6E3-684C-A39B-0E652C4E0E60}" type="slidenum">
              <a:rPr lang="en-US">
                <a:solidFill>
                  <a:prstClr val="black">
                    <a:tint val="75000"/>
                  </a:prstClr>
                </a:solidFill>
              </a:rPr>
              <a:pPr>
                <a:defRPr/>
              </a:pPr>
              <a:t>‹#›</a:t>
            </a:fld>
            <a:endParaRPr lang="en-US" dirty="0">
              <a:solidFill>
                <a:prstClr val="black">
                  <a:tint val="75000"/>
                </a:prstClr>
              </a:solidFill>
            </a:endParaRPr>
          </a:p>
        </p:txBody>
      </p:sp>
      <p:sp>
        <p:nvSpPr>
          <p:cNvPr id="6" name="Date Placeholder 2"/>
          <p:cNvSpPr>
            <a:spLocks noGrp="1"/>
          </p:cNvSpPr>
          <p:nvPr>
            <p:ph type="dt" sz="half" idx="16"/>
          </p:nvPr>
        </p:nvSpPr>
        <p:spPr>
          <a:xfrm>
            <a:off x="914400" y="6380957"/>
            <a:ext cx="2190749" cy="365125"/>
          </a:xfrm>
          <a:prstGeom prst="rect">
            <a:avLst/>
          </a:prstGeom>
        </p:spPr>
        <p:txBody>
          <a:bodyPr/>
          <a:lstStyle>
            <a:lvl1pPr>
              <a:defRPr/>
            </a:lvl1pPr>
          </a:lstStyle>
          <a:p>
            <a:pPr>
              <a:defRPr/>
            </a:pPr>
            <a:r>
              <a:rPr lang="en-US">
                <a:solidFill>
                  <a:prstClr val="black">
                    <a:tint val="75000"/>
                  </a:prstClr>
                </a:solidFill>
              </a:rPr>
              <a:t>November 2022</a:t>
            </a:r>
            <a:endParaRPr lang="en-US" dirty="0">
              <a:solidFill>
                <a:prstClr val="black">
                  <a:tint val="75000"/>
                </a:prstClr>
              </a:solidFill>
            </a:endParaRPr>
          </a:p>
        </p:txBody>
      </p:sp>
    </p:spTree>
    <p:extLst>
      <p:ext uri="{BB962C8B-B14F-4D97-AF65-F5344CB8AC3E}">
        <p14:creationId xmlns:p14="http://schemas.microsoft.com/office/powerpoint/2010/main" val="316831036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743200" y="2582416"/>
            <a:ext cx="8534400" cy="1470025"/>
          </a:xfrm>
        </p:spPr>
        <p:txBody>
          <a:bodyPr anchor="ctr"/>
          <a:lstStyle/>
          <a:p>
            <a:r>
              <a:rPr lang="en-US"/>
              <a:t>Click to edit Master title style</a:t>
            </a:r>
            <a:endParaRPr lang="en-US" dirty="0"/>
          </a:p>
        </p:txBody>
      </p:sp>
      <p:sp>
        <p:nvSpPr>
          <p:cNvPr id="3" name="Subtitle 2"/>
          <p:cNvSpPr>
            <a:spLocks noGrp="1"/>
          </p:cNvSpPr>
          <p:nvPr>
            <p:ph type="subTitle" idx="1"/>
          </p:nvPr>
        </p:nvSpPr>
        <p:spPr>
          <a:xfrm>
            <a:off x="124179" y="5108896"/>
            <a:ext cx="5326241" cy="731520"/>
          </a:xfrm>
        </p:spPr>
        <p:txBody>
          <a:bodyPr anchor="ctr">
            <a:normAutofit/>
          </a:bodyPr>
          <a:lstStyle>
            <a:lvl1pPr marL="0" indent="0" algn="r">
              <a:spcBef>
                <a:spcPts val="600"/>
              </a:spcBef>
              <a:buNone/>
              <a:defRPr sz="1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7" descr="WFA_Alliance_Flat_PP.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4284" y="5104554"/>
            <a:ext cx="1024520" cy="631177"/>
          </a:xfrm>
          <a:prstGeom prst="rect">
            <a:avLst/>
          </a:prstGeom>
        </p:spPr>
      </p:pic>
      <p:sp>
        <p:nvSpPr>
          <p:cNvPr id="9" name="TextBox 8"/>
          <p:cNvSpPr txBox="1"/>
          <p:nvPr/>
        </p:nvSpPr>
        <p:spPr>
          <a:xfrm>
            <a:off x="231395" y="6563458"/>
            <a:ext cx="2926080" cy="261610"/>
          </a:xfrm>
          <a:prstGeom prst="rect">
            <a:avLst/>
          </a:prstGeom>
          <a:noFill/>
        </p:spPr>
        <p:txBody>
          <a:bodyPr wrap="none" rtlCol="0" anchor="ctr" anchorCtr="0">
            <a:noAutofit/>
          </a:bodyPr>
          <a:lstStyle/>
          <a:p>
            <a:r>
              <a:rPr lang="en-US" sz="800" dirty="0">
                <a:solidFill>
                  <a:schemeClr val="bg1"/>
                </a:solidFill>
                <a:cs typeface="Arial"/>
              </a:rPr>
              <a:t>Confidential  |  © Wi-Fi Alliance</a:t>
            </a:r>
          </a:p>
        </p:txBody>
      </p:sp>
    </p:spTree>
    <p:extLst>
      <p:ext uri="{BB962C8B-B14F-4D97-AF65-F5344CB8AC3E}">
        <p14:creationId xmlns:p14="http://schemas.microsoft.com/office/powerpoint/2010/main" val="40622628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18335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WFA_Alliance_Flat_PP.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7284" y="5910604"/>
            <a:ext cx="1024520" cy="631177"/>
          </a:xfrm>
          <a:prstGeom prst="rect">
            <a:avLst/>
          </a:prstGeom>
        </p:spPr>
      </p:pic>
      <p:sp>
        <p:nvSpPr>
          <p:cNvPr id="2" name="Title 1"/>
          <p:cNvSpPr>
            <a:spLocks noGrp="1"/>
          </p:cNvSpPr>
          <p:nvPr>
            <p:ph type="title"/>
          </p:nvPr>
        </p:nvSpPr>
        <p:spPr>
          <a:xfrm>
            <a:off x="3185580" y="3104514"/>
            <a:ext cx="8290560" cy="822960"/>
          </a:xfrm>
        </p:spPr>
        <p:txBody>
          <a:bodyPr bIns="9144" anchor="b"/>
          <a:lstStyle>
            <a:lvl1pPr algn="l">
              <a:defRPr kumimoji="0" lang="en-US" sz="2400" b="0" i="0" u="none" strike="noStrike" kern="1200" cap="none"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a:off x="3185580" y="3863466"/>
            <a:ext cx="8290560" cy="731520"/>
          </a:xfrm>
        </p:spPr>
        <p:txBody>
          <a:bodyPr anchor="t">
            <a:normAutofit/>
          </a:bodyPr>
          <a:lstStyle>
            <a:lvl1pPr marL="0" indent="0">
              <a:buNone/>
              <a:defRPr kumimoji="0" lang="en-US" sz="2000" b="0" i="0" u="none" strike="noStrike" kern="1200" cap="none" spc="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7" name="TextBox 6"/>
          <p:cNvSpPr txBox="1"/>
          <p:nvPr/>
        </p:nvSpPr>
        <p:spPr>
          <a:xfrm>
            <a:off x="231395" y="6563458"/>
            <a:ext cx="2926080" cy="261610"/>
          </a:xfrm>
          <a:prstGeom prst="rect">
            <a:avLst/>
          </a:prstGeom>
          <a:noFill/>
        </p:spPr>
        <p:txBody>
          <a:bodyPr wrap="none" rtlCol="0" anchor="ctr" anchorCtr="0">
            <a:noAutofit/>
          </a:bodyPr>
          <a:lstStyle/>
          <a:p>
            <a:r>
              <a:rPr lang="en-US" sz="800" dirty="0">
                <a:solidFill>
                  <a:srgbClr val="447D75"/>
                </a:solidFill>
                <a:cs typeface="Arial"/>
              </a:rPr>
              <a:t>Confidential  |  © Wi-Fi Alliance</a:t>
            </a:r>
          </a:p>
        </p:txBody>
      </p:sp>
    </p:spTree>
    <p:extLst>
      <p:ext uri="{BB962C8B-B14F-4D97-AF65-F5344CB8AC3E}">
        <p14:creationId xmlns:p14="http://schemas.microsoft.com/office/powerpoint/2010/main" val="17966771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36465" y="1277938"/>
            <a:ext cx="5388864" cy="5106420"/>
          </a:xfrm>
        </p:spPr>
        <p:txBody>
          <a:bodyPr>
            <a:normAutofit/>
          </a:bodyPr>
          <a:lstStyle>
            <a:lvl1pPr>
              <a:defRPr sz="1800"/>
            </a:lvl1pPr>
            <a:lvl2pPr>
              <a:defRPr sz="1600"/>
            </a:lvl2pPr>
            <a:lvl3pPr>
              <a:defRPr sz="1400"/>
            </a:lvl3pPr>
            <a:lvl4pPr>
              <a:defRPr sz="13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57184" y="1277938"/>
            <a:ext cx="5388864" cy="5106420"/>
          </a:xfrm>
        </p:spPr>
        <p:txBody>
          <a:bodyPr>
            <a:normAutofit/>
          </a:bodyPr>
          <a:lstStyle>
            <a:lvl1pPr>
              <a:defRPr sz="1800"/>
            </a:lvl1pPr>
            <a:lvl2pPr>
              <a:defRPr sz="1600"/>
            </a:lvl2pPr>
            <a:lvl3pPr>
              <a:defRPr sz="1400"/>
            </a:lvl3pPr>
            <a:lvl4pPr>
              <a:defRPr sz="13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59407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504" y="138113"/>
            <a:ext cx="9960864" cy="830262"/>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236465" y="1277938"/>
            <a:ext cx="5388864" cy="530352"/>
          </a:xfrm>
        </p:spPr>
        <p:txBody>
          <a:bodyPr anchor="b">
            <a:noAutofit/>
          </a:bodyPr>
          <a:lstStyle>
            <a:lvl1pPr marL="0" indent="0">
              <a:buNone/>
              <a:defRPr lang="en-US" sz="1800" b="1" kern="1200" cap="none" spc="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236465" y="1924051"/>
            <a:ext cx="5388864" cy="4361543"/>
          </a:xfrm>
        </p:spPr>
        <p:txBody>
          <a:bodyPr>
            <a:normAutofit/>
          </a:bodyPr>
          <a:lstStyle>
            <a:lvl1pPr>
              <a:defRPr sz="1800"/>
            </a:lvl1pPr>
            <a:lvl2pPr>
              <a:defRPr sz="1600"/>
            </a:lvl2pPr>
            <a:lvl3pPr>
              <a:defRPr sz="1400"/>
            </a:lvl3pPr>
            <a:lvl4pPr>
              <a:defRPr sz="13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52548" y="1277938"/>
            <a:ext cx="5388864" cy="530352"/>
          </a:xfrm>
        </p:spPr>
        <p:txBody>
          <a:bodyPr anchor="b">
            <a:noAutofit/>
          </a:bodyPr>
          <a:lstStyle>
            <a:lvl1pPr marL="0" indent="0">
              <a:buNone/>
              <a:defRPr lang="en-US" sz="1800" b="1" i="0" kern="1200" cap="none" spc="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6152548" y="1924051"/>
            <a:ext cx="5388864" cy="4361543"/>
          </a:xfrm>
        </p:spPr>
        <p:txBody>
          <a:bodyPr>
            <a:normAutofit/>
          </a:bodyPr>
          <a:lstStyle>
            <a:lvl1pPr>
              <a:defRPr sz="1800"/>
            </a:lvl1pPr>
            <a:lvl2pPr>
              <a:defRPr sz="1600"/>
            </a:lvl2pPr>
            <a:lvl3pPr>
              <a:defRPr sz="1400"/>
            </a:lvl3pPr>
            <a:lvl4pPr>
              <a:defRPr sz="13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16592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30965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62639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Unbullete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FontTx/>
              <a:buNone/>
              <a:defRPr/>
            </a:lvl1pPr>
            <a:lvl2pPr marL="274320" indent="-276225">
              <a:spcBef>
                <a:spcPts val="1100"/>
              </a:spcBef>
              <a:buClr>
                <a:schemeClr val="accent1"/>
              </a:buClr>
              <a:buFont typeface="Wingdings 2" pitchFamily="18" charset="2"/>
              <a:buChar char="¾"/>
              <a:defRPr/>
            </a:lvl2pPr>
            <a:lvl3pPr marL="576072" indent="-276225">
              <a:buFont typeface="Verdana" pitchFamily="34" charset="0"/>
              <a:buChar char="–"/>
              <a:defRPr sz="1600"/>
            </a:lvl3pPr>
            <a:lvl4pPr marL="813816" indent="-228600">
              <a:buFont typeface="Verdana" pitchFamily="34" charset="0"/>
              <a:buChar char="•"/>
              <a:defRPr sz="1400"/>
            </a:lvl4pPr>
            <a:lvl5pPr marL="1033272" indent="-171450">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p:txBody>
          <a:bodyPr/>
          <a:lstStyle>
            <a:lvl1pPr>
              <a:defRPr/>
            </a:lvl1pPr>
          </a:lstStyle>
          <a:p>
            <a:pPr>
              <a:defRPr/>
            </a:pPr>
            <a:r>
              <a:rPr lang="en-US"/>
              <a:t>November 2022</a:t>
            </a:r>
            <a:endParaRPr lang="en-US" dirty="0"/>
          </a:p>
        </p:txBody>
      </p:sp>
      <p:sp>
        <p:nvSpPr>
          <p:cNvPr id="5" name="Rectangle 5"/>
          <p:cNvSpPr>
            <a:spLocks noGrp="1" noChangeArrowheads="1"/>
          </p:cNvSpPr>
          <p:nvPr>
            <p:ph type="ftr" sz="quarter" idx="11"/>
          </p:nvPr>
        </p:nvSpPr>
        <p:spPr/>
        <p:txBody>
          <a:bodyPr/>
          <a:lstStyle>
            <a:lvl1pPr>
              <a:defRPr>
                <a:ea typeface="ＭＳ Ｐゴシック"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anose="020B0600070205080204" pitchFamily="34" charset="-128"/>
              </a:defRPr>
            </a:lvl1pPr>
          </a:lstStyle>
          <a:p>
            <a:pPr>
              <a:defRPr/>
            </a:pPr>
            <a:fld id="{469513DB-4ACA-4C94-B95E-08A609DA2D62}" type="slidenum">
              <a:rPr lang="en-US"/>
              <a:pPr>
                <a:defRPr/>
              </a:pPr>
              <a:t>‹#›</a:t>
            </a:fld>
            <a:endParaRPr lang="en-US" sz="1400">
              <a:latin typeface="Myriad Pro" charset="0"/>
            </a:endParaRPr>
          </a:p>
        </p:txBody>
      </p:sp>
    </p:spTree>
    <p:extLst>
      <p:ext uri="{BB962C8B-B14F-4D97-AF65-F5344CB8AC3E}">
        <p14:creationId xmlns:p14="http://schemas.microsoft.com/office/powerpoint/2010/main" val="42024989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p:txBody>
          <a:bodyPr/>
          <a:lstStyle>
            <a:lvl1pPr>
              <a:defRPr/>
            </a:lvl1pPr>
          </a:lstStyle>
          <a:p>
            <a:pPr>
              <a:defRPr/>
            </a:pPr>
            <a:r>
              <a:rPr lang="en-US"/>
              <a:t>November 2022</a:t>
            </a:r>
            <a:endParaRPr lang="en-US" dirty="0"/>
          </a:p>
        </p:txBody>
      </p:sp>
      <p:sp>
        <p:nvSpPr>
          <p:cNvPr id="5" name="Rectangle 5"/>
          <p:cNvSpPr>
            <a:spLocks noGrp="1" noChangeArrowheads="1"/>
          </p:cNvSpPr>
          <p:nvPr>
            <p:ph type="ftr" sz="quarter" idx="11"/>
          </p:nvPr>
        </p:nvSpPr>
        <p:spPr/>
        <p:txBody>
          <a:bodyPr/>
          <a:lstStyle>
            <a:lvl1pPr>
              <a:defRPr>
                <a:ea typeface="ＭＳ Ｐゴシック"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anose="020B0600070205080204" pitchFamily="34" charset="-128"/>
              </a:defRPr>
            </a:lvl1pPr>
          </a:lstStyle>
          <a:p>
            <a:pPr>
              <a:defRPr/>
            </a:pPr>
            <a:fld id="{B127D9CE-416A-4DDD-91E1-5D0217613202}" type="slidenum">
              <a:rPr lang="en-US"/>
              <a:pPr>
                <a:defRPr/>
              </a:pPr>
              <a:t>‹#›</a:t>
            </a:fld>
            <a:endParaRPr lang="en-US" sz="1400">
              <a:latin typeface="Myriad Pro" charset="0"/>
            </a:endParaRPr>
          </a:p>
        </p:txBody>
      </p:sp>
    </p:spTree>
    <p:extLst>
      <p:ext uri="{BB962C8B-B14F-4D97-AF65-F5344CB8AC3E}">
        <p14:creationId xmlns:p14="http://schemas.microsoft.com/office/powerpoint/2010/main" val="1102139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Green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50"/>
            <a:ext cx="8228011" cy="576263"/>
          </a:xfrm>
        </p:spPr>
        <p:txBody>
          <a:bodyPr>
            <a:noAutofit/>
          </a:bodyPr>
          <a:lstStyle>
            <a:lvl1pPr>
              <a:defRPr sz="4000"/>
            </a:lvl1pPr>
          </a:lstStyle>
          <a:p>
            <a:r>
              <a:rPr lang="en-US"/>
              <a:t>Click to edit Master title style</a:t>
            </a:r>
            <a:endParaRPr dirty="0"/>
          </a:p>
        </p:txBody>
      </p:sp>
      <p:sp>
        <p:nvSpPr>
          <p:cNvPr id="11" name="Text Placeholder 9"/>
          <p:cNvSpPr>
            <a:spLocks noGrp="1"/>
          </p:cNvSpPr>
          <p:nvPr>
            <p:ph type="body" sz="quarter" idx="14"/>
          </p:nvPr>
        </p:nvSpPr>
        <p:spPr>
          <a:xfrm>
            <a:off x="608016"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r>
              <a:rPr lang="en-US"/>
              <a:t>November 2022</a:t>
            </a:r>
            <a:endParaRPr dirty="0"/>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016F8AB-BCEA-4347-8BA6-BE776009BC89}" type="slidenum">
              <a:rPr/>
              <a:pPr/>
              <a:t>‹#›</a:t>
            </a:fld>
            <a:endParaRPr/>
          </a:p>
        </p:txBody>
      </p:sp>
      <p:sp>
        <p:nvSpPr>
          <p:cNvPr id="10" name="Freeform 9"/>
          <p:cNvSpPr/>
          <p:nvPr/>
        </p:nvSpPr>
        <p:spPr>
          <a:xfrm>
            <a:off x="608012" y="462819"/>
            <a:ext cx="10986135"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rgbClr val="00B38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grpSp>
        <p:nvGrpSpPr>
          <p:cNvPr id="12" name="Group 11"/>
          <p:cNvGrpSpPr/>
          <p:nvPr/>
        </p:nvGrpSpPr>
        <p:grpSpPr>
          <a:xfrm>
            <a:off x="610275" y="6248401"/>
            <a:ext cx="969471" cy="390524"/>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4"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Tree>
    <p:extLst>
      <p:ext uri="{BB962C8B-B14F-4D97-AF65-F5344CB8AC3E}">
        <p14:creationId xmlns:p14="http://schemas.microsoft.com/office/powerpoint/2010/main" val="278951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Unbullete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2"/>
          <p:cNvSpPr>
            <a:spLocks noGrp="1"/>
          </p:cNvSpPr>
          <p:nvPr>
            <p:ph idx="1"/>
          </p:nvPr>
        </p:nvSpPr>
        <p:spPr>
          <a:xfrm>
            <a:off x="914400" y="1600200"/>
            <a:ext cx="4998720" cy="4343400"/>
          </a:xfrm>
        </p:spPr>
        <p:txBody>
          <a:bodyPr/>
          <a:lstStyle>
            <a:lvl1pPr marL="0" indent="0">
              <a:buFontTx/>
              <a:buNone/>
              <a:defRPr sz="1600"/>
            </a:lvl1pPr>
            <a:lvl2pPr marL="274320" indent="-276225">
              <a:spcBef>
                <a:spcPts val="1100"/>
              </a:spcBef>
              <a:buClr>
                <a:schemeClr val="accent1"/>
              </a:buClr>
              <a:buFont typeface="Wingdings 2" pitchFamily="18" charset="2"/>
              <a:buChar char="¾"/>
              <a:defRPr sz="1600"/>
            </a:lvl2pPr>
            <a:lvl3pPr marL="576072" indent="-276225">
              <a:buFont typeface="Verdana" pitchFamily="34" charset="0"/>
              <a:buChar char="–"/>
              <a:defRPr sz="1600"/>
            </a:lvl3pPr>
            <a:lvl4pPr marL="813816" indent="-228600">
              <a:buFont typeface="Verdana" pitchFamily="34" charset="0"/>
              <a:buChar char="•"/>
              <a:defRPr sz="1400"/>
            </a:lvl4pPr>
            <a:lvl5pPr marL="1033272" indent="-171450">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3"/>
          </p:nvPr>
        </p:nvSpPr>
        <p:spPr>
          <a:xfrm>
            <a:off x="6278880" y="1600200"/>
            <a:ext cx="4998720" cy="4343400"/>
          </a:xfrm>
        </p:spPr>
        <p:txBody>
          <a:bodyPr/>
          <a:lstStyle>
            <a:lvl1pPr marL="0" indent="0">
              <a:buFontTx/>
              <a:buNone/>
              <a:defRPr/>
            </a:lvl1pPr>
            <a:lvl2pPr marL="274320" indent="-276225">
              <a:spcBef>
                <a:spcPts val="1100"/>
              </a:spcBef>
              <a:buClr>
                <a:schemeClr val="accent1"/>
              </a:buClr>
              <a:buFont typeface="Wingdings 2" pitchFamily="18" charset="2"/>
              <a:buChar char="¾"/>
              <a:defRPr/>
            </a:lvl2pPr>
            <a:lvl3pPr marL="576072" indent="-276225">
              <a:buFont typeface="Verdana" pitchFamily="34" charset="0"/>
              <a:buChar char="–"/>
              <a:defRPr sz="1600"/>
            </a:lvl3pPr>
            <a:lvl4pPr marL="813816" indent="-228600">
              <a:buFont typeface="Verdana" pitchFamily="34" charset="0"/>
              <a:buChar char="•"/>
              <a:defRPr sz="1400"/>
            </a:lvl4pPr>
            <a:lvl5pPr marL="1033272" indent="-171450">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7"/>
          <p:cNvSpPr>
            <a:spLocks noGrp="1" noChangeArrowheads="1"/>
          </p:cNvSpPr>
          <p:nvPr>
            <p:ph type="dt" sz="half" idx="14"/>
          </p:nvPr>
        </p:nvSpPr>
        <p:spPr/>
        <p:txBody>
          <a:bodyPr/>
          <a:lstStyle>
            <a:lvl1pPr>
              <a:defRPr/>
            </a:lvl1pPr>
          </a:lstStyle>
          <a:p>
            <a:pPr>
              <a:defRPr/>
            </a:pPr>
            <a:r>
              <a:rPr lang="en-US"/>
              <a:t>November 2022</a:t>
            </a:r>
            <a:endParaRPr lang="en-US" dirty="0"/>
          </a:p>
        </p:txBody>
      </p:sp>
      <p:sp>
        <p:nvSpPr>
          <p:cNvPr id="6" name="Footer Placeholder 8"/>
          <p:cNvSpPr>
            <a:spLocks noGrp="1" noChangeArrowheads="1"/>
          </p:cNvSpPr>
          <p:nvPr>
            <p:ph type="ftr" sz="quarter" idx="15"/>
          </p:nvPr>
        </p:nvSpPr>
        <p:spPr/>
        <p:txBody>
          <a:bodyPr/>
          <a:lstStyle>
            <a:lvl1pPr>
              <a:defRPr>
                <a:ea typeface="ＭＳ Ｐゴシック" panose="020B0600070205080204" pitchFamily="34" charset="-128"/>
              </a:defRPr>
            </a:lvl1pPr>
          </a:lstStyle>
          <a:p>
            <a:pPr>
              <a:defRPr/>
            </a:pPr>
            <a:endParaRPr lang="en-US"/>
          </a:p>
        </p:txBody>
      </p:sp>
      <p:sp>
        <p:nvSpPr>
          <p:cNvPr id="7" name="Slide Number Placeholder 9"/>
          <p:cNvSpPr>
            <a:spLocks noGrp="1" noChangeArrowheads="1"/>
          </p:cNvSpPr>
          <p:nvPr>
            <p:ph type="sldNum" sz="quarter" idx="16"/>
          </p:nvPr>
        </p:nvSpPr>
        <p:spPr/>
        <p:txBody>
          <a:bodyPr/>
          <a:lstStyle>
            <a:lvl1pPr>
              <a:defRPr>
                <a:ea typeface="ＭＳ Ｐゴシック" panose="020B0600070205080204" pitchFamily="34" charset="-128"/>
              </a:defRPr>
            </a:lvl1pPr>
          </a:lstStyle>
          <a:p>
            <a:pPr>
              <a:defRPr/>
            </a:pPr>
            <a:fld id="{DD77AF09-66CC-427B-A3DC-43D36C28CABE}" type="slidenum">
              <a:rPr lang="en-US"/>
              <a:pPr>
                <a:defRPr/>
              </a:pPr>
              <a:t>‹#›</a:t>
            </a:fld>
            <a:endParaRPr lang="en-US" sz="1400">
              <a:latin typeface="Myriad Pro" charset="0"/>
            </a:endParaRPr>
          </a:p>
        </p:txBody>
      </p:sp>
    </p:spTree>
    <p:extLst>
      <p:ext uri="{BB962C8B-B14F-4D97-AF65-F5344CB8AC3E}">
        <p14:creationId xmlns:p14="http://schemas.microsoft.com/office/powerpoint/2010/main" val="4740919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1" y="1600200"/>
            <a:ext cx="5003801" cy="4343400"/>
          </a:xfrm>
        </p:spPr>
        <p:txBody>
          <a:bodyPr/>
          <a:lstStyle>
            <a:lvl1pPr marL="274320" indent="-273050">
              <a:defRPr sz="16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3"/>
          </p:nvPr>
        </p:nvSpPr>
        <p:spPr>
          <a:xfrm>
            <a:off x="6273800" y="1600200"/>
            <a:ext cx="5003801" cy="4343400"/>
          </a:xfrm>
        </p:spPr>
        <p:txBody>
          <a:bodyPr/>
          <a:lstStyle>
            <a:lvl1pPr>
              <a:defRPr sz="16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7"/>
          <p:cNvSpPr>
            <a:spLocks noGrp="1" noChangeArrowheads="1"/>
          </p:cNvSpPr>
          <p:nvPr>
            <p:ph type="dt" sz="half" idx="14"/>
          </p:nvPr>
        </p:nvSpPr>
        <p:spPr/>
        <p:txBody>
          <a:bodyPr/>
          <a:lstStyle>
            <a:lvl1pPr>
              <a:defRPr/>
            </a:lvl1pPr>
          </a:lstStyle>
          <a:p>
            <a:pPr>
              <a:defRPr/>
            </a:pPr>
            <a:r>
              <a:rPr lang="en-US"/>
              <a:t>November 2022</a:t>
            </a:r>
            <a:endParaRPr lang="en-US" dirty="0"/>
          </a:p>
        </p:txBody>
      </p:sp>
      <p:sp>
        <p:nvSpPr>
          <p:cNvPr id="6" name="Footer Placeholder 8"/>
          <p:cNvSpPr>
            <a:spLocks noGrp="1" noChangeArrowheads="1"/>
          </p:cNvSpPr>
          <p:nvPr>
            <p:ph type="ftr" sz="quarter" idx="15"/>
          </p:nvPr>
        </p:nvSpPr>
        <p:spPr/>
        <p:txBody>
          <a:bodyPr/>
          <a:lstStyle>
            <a:lvl1pPr>
              <a:defRPr>
                <a:ea typeface="ＭＳ Ｐゴシック" panose="020B0600070205080204" pitchFamily="34" charset="-128"/>
              </a:defRPr>
            </a:lvl1pPr>
          </a:lstStyle>
          <a:p>
            <a:pPr>
              <a:defRPr/>
            </a:pPr>
            <a:endParaRPr lang="en-US"/>
          </a:p>
        </p:txBody>
      </p:sp>
      <p:sp>
        <p:nvSpPr>
          <p:cNvPr id="7" name="Slide Number Placeholder 9"/>
          <p:cNvSpPr>
            <a:spLocks noGrp="1" noChangeArrowheads="1"/>
          </p:cNvSpPr>
          <p:nvPr>
            <p:ph type="sldNum" sz="quarter" idx="16"/>
          </p:nvPr>
        </p:nvSpPr>
        <p:spPr/>
        <p:txBody>
          <a:bodyPr/>
          <a:lstStyle>
            <a:lvl1pPr>
              <a:defRPr>
                <a:ea typeface="ＭＳ Ｐゴシック" panose="020B0600070205080204" pitchFamily="34" charset="-128"/>
              </a:defRPr>
            </a:lvl1pPr>
          </a:lstStyle>
          <a:p>
            <a:pPr>
              <a:defRPr/>
            </a:pPr>
            <a:fld id="{DE18A231-C7A4-4981-8F49-3F56B48D9D0B}" type="slidenum">
              <a:rPr lang="en-US"/>
              <a:pPr>
                <a:defRPr/>
              </a:pPr>
              <a:t>‹#›</a:t>
            </a:fld>
            <a:endParaRPr lang="en-US" sz="1400">
              <a:latin typeface="Myriad Pro" charset="0"/>
            </a:endParaRPr>
          </a:p>
        </p:txBody>
      </p:sp>
    </p:spTree>
    <p:extLst>
      <p:ext uri="{BB962C8B-B14F-4D97-AF65-F5344CB8AC3E}">
        <p14:creationId xmlns:p14="http://schemas.microsoft.com/office/powerpoint/2010/main" val="6200198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r>
              <a:rPr lang="en-US"/>
              <a:t>November 2022</a:t>
            </a:r>
            <a:endParaRPr lang="en-US" dirty="0"/>
          </a:p>
        </p:txBody>
      </p:sp>
      <p:sp>
        <p:nvSpPr>
          <p:cNvPr id="4" name="Rectangle 5"/>
          <p:cNvSpPr>
            <a:spLocks noGrp="1" noChangeArrowheads="1"/>
          </p:cNvSpPr>
          <p:nvPr>
            <p:ph type="ftr" sz="quarter" idx="11"/>
          </p:nvPr>
        </p:nvSpPr>
        <p:spPr/>
        <p:txBody>
          <a:bodyPr/>
          <a:lstStyle>
            <a:lvl1pPr>
              <a:defRPr>
                <a:ea typeface="ＭＳ Ｐゴシック"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panose="020B0600070205080204" pitchFamily="34" charset="-128"/>
              </a:defRPr>
            </a:lvl1pPr>
          </a:lstStyle>
          <a:p>
            <a:pPr>
              <a:defRPr/>
            </a:pPr>
            <a:fld id="{91F8DAD7-B5FA-4950-B485-4A873CAE8BFD}" type="slidenum">
              <a:rPr lang="en-US"/>
              <a:pPr>
                <a:defRPr/>
              </a:pPr>
              <a:t>‹#›</a:t>
            </a:fld>
            <a:endParaRPr lang="en-US" sz="1400">
              <a:latin typeface="Myriad Pro" charset="0"/>
            </a:endParaRPr>
          </a:p>
        </p:txBody>
      </p:sp>
    </p:spTree>
    <p:extLst>
      <p:ext uri="{BB962C8B-B14F-4D97-AF65-F5344CB8AC3E}">
        <p14:creationId xmlns:p14="http://schemas.microsoft.com/office/powerpoint/2010/main" val="11100896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en-US"/>
              <a:t>November 2022</a:t>
            </a:r>
            <a:endParaRPr lang="en-US" dirty="0"/>
          </a:p>
        </p:txBody>
      </p:sp>
      <p:sp>
        <p:nvSpPr>
          <p:cNvPr id="3" name="Rectangle 5"/>
          <p:cNvSpPr>
            <a:spLocks noGrp="1" noChangeArrowheads="1"/>
          </p:cNvSpPr>
          <p:nvPr>
            <p:ph type="ftr" sz="quarter" idx="11"/>
          </p:nvPr>
        </p:nvSpPr>
        <p:spPr/>
        <p:txBody>
          <a:bodyPr/>
          <a:lstStyle>
            <a:lvl1pPr>
              <a:defRPr>
                <a:ea typeface="ＭＳ Ｐゴシック"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panose="020B0600070205080204" pitchFamily="34" charset="-128"/>
              </a:defRPr>
            </a:lvl1pPr>
          </a:lstStyle>
          <a:p>
            <a:pPr>
              <a:defRPr/>
            </a:pPr>
            <a:fld id="{3D545D2D-11D7-43E1-87F4-BE3099C9E14A}" type="slidenum">
              <a:rPr lang="en-US"/>
              <a:pPr>
                <a:defRPr/>
              </a:pPr>
              <a:t>‹#›</a:t>
            </a:fld>
            <a:endParaRPr lang="en-US" sz="1400">
              <a:latin typeface="Myriad Pro" charset="0"/>
            </a:endParaRPr>
          </a:p>
        </p:txBody>
      </p:sp>
    </p:spTree>
    <p:extLst>
      <p:ext uri="{BB962C8B-B14F-4D97-AF65-F5344CB8AC3E}">
        <p14:creationId xmlns:p14="http://schemas.microsoft.com/office/powerpoint/2010/main" val="6424424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4"/>
          </p:nvPr>
        </p:nvSpPr>
        <p:spPr>
          <a:xfrm>
            <a:off x="487680" y="1645920"/>
            <a:ext cx="11101917"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1"/>
          <p:cNvSpPr>
            <a:spLocks noGrp="1"/>
          </p:cNvSpPr>
          <p:nvPr>
            <p:ph type="sldNum" sz="quarter" idx="15"/>
          </p:nvPr>
        </p:nvSpPr>
        <p:spPr/>
        <p:txBody>
          <a:bodyPr/>
          <a:lstStyle>
            <a:lvl1pPr>
              <a:defRPr/>
            </a:lvl1pPr>
          </a:lstStyle>
          <a:p>
            <a:pPr>
              <a:defRPr/>
            </a:pPr>
            <a:fld id="{1F2884EB-C6E3-684C-A39B-0E652C4E0E60}" type="slidenum">
              <a:rPr lang="en-US"/>
              <a:pPr>
                <a:defRPr/>
              </a:pPr>
              <a:t>‹#›</a:t>
            </a:fld>
            <a:endParaRPr lang="en-US" dirty="0"/>
          </a:p>
        </p:txBody>
      </p:sp>
      <p:sp>
        <p:nvSpPr>
          <p:cNvPr id="6" name="Date Placeholder 2"/>
          <p:cNvSpPr>
            <a:spLocks noGrp="1"/>
          </p:cNvSpPr>
          <p:nvPr>
            <p:ph type="dt" sz="half" idx="16"/>
          </p:nvPr>
        </p:nvSpPr>
        <p:spPr/>
        <p:txBody>
          <a:bodyPr/>
          <a:lstStyle>
            <a:lvl1pPr>
              <a:defRPr/>
            </a:lvl1pPr>
          </a:lstStyle>
          <a:p>
            <a:pPr>
              <a:defRPr/>
            </a:pPr>
            <a:r>
              <a:rPr lang="en-US" altLang="ja-JP"/>
              <a:t>November 2022</a:t>
            </a:r>
            <a:endParaRPr lang="en-US" dirty="0"/>
          </a:p>
        </p:txBody>
      </p:sp>
    </p:spTree>
    <p:extLst>
      <p:ext uri="{BB962C8B-B14F-4D97-AF65-F5344CB8AC3E}">
        <p14:creationId xmlns:p14="http://schemas.microsoft.com/office/powerpoint/2010/main" val="7136483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1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4"/>
          </p:nvPr>
        </p:nvSpPr>
        <p:spPr>
          <a:xfrm>
            <a:off x="487680" y="1645920"/>
            <a:ext cx="11101917"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1"/>
          <p:cNvSpPr>
            <a:spLocks noGrp="1"/>
          </p:cNvSpPr>
          <p:nvPr>
            <p:ph type="sldNum" sz="quarter" idx="15"/>
          </p:nvPr>
        </p:nvSpPr>
        <p:spPr/>
        <p:txBody>
          <a:bodyPr/>
          <a:lstStyle>
            <a:lvl1pPr>
              <a:defRPr/>
            </a:lvl1pPr>
          </a:lstStyle>
          <a:p>
            <a:pPr>
              <a:defRPr/>
            </a:pPr>
            <a:fld id="{1F2884EB-C6E3-684C-A39B-0E652C4E0E60}" type="slidenum">
              <a:rPr lang="en-US">
                <a:solidFill>
                  <a:prstClr val="black">
                    <a:tint val="75000"/>
                  </a:prstClr>
                </a:solidFill>
              </a:rPr>
              <a:pPr>
                <a:defRPr/>
              </a:pPr>
              <a:t>‹#›</a:t>
            </a:fld>
            <a:endParaRPr lang="en-US" dirty="0">
              <a:solidFill>
                <a:prstClr val="black">
                  <a:tint val="75000"/>
                </a:prstClr>
              </a:solidFill>
            </a:endParaRPr>
          </a:p>
        </p:txBody>
      </p:sp>
      <p:sp>
        <p:nvSpPr>
          <p:cNvPr id="6" name="Date Placeholder 2"/>
          <p:cNvSpPr>
            <a:spLocks noGrp="1"/>
          </p:cNvSpPr>
          <p:nvPr>
            <p:ph type="dt" sz="half" idx="16"/>
          </p:nvPr>
        </p:nvSpPr>
        <p:spPr>
          <a:xfrm>
            <a:off x="914400" y="6380957"/>
            <a:ext cx="2190749" cy="365125"/>
          </a:xfrm>
          <a:prstGeom prst="rect">
            <a:avLst/>
          </a:prstGeom>
        </p:spPr>
        <p:txBody>
          <a:bodyPr/>
          <a:lstStyle>
            <a:lvl1pPr>
              <a:defRPr/>
            </a:lvl1pPr>
          </a:lstStyle>
          <a:p>
            <a:pPr>
              <a:defRPr/>
            </a:pPr>
            <a:r>
              <a:rPr lang="en-US">
                <a:solidFill>
                  <a:prstClr val="black">
                    <a:tint val="75000"/>
                  </a:prstClr>
                </a:solidFill>
              </a:rPr>
              <a:t>November 2022</a:t>
            </a:r>
            <a:endParaRPr lang="en-US" dirty="0">
              <a:solidFill>
                <a:prstClr val="black">
                  <a:tint val="75000"/>
                </a:prstClr>
              </a:solidFill>
            </a:endParaRPr>
          </a:p>
        </p:txBody>
      </p:sp>
    </p:spTree>
    <p:extLst>
      <p:ext uri="{BB962C8B-B14F-4D97-AF65-F5344CB8AC3E}">
        <p14:creationId xmlns:p14="http://schemas.microsoft.com/office/powerpoint/2010/main" val="1107412700"/>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85800"/>
            <a:ext cx="10363200" cy="10668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r>
              <a:rPr lang="en-US"/>
              <a:t>November 2022</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 </a:t>
            </a:r>
            <a:fld id="{638FAED2-464C-4508-9182-2C89713D063B}" type="slidenum">
              <a:rPr lang="en-US"/>
              <a:pPr>
                <a:defRPr/>
              </a:pPr>
              <a:t>‹#›</a:t>
            </a:fld>
            <a:endParaRPr lang="en-US"/>
          </a:p>
        </p:txBody>
      </p:sp>
    </p:spTree>
    <p:extLst>
      <p:ext uri="{BB962C8B-B14F-4D97-AF65-F5344CB8AC3E}">
        <p14:creationId xmlns:p14="http://schemas.microsoft.com/office/powerpoint/2010/main" val="7096016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Title and 1 column">
    <p:spTree>
      <p:nvGrpSpPr>
        <p:cNvPr id="1" name=""/>
        <p:cNvGrpSpPr/>
        <p:nvPr/>
      </p:nvGrpSpPr>
      <p:grpSpPr>
        <a:xfrm>
          <a:off x="0" y="0"/>
          <a:ext cx="0" cy="0"/>
          <a:chOff x="0" y="0"/>
          <a:chExt cx="0" cy="0"/>
        </a:xfrm>
      </p:grpSpPr>
      <p:sp>
        <p:nvSpPr>
          <p:cNvPr id="3" name="Content Placeholder 1"/>
          <p:cNvSpPr>
            <a:spLocks noGrp="1"/>
          </p:cNvSpPr>
          <p:nvPr>
            <p:ph idx="1"/>
          </p:nvPr>
        </p:nvSpPr>
        <p:spPr>
          <a:xfrm>
            <a:off x="529173" y="1800000"/>
            <a:ext cx="11135785" cy="385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a:xfrm>
            <a:off x="524935" y="239719"/>
            <a:ext cx="9992784" cy="1085371"/>
          </a:xfrm>
        </p:spPr>
        <p:txBody>
          <a:bodyPr/>
          <a:lstStyle/>
          <a:p>
            <a:r>
              <a:rPr lang="en-US" dirty="0"/>
              <a:t>Click to edit Master title style</a:t>
            </a:r>
          </a:p>
        </p:txBody>
      </p:sp>
      <p:sp>
        <p:nvSpPr>
          <p:cNvPr id="5" name="Date Placeholder 4"/>
          <p:cNvSpPr>
            <a:spLocks noGrp="1" noChangeArrowheads="1"/>
          </p:cNvSpPr>
          <p:nvPr>
            <p:ph type="dt" sz="half" idx="2"/>
          </p:nvPr>
        </p:nvSpPr>
        <p:spPr bwMode="auto">
          <a:xfrm>
            <a:off x="9448800" y="6629400"/>
            <a:ext cx="14224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800" b="1">
                <a:solidFill>
                  <a:schemeClr val="tx1"/>
                </a:solidFill>
                <a:latin typeface="+mj-lt"/>
                <a:ea typeface="ＭＳ Ｐゴシック" pitchFamily="-112" charset="-128"/>
                <a:cs typeface="ＭＳ Ｐゴシック" pitchFamily="-112" charset="-128"/>
              </a:defRPr>
            </a:lvl1pPr>
          </a:lstStyle>
          <a:p>
            <a:pPr>
              <a:defRPr/>
            </a:pPr>
            <a:r>
              <a:rPr lang="en-US">
                <a:solidFill>
                  <a:prstClr val="black"/>
                </a:solidFill>
              </a:rPr>
              <a:t>November 2022</a:t>
            </a:r>
            <a:endParaRPr lang="en-US" dirty="0">
              <a:solidFill>
                <a:prstClr val="black"/>
              </a:solidFill>
            </a:endParaRPr>
          </a:p>
        </p:txBody>
      </p:sp>
      <p:sp>
        <p:nvSpPr>
          <p:cNvPr id="6" name="Footer Placeholder 5"/>
          <p:cNvSpPr>
            <a:spLocks noGrp="1" noChangeArrowheads="1"/>
          </p:cNvSpPr>
          <p:nvPr>
            <p:ph type="ftr" sz="quarter" idx="3"/>
          </p:nvPr>
        </p:nvSpPr>
        <p:spPr bwMode="auto">
          <a:xfrm>
            <a:off x="914400" y="6629400"/>
            <a:ext cx="6400800" cy="228600"/>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gn="l" eaLnBrk="0" hangingPunct="0">
              <a:defRPr sz="800" b="1">
                <a:solidFill>
                  <a:schemeClr val="tx1"/>
                </a:solidFill>
                <a:latin typeface="+mj-lt"/>
                <a:ea typeface="ＭＳ Ｐゴシック" charset="-128"/>
                <a:cs typeface="+mn-cs"/>
              </a:defRPr>
            </a:lvl1pPr>
          </a:lstStyle>
          <a:p>
            <a:pPr>
              <a:defRPr/>
            </a:pPr>
            <a:endParaRPr lang="en-US" dirty="0">
              <a:solidFill>
                <a:prstClr val="black"/>
              </a:solidFill>
            </a:endParaRPr>
          </a:p>
        </p:txBody>
      </p:sp>
      <p:sp>
        <p:nvSpPr>
          <p:cNvPr id="7" name="Slide Number Placeholder 6"/>
          <p:cNvSpPr>
            <a:spLocks noGrp="1" noChangeArrowheads="1"/>
          </p:cNvSpPr>
          <p:nvPr>
            <p:ph type="sldNum" sz="quarter" idx="4"/>
          </p:nvPr>
        </p:nvSpPr>
        <p:spPr bwMode="auto">
          <a:xfrm>
            <a:off x="11277600" y="6629400"/>
            <a:ext cx="64999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100" b="1">
                <a:cs typeface="Arial" pitchFamily="34" charset="0"/>
              </a:defRPr>
            </a:lvl1pPr>
          </a:lstStyle>
          <a:p>
            <a:fld id="{619BE129-E825-4348-BEE4-441F0A7ECEA1}" type="slidenum">
              <a:rPr lang="en-US" altLang="en-US" smtClean="0">
                <a:solidFill>
                  <a:prstClr val="black">
                    <a:tint val="75000"/>
                  </a:prstClr>
                </a:solidFill>
              </a:rPr>
              <a:pPr/>
              <a:t>‹#›</a:t>
            </a:fld>
            <a:endParaRPr lang="en-US" altLang="en-US" sz="2400" dirty="0">
              <a:solidFill>
                <a:prstClr val="black">
                  <a:tint val="75000"/>
                </a:prstClr>
              </a:solidFill>
            </a:endParaRPr>
          </a:p>
        </p:txBody>
      </p:sp>
    </p:spTree>
    <p:extLst>
      <p:ext uri="{BB962C8B-B14F-4D97-AF65-F5344CB8AC3E}">
        <p14:creationId xmlns:p14="http://schemas.microsoft.com/office/powerpoint/2010/main" val="2198833530"/>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Purple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50"/>
            <a:ext cx="8228011" cy="576263"/>
          </a:xfrm>
        </p:spPr>
        <p:txBody>
          <a:bodyPr>
            <a:noAutofit/>
          </a:bodyPr>
          <a:lstStyle>
            <a:lvl1pPr>
              <a:defRPr sz="4000"/>
            </a:lvl1pPr>
          </a:lstStyle>
          <a:p>
            <a:r>
              <a:rPr lang="en-US"/>
              <a:t>Click to edit Master title style</a:t>
            </a:r>
            <a:endParaRPr dirty="0"/>
          </a:p>
        </p:txBody>
      </p:sp>
      <p:sp>
        <p:nvSpPr>
          <p:cNvPr id="11" name="Text Placeholder 9"/>
          <p:cNvSpPr>
            <a:spLocks noGrp="1"/>
          </p:cNvSpPr>
          <p:nvPr>
            <p:ph type="body" sz="quarter" idx="14"/>
          </p:nvPr>
        </p:nvSpPr>
        <p:spPr>
          <a:xfrm>
            <a:off x="608016"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r>
              <a:rPr lang="en-US"/>
              <a:t>November 2022</a:t>
            </a:r>
            <a:endParaRPr dirty="0"/>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016F8AB-BCEA-4347-8BA6-BE776009BC89}" type="slidenum">
              <a:rPr/>
              <a:pPr/>
              <a:t>‹#›</a:t>
            </a:fld>
            <a:endParaRPr/>
          </a:p>
        </p:txBody>
      </p:sp>
      <p:sp>
        <p:nvSpPr>
          <p:cNvPr id="10" name="Freeform 9"/>
          <p:cNvSpPr/>
          <p:nvPr/>
        </p:nvSpPr>
        <p:spPr>
          <a:xfrm>
            <a:off x="608012" y="462819"/>
            <a:ext cx="10986135"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grpSp>
        <p:nvGrpSpPr>
          <p:cNvPr id="8" name="Group 7"/>
          <p:cNvGrpSpPr/>
          <p:nvPr/>
        </p:nvGrpSpPr>
        <p:grpSpPr>
          <a:xfrm>
            <a:off x="610275"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Tree>
    <p:extLst>
      <p:ext uri="{BB962C8B-B14F-4D97-AF65-F5344CB8AC3E}">
        <p14:creationId xmlns:p14="http://schemas.microsoft.com/office/powerpoint/2010/main" val="371715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50"/>
            <a:ext cx="8228011" cy="576263"/>
          </a:xfrm>
        </p:spPr>
        <p:txBody>
          <a:bodyPr>
            <a:noAutofit/>
          </a:bodyPr>
          <a:lstStyle>
            <a:lvl1pPr>
              <a:defRPr sz="4000"/>
            </a:lvl1pPr>
          </a:lstStyle>
          <a:p>
            <a:r>
              <a:rPr lang="en-US"/>
              <a:t>Click to edit Master title style</a:t>
            </a:r>
            <a:endParaRPr dirty="0"/>
          </a:p>
        </p:txBody>
      </p:sp>
      <p:sp>
        <p:nvSpPr>
          <p:cNvPr id="11" name="Text Placeholder 9"/>
          <p:cNvSpPr>
            <a:spLocks noGrp="1"/>
          </p:cNvSpPr>
          <p:nvPr>
            <p:ph type="body" sz="quarter" idx="14"/>
          </p:nvPr>
        </p:nvSpPr>
        <p:spPr>
          <a:xfrm>
            <a:off x="608016"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5"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r>
              <a:rPr lang="en-US"/>
              <a:t>November 2022</a:t>
            </a:r>
            <a:endParaRPr dirty="0"/>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a:p>
        </p:txBody>
      </p:sp>
      <p:sp>
        <p:nvSpPr>
          <p:cNvPr id="10" name="Freeform 9"/>
          <p:cNvSpPr/>
          <p:nvPr/>
        </p:nvSpPr>
        <p:spPr>
          <a:xfrm>
            <a:off x="608012" y="462819"/>
            <a:ext cx="10986135"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spTree>
    <p:extLst>
      <p:ext uri="{BB962C8B-B14F-4D97-AF65-F5344CB8AC3E}">
        <p14:creationId xmlns:p14="http://schemas.microsoft.com/office/powerpoint/2010/main" val="16256419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late Orange Frame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50"/>
            <a:ext cx="8228011" cy="576263"/>
          </a:xfrm>
        </p:spPr>
        <p:txBody>
          <a:bodyPr>
            <a:noAutofit/>
          </a:bodyPr>
          <a:lstStyle>
            <a:lvl1pPr>
              <a:defRPr sz="4000"/>
            </a:lvl1pPr>
          </a:lstStyle>
          <a:p>
            <a:r>
              <a:rPr lang="en-US"/>
              <a:t>Click to edit Master title style</a:t>
            </a:r>
            <a:endParaRPr dirty="0"/>
          </a:p>
        </p:txBody>
      </p:sp>
      <p:sp>
        <p:nvSpPr>
          <p:cNvPr id="11" name="Text Placeholder 9"/>
          <p:cNvSpPr>
            <a:spLocks noGrp="1"/>
          </p:cNvSpPr>
          <p:nvPr>
            <p:ph type="body" sz="quarter" idx="14"/>
          </p:nvPr>
        </p:nvSpPr>
        <p:spPr>
          <a:xfrm>
            <a:off x="608016"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5"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r>
              <a:rPr lang="en-US"/>
              <a:t>November 2022</a:t>
            </a:r>
            <a:endParaRPr dirty="0"/>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a:p>
        </p:txBody>
      </p:sp>
      <p:sp>
        <p:nvSpPr>
          <p:cNvPr id="10" name="Freeform 9"/>
          <p:cNvSpPr/>
          <p:nvPr/>
        </p:nvSpPr>
        <p:spPr>
          <a:xfrm>
            <a:off x="608012" y="462819"/>
            <a:ext cx="10986135"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spTree>
    <p:extLst>
      <p:ext uri="{BB962C8B-B14F-4D97-AF65-F5344CB8AC3E}">
        <p14:creationId xmlns:p14="http://schemas.microsoft.com/office/powerpoint/2010/main" val="42263455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9" Type="http://schemas.openxmlformats.org/officeDocument/2006/relationships/image" Target="../media/image10.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13.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3.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3" y="519236"/>
            <a:ext cx="10969943" cy="852364"/>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09600" y="1524004"/>
            <a:ext cx="10969784" cy="4571999"/>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Rectangle 6"/>
          <p:cNvSpPr/>
          <p:nvPr/>
        </p:nvSpPr>
        <p:spPr>
          <a:xfrm>
            <a:off x="608012" y="437706"/>
            <a:ext cx="10972800" cy="18288"/>
          </a:xfrm>
          <a:prstGeom prst="rect">
            <a:avLst/>
          </a:prstGeom>
          <a:solidFill>
            <a:srgbClr val="00B38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p>
        </p:txBody>
      </p:sp>
      <p:sp>
        <p:nvSpPr>
          <p:cNvPr id="4" name="Date Placeholder 3"/>
          <p:cNvSpPr>
            <a:spLocks noGrp="1"/>
          </p:cNvSpPr>
          <p:nvPr>
            <p:ph type="dt" sz="half" idx="2"/>
          </p:nvPr>
        </p:nvSpPr>
        <p:spPr>
          <a:xfrm>
            <a:off x="5598213" y="6426104"/>
            <a:ext cx="995579" cy="210312"/>
          </a:xfrm>
          <a:prstGeom prst="rect">
            <a:avLst/>
          </a:prstGeom>
        </p:spPr>
        <p:txBody>
          <a:bodyPr vert="horz" wrap="none" lIns="0" tIns="0" rIns="0" bIns="0" rtlCol="0" anchor="b" anchorCtr="0"/>
          <a:lstStyle>
            <a:lvl1pPr algn="ctr">
              <a:defRPr sz="700">
                <a:solidFill>
                  <a:schemeClr val="tx1"/>
                </a:solidFill>
              </a:defRPr>
            </a:lvl1pPr>
          </a:lstStyle>
          <a:p>
            <a:r>
              <a:rPr lang="en-US"/>
              <a:t>November 2022</a:t>
            </a:r>
            <a:endParaRPr dirty="0"/>
          </a:p>
        </p:txBody>
      </p:sp>
      <p:sp>
        <p:nvSpPr>
          <p:cNvPr id="5" name="Footer Placeholder 4"/>
          <p:cNvSpPr>
            <a:spLocks noGrp="1"/>
          </p:cNvSpPr>
          <p:nvPr>
            <p:ph type="ftr" sz="quarter" idx="3"/>
          </p:nvPr>
        </p:nvSpPr>
        <p:spPr>
          <a:xfrm>
            <a:off x="6934200" y="6426104"/>
            <a:ext cx="4025199" cy="210312"/>
          </a:xfrm>
          <a:prstGeom prst="rect">
            <a:avLst/>
          </a:prstGeom>
        </p:spPr>
        <p:txBody>
          <a:bodyPr vert="horz" wrap="none" lIns="0" tIns="0" rIns="0" bIns="0" rtlCol="0" anchor="b" anchorCtr="0"/>
          <a:lstStyle>
            <a:lvl1pPr algn="r">
              <a:defRPr sz="1050" b="1">
                <a:solidFill>
                  <a:srgbClr val="FF0000"/>
                </a:solidFill>
              </a:defRPr>
            </a:lvl1pPr>
          </a:lstStyle>
          <a:p>
            <a:endParaRPr lang="en-US"/>
          </a:p>
        </p:txBody>
      </p:sp>
      <p:sp>
        <p:nvSpPr>
          <p:cNvPr id="6" name="Slide Number Placeholder 5"/>
          <p:cNvSpPr>
            <a:spLocks noGrp="1"/>
          </p:cNvSpPr>
          <p:nvPr>
            <p:ph type="sldNum" sz="quarter" idx="4"/>
          </p:nvPr>
        </p:nvSpPr>
        <p:spPr bwMode="gray">
          <a:xfrm>
            <a:off x="11049003" y="6430872"/>
            <a:ext cx="533399" cy="232147"/>
          </a:xfrm>
          <a:prstGeom prst="rect">
            <a:avLst/>
          </a:prstGeom>
        </p:spPr>
        <p:txBody>
          <a:bodyPr vert="horz" wrap="none" lIns="0" tIns="0" rIns="0" bIns="0" rtlCol="0" anchor="b" anchorCtr="0"/>
          <a:lstStyle>
            <a:lvl1pPr algn="r">
              <a:defRPr sz="1600">
                <a:solidFill>
                  <a:schemeClr val="accent5"/>
                </a:solidFill>
              </a:defRPr>
            </a:lvl1pPr>
          </a:lstStyle>
          <a:p>
            <a:fld id="{B016F8AB-BCEA-4347-8BA6-BE776009BC89}" type="slidenum">
              <a:rPr/>
              <a:pPr/>
              <a:t>‹#›</a:t>
            </a:fld>
            <a:endParaRPr dirty="0"/>
          </a:p>
        </p:txBody>
      </p:sp>
      <p:sp>
        <p:nvSpPr>
          <p:cNvPr id="11" name="TextBox 10"/>
          <p:cNvSpPr txBox="1"/>
          <p:nvPr userDrawn="1"/>
        </p:nvSpPr>
        <p:spPr>
          <a:xfrm>
            <a:off x="2514600" y="6400800"/>
            <a:ext cx="2743200" cy="381000"/>
          </a:xfrm>
          <a:prstGeom prst="rect">
            <a:avLst/>
          </a:prstGeom>
          <a:noFill/>
        </p:spPr>
        <p:txBody>
          <a:bodyPr wrap="square" lIns="0" tIns="0" rIns="0" bIns="0" rtlCol="0">
            <a:noAutofit/>
          </a:bodyPr>
          <a:lstStyle/>
          <a:p>
            <a:pPr>
              <a:lnSpc>
                <a:spcPct val="90000"/>
              </a:lnSpc>
            </a:pPr>
            <a:endParaRPr lang="en-US" dirty="0"/>
          </a:p>
        </p:txBody>
      </p:sp>
    </p:spTree>
    <p:extLst>
      <p:ext uri="{BB962C8B-B14F-4D97-AF65-F5344CB8AC3E}">
        <p14:creationId xmlns:p14="http://schemas.microsoft.com/office/powerpoint/2010/main" val="16836583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60" r:id="rId3"/>
    <p:sldLayoutId id="2147483651" r:id="rId4"/>
    <p:sldLayoutId id="2147483661" r:id="rId5"/>
    <p:sldLayoutId id="2147483662" r:id="rId6"/>
    <p:sldLayoutId id="2147483663" r:id="rId7"/>
    <p:sldLayoutId id="2147483664" r:id="rId8"/>
    <p:sldLayoutId id="2147483665" r:id="rId9"/>
    <p:sldLayoutId id="2147483666" r:id="rId10"/>
    <p:sldLayoutId id="2147483667" r:id="rId11"/>
    <p:sldLayoutId id="2147483650" r:id="rId12"/>
    <p:sldLayoutId id="2147483668" r:id="rId13"/>
    <p:sldLayoutId id="2147483669" r:id="rId14"/>
    <p:sldLayoutId id="2147483654" r:id="rId15"/>
    <p:sldLayoutId id="2147483679" r:id="rId16"/>
    <p:sldLayoutId id="2147483655" r:id="rId17"/>
    <p:sldLayoutId id="2147483652" r:id="rId18"/>
    <p:sldLayoutId id="2147483653" r:id="rId19"/>
    <p:sldLayoutId id="2147483670" r:id="rId20"/>
    <p:sldLayoutId id="2147483671" r:id="rId21"/>
    <p:sldLayoutId id="2147483672" r:id="rId22"/>
    <p:sldLayoutId id="2147483673" r:id="rId23"/>
    <p:sldLayoutId id="2147483656" r:id="rId24"/>
    <p:sldLayoutId id="2147483674" r:id="rId25"/>
    <p:sldLayoutId id="2147483657" r:id="rId26"/>
    <p:sldLayoutId id="2147483675" r:id="rId27"/>
    <p:sldLayoutId id="2147483676" r:id="rId28"/>
    <p:sldLayoutId id="2147483677" r:id="rId29"/>
    <p:sldLayoutId id="2147483678" r:id="rId30"/>
    <p:sldLayoutId id="2147483649" r:id="rId31"/>
    <p:sldLayoutId id="2147483658" r:id="rId32"/>
    <p:sldLayoutId id="2147483659" r:id="rId33"/>
    <p:sldLayoutId id="2147483683" r:id="rId34"/>
    <p:sldLayoutId id="2147483685" r:id="rId35"/>
    <p:sldLayoutId id="2147483686" r:id="rId36"/>
    <p:sldLayoutId id="2147483687" r:id="rId37"/>
    <p:sldLayoutId id="2147483688" r:id="rId38"/>
    <p:sldLayoutId id="2147483689" r:id="rId39"/>
    <p:sldLayoutId id="2147483706" r:id="rId40"/>
    <p:sldLayoutId id="2147483712" r:id="rId41"/>
    <p:sldLayoutId id="2147483720" r:id="rId42"/>
    <p:sldLayoutId id="2147483723" r:id="rId43"/>
    <p:sldLayoutId id="2147483804" r:id="rId44"/>
    <p:sldLayoutId id="2147483805" r:id="rId45"/>
    <p:sldLayoutId id="2147483806" r:id="rId46"/>
    <p:sldLayoutId id="2147483807" r:id="rId47"/>
    <p:sldLayoutId id="2147483822" r:id="rId48"/>
    <p:sldLayoutId id="2147483890" r:id="rId49"/>
    <p:sldLayoutId id="2147483891" r:id="rId5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2800" b="0"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userDrawn="1">
          <p15:clr>
            <a:srgbClr val="F26B43"/>
          </p15:clr>
        </p15:guide>
        <p15:guide id="6" orient="horz"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17" descr="WFA_Alliance_Flat_PP.ep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32736" y="193855"/>
            <a:ext cx="1024520" cy="631177"/>
          </a:xfrm>
          <a:prstGeom prst="rect">
            <a:avLst/>
          </a:prstGeom>
        </p:spPr>
      </p:pic>
      <p:cxnSp>
        <p:nvCxnSpPr>
          <p:cNvPr id="19" name="Straight Connector 18"/>
          <p:cNvCxnSpPr/>
          <p:nvPr/>
        </p:nvCxnSpPr>
        <p:spPr>
          <a:xfrm>
            <a:off x="365760" y="6523450"/>
            <a:ext cx="11460480" cy="0"/>
          </a:xfrm>
          <a:prstGeom prst="line">
            <a:avLst/>
          </a:prstGeom>
          <a:ln w="19050">
            <a:solidFill>
              <a:srgbClr val="9DCAC4"/>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226504" y="138113"/>
            <a:ext cx="10363200" cy="830262"/>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237689" y="1277938"/>
            <a:ext cx="11460480" cy="51521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p:cNvSpPr txBox="1"/>
          <p:nvPr/>
        </p:nvSpPr>
        <p:spPr>
          <a:xfrm>
            <a:off x="11615557" y="6577082"/>
            <a:ext cx="309700" cy="215444"/>
          </a:xfrm>
          <a:prstGeom prst="rect">
            <a:avLst/>
          </a:prstGeom>
          <a:noFill/>
        </p:spPr>
        <p:txBody>
          <a:bodyPr wrap="none" rtlCol="0" anchor="ctr">
            <a:spAutoFit/>
          </a:bodyPr>
          <a:lstStyle/>
          <a:p>
            <a:pPr algn="r"/>
            <a:fld id="{0FF110F4-38AE-480A-BB12-3E2E7F9485CD}" type="slidenum">
              <a:rPr lang="en-US" sz="800">
                <a:solidFill>
                  <a:srgbClr val="447D75"/>
                </a:solidFill>
              </a:rPr>
              <a:pPr algn="r"/>
              <a:t>‹#›</a:t>
            </a:fld>
            <a:endParaRPr lang="en-US" sz="800" dirty="0">
              <a:solidFill>
                <a:srgbClr val="447D75"/>
              </a:solidFill>
            </a:endParaRPr>
          </a:p>
        </p:txBody>
      </p:sp>
      <p:sp>
        <p:nvSpPr>
          <p:cNvPr id="13" name="TextBox 12"/>
          <p:cNvSpPr txBox="1"/>
          <p:nvPr/>
        </p:nvSpPr>
        <p:spPr>
          <a:xfrm>
            <a:off x="10027625" y="6553999"/>
            <a:ext cx="1917619" cy="261610"/>
          </a:xfrm>
          <a:prstGeom prst="rect">
            <a:avLst/>
          </a:prstGeom>
          <a:noFill/>
        </p:spPr>
        <p:txBody>
          <a:bodyPr wrap="none" rtlCol="0" anchor="ctr" anchorCtr="0">
            <a:noAutofit/>
          </a:bodyPr>
          <a:lstStyle/>
          <a:p>
            <a:pPr algn="r"/>
            <a:r>
              <a:rPr lang="en-US" sz="800" dirty="0">
                <a:solidFill>
                  <a:srgbClr val="447D75"/>
                </a:solidFill>
              </a:rPr>
              <a:t>Some Test Results on Duty</a:t>
            </a:r>
            <a:r>
              <a:rPr lang="en-US" sz="800" baseline="0" dirty="0">
                <a:solidFill>
                  <a:srgbClr val="447D75"/>
                </a:solidFill>
              </a:rPr>
              <a:t> Cycle Based Coexistence of Wi-Fi and LTE-U</a:t>
            </a:r>
            <a:endParaRPr lang="en-US" sz="700" baseline="30000" dirty="0">
              <a:solidFill>
                <a:srgbClr val="447D75"/>
              </a:solidFill>
            </a:endParaRPr>
          </a:p>
        </p:txBody>
      </p:sp>
      <p:sp>
        <p:nvSpPr>
          <p:cNvPr id="16" name="TextBox 15"/>
          <p:cNvSpPr txBox="1"/>
          <p:nvPr/>
        </p:nvSpPr>
        <p:spPr>
          <a:xfrm>
            <a:off x="231395" y="6563458"/>
            <a:ext cx="2926080" cy="261610"/>
          </a:xfrm>
          <a:prstGeom prst="rect">
            <a:avLst/>
          </a:prstGeom>
          <a:noFill/>
        </p:spPr>
        <p:txBody>
          <a:bodyPr wrap="none" rtlCol="0" anchor="ctr" anchorCtr="0">
            <a:noAutofit/>
          </a:bodyPr>
          <a:lstStyle/>
          <a:p>
            <a:r>
              <a:rPr lang="en-US" sz="800" dirty="0">
                <a:solidFill>
                  <a:srgbClr val="447D75"/>
                </a:solidFill>
                <a:cs typeface="Arial"/>
              </a:rPr>
              <a:t>Confidential  |  © Wi-Fi Alliance</a:t>
            </a:r>
          </a:p>
        </p:txBody>
      </p:sp>
      <p:cxnSp>
        <p:nvCxnSpPr>
          <p:cNvPr id="20" name="Straight Connector 19"/>
          <p:cNvCxnSpPr/>
          <p:nvPr/>
        </p:nvCxnSpPr>
        <p:spPr>
          <a:xfrm>
            <a:off x="365760" y="973354"/>
            <a:ext cx="11460480" cy="0"/>
          </a:xfrm>
          <a:prstGeom prst="line">
            <a:avLst/>
          </a:prstGeom>
          <a:ln w="19050">
            <a:solidFill>
              <a:srgbClr val="9DCAC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990962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Lst>
  <p:hf hdr="0" ftr="0"/>
  <p:txStyles>
    <p:titleStyle>
      <a:lvl1pPr algn="l" defTabSz="914400" rtl="0" eaLnBrk="1" latinLnBrk="0" hangingPunct="1">
        <a:spcBef>
          <a:spcPct val="0"/>
        </a:spcBef>
        <a:buNone/>
        <a:defRPr sz="2400" b="0" i="0" kern="1200" cap="none" baseline="0">
          <a:solidFill>
            <a:schemeClr val="tx1"/>
          </a:solidFill>
          <a:latin typeface="+mj-lt"/>
          <a:ea typeface="+mj-ea"/>
          <a:cs typeface="+mj-cs"/>
        </a:defRPr>
      </a:lvl1pPr>
    </p:titleStyle>
    <p:bodyStyle>
      <a:lvl1pPr marL="168275" indent="-168275" algn="l" defTabSz="914400" rtl="0" eaLnBrk="1" latinLnBrk="0" hangingPunct="1">
        <a:lnSpc>
          <a:spcPct val="90000"/>
        </a:lnSpc>
        <a:spcBef>
          <a:spcPts val="1200"/>
        </a:spcBef>
        <a:buFont typeface="Arial" pitchFamily="34" charset="0"/>
        <a:buChar char="•"/>
        <a:defRPr sz="1800" b="0" kern="1200">
          <a:solidFill>
            <a:schemeClr val="tx1"/>
          </a:solidFill>
          <a:latin typeface="+mn-lt"/>
          <a:ea typeface="+mn-ea"/>
          <a:cs typeface="+mn-cs"/>
        </a:defRPr>
      </a:lvl1pPr>
      <a:lvl2pPr marL="403225" indent="-176213" algn="l" defTabSz="914400" rtl="0" eaLnBrk="1" latinLnBrk="0" hangingPunct="1">
        <a:lnSpc>
          <a:spcPct val="90000"/>
        </a:lnSpc>
        <a:spcBef>
          <a:spcPts val="400"/>
        </a:spcBef>
        <a:buClr>
          <a:schemeClr val="tx1"/>
        </a:buClr>
        <a:buFont typeface="Arial" panose="020B0604020202020204" pitchFamily="34" charset="0"/>
        <a:buChar char="–"/>
        <a:defRPr sz="1600" kern="1200">
          <a:solidFill>
            <a:schemeClr val="tx1"/>
          </a:solidFill>
          <a:latin typeface="+mn-lt"/>
          <a:ea typeface="+mn-ea"/>
          <a:cs typeface="+mn-cs"/>
        </a:defRPr>
      </a:lvl2pPr>
      <a:lvl3pPr marL="569913" indent="-166688" algn="l" defTabSz="914400" rtl="0" eaLnBrk="1" latinLnBrk="0" hangingPunct="1">
        <a:lnSpc>
          <a:spcPct val="90000"/>
        </a:lnSpc>
        <a:spcBef>
          <a:spcPts val="400"/>
        </a:spcBef>
        <a:buClr>
          <a:schemeClr val="tx1"/>
        </a:buClr>
        <a:buFont typeface="Arial" pitchFamily="34" charset="0"/>
        <a:buChar char="•"/>
        <a:defRPr sz="1400" kern="1200">
          <a:solidFill>
            <a:schemeClr val="tx1"/>
          </a:solidFill>
          <a:latin typeface="+mn-lt"/>
          <a:ea typeface="+mn-ea"/>
          <a:cs typeface="+mn-cs"/>
        </a:defRPr>
      </a:lvl3pPr>
      <a:lvl4pPr marL="796925" indent="-168275" algn="l" defTabSz="914400" rtl="0" eaLnBrk="1" latinLnBrk="0" hangingPunct="1">
        <a:lnSpc>
          <a:spcPct val="90000"/>
        </a:lnSpc>
        <a:spcBef>
          <a:spcPts val="400"/>
        </a:spcBef>
        <a:buClr>
          <a:schemeClr val="tx1"/>
        </a:buClr>
        <a:buFont typeface="Arial" panose="020B0604020202020204" pitchFamily="34" charset="0"/>
        <a:buChar char="–"/>
        <a:defRPr sz="1300" kern="1200">
          <a:solidFill>
            <a:schemeClr val="tx1"/>
          </a:solidFill>
          <a:latin typeface="+mn-lt"/>
          <a:ea typeface="+mn-ea"/>
          <a:cs typeface="+mn-cs"/>
        </a:defRPr>
      </a:lvl4pPr>
      <a:lvl5pPr marL="973138" indent="-176213" algn="l" defTabSz="914400" rtl="0" eaLnBrk="1" latinLnBrk="0" hangingPunct="1">
        <a:lnSpc>
          <a:spcPct val="90000"/>
        </a:lnSpc>
        <a:spcBef>
          <a:spcPts val="400"/>
        </a:spcBef>
        <a:buClr>
          <a:schemeClr val="tx1"/>
        </a:buClr>
        <a:buFont typeface="Arial" pitchFamily="34" charset="0"/>
        <a:buChar char="»"/>
        <a:tabLst/>
        <a:defRPr sz="12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42888"/>
            <a:ext cx="1036320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914400" y="1600200"/>
            <a:ext cx="10363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448800" y="6629400"/>
            <a:ext cx="14224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800" b="1">
                <a:solidFill>
                  <a:srgbClr val="000000"/>
                </a:solidFill>
                <a:latin typeface="+mj-lt"/>
                <a:ea typeface="ＭＳ Ｐゴシック" pitchFamily="-112" charset="-128"/>
                <a:cs typeface="ＭＳ Ｐゴシック" pitchFamily="-112" charset="-128"/>
              </a:defRPr>
            </a:lvl1pPr>
          </a:lstStyle>
          <a:p>
            <a:pPr eaLnBrk="0" fontAlgn="base" hangingPunct="0">
              <a:spcBef>
                <a:spcPct val="0"/>
              </a:spcBef>
              <a:spcAft>
                <a:spcPct val="0"/>
              </a:spcAft>
              <a:defRPr/>
            </a:pPr>
            <a:r>
              <a:rPr lang="en-US"/>
              <a:t>November 2022</a:t>
            </a:r>
            <a:endParaRPr lang="en-US" dirty="0"/>
          </a:p>
        </p:txBody>
      </p:sp>
      <p:sp>
        <p:nvSpPr>
          <p:cNvPr id="1029" name="Rectangle 5"/>
          <p:cNvSpPr>
            <a:spLocks noGrp="1" noChangeArrowheads="1"/>
          </p:cNvSpPr>
          <p:nvPr>
            <p:ph type="ftr" sz="quarter" idx="3"/>
          </p:nvPr>
        </p:nvSpPr>
        <p:spPr bwMode="auto">
          <a:xfrm>
            <a:off x="914400" y="6629400"/>
            <a:ext cx="6400800" cy="228600"/>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gn="l">
              <a:defRPr sz="800" b="1">
                <a:solidFill>
                  <a:srgbClr val="000000"/>
                </a:solidFill>
                <a:latin typeface="+mj-lt"/>
                <a:ea typeface="ＭＳ Ｐゴシック" charset="-128"/>
              </a:defRPr>
            </a:lvl1pPr>
          </a:lstStyle>
          <a:p>
            <a:pPr eaLnBrk="0" fontAlgn="base" hangingPunct="0">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11277600" y="6629400"/>
            <a:ext cx="5842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800" b="1">
                <a:solidFill>
                  <a:srgbClr val="000000"/>
                </a:solidFill>
                <a:latin typeface="+mj-lt"/>
                <a:ea typeface="ＭＳ Ｐゴシック" charset="-128"/>
              </a:defRPr>
            </a:lvl1pPr>
          </a:lstStyle>
          <a:p>
            <a:pPr eaLnBrk="0" fontAlgn="base" hangingPunct="0">
              <a:spcBef>
                <a:spcPct val="0"/>
              </a:spcBef>
              <a:spcAft>
                <a:spcPct val="0"/>
              </a:spcAft>
              <a:defRPr/>
            </a:pPr>
            <a:fld id="{5B489B4C-17B0-4621-91C7-E64ECFAE8360}" type="slidenum">
              <a:rPr lang="en-US"/>
              <a:pPr eaLnBrk="0" fontAlgn="base" hangingPunct="0">
                <a:spcBef>
                  <a:spcPct val="0"/>
                </a:spcBef>
                <a:spcAft>
                  <a:spcPct val="0"/>
                </a:spcAft>
                <a:defRPr/>
              </a:pPr>
              <a:t>‹#›</a:t>
            </a:fld>
            <a:endParaRPr lang="en-US" sz="1400"/>
          </a:p>
        </p:txBody>
      </p:sp>
      <p:pic>
        <p:nvPicPr>
          <p:cNvPr id="2055" name="Picture 10" descr="IEEE_SA_Bar_Graphic_long_l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6194426"/>
            <a:ext cx="1220046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168569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842" r:id="rId7"/>
    <p:sldLayoutId id="2147483843" r:id="rId8"/>
    <p:sldLayoutId id="2147483844" r:id="rId9"/>
    <p:sldLayoutId id="2147483845" r:id="rId10"/>
  </p:sldLayoutIdLst>
  <p:hf hdr="0" ftr="0"/>
  <p:txStyles>
    <p:titleStyle>
      <a:lvl1pPr algn="l" rtl="0" eaLnBrk="0" fontAlgn="base" hangingPunct="0">
        <a:spcBef>
          <a:spcPct val="0"/>
        </a:spcBef>
        <a:spcAft>
          <a:spcPct val="0"/>
        </a:spcAft>
        <a:defRPr sz="2800" b="1">
          <a:solidFill>
            <a:schemeClr val="tx1"/>
          </a:solidFill>
          <a:latin typeface="+mj-lt"/>
          <a:ea typeface="ＭＳ Ｐゴシック" panose="020B0600070205080204" pitchFamily="34" charset="-128"/>
          <a:cs typeface="ＭＳ Ｐゴシック" pitchFamily="-112" charset="-128"/>
        </a:defRPr>
      </a:lvl1pPr>
      <a:lvl2pPr algn="l" rtl="0" eaLnBrk="0" fontAlgn="base" hangingPunct="0">
        <a:spcBef>
          <a:spcPct val="0"/>
        </a:spcBef>
        <a:spcAft>
          <a:spcPct val="0"/>
        </a:spcAft>
        <a:defRPr sz="2800" b="1">
          <a:solidFill>
            <a:schemeClr val="tx1"/>
          </a:solidFill>
          <a:latin typeface="Verdana" pitchFamily="34" charset="0"/>
          <a:ea typeface="ＭＳ Ｐゴシック" pitchFamily="34" charset="-128"/>
          <a:cs typeface="ＭＳ Ｐゴシック" pitchFamily="-112" charset="-128"/>
        </a:defRPr>
      </a:lvl2pPr>
      <a:lvl3pPr algn="l" rtl="0" eaLnBrk="0" fontAlgn="base" hangingPunct="0">
        <a:spcBef>
          <a:spcPct val="0"/>
        </a:spcBef>
        <a:spcAft>
          <a:spcPct val="0"/>
        </a:spcAft>
        <a:defRPr sz="2800" b="1">
          <a:solidFill>
            <a:schemeClr val="tx1"/>
          </a:solidFill>
          <a:latin typeface="Verdana" pitchFamily="34" charset="0"/>
          <a:ea typeface="ＭＳ Ｐゴシック" pitchFamily="34" charset="-128"/>
          <a:cs typeface="ＭＳ Ｐゴシック" pitchFamily="-112" charset="-128"/>
        </a:defRPr>
      </a:lvl3pPr>
      <a:lvl4pPr algn="l" rtl="0" eaLnBrk="0" fontAlgn="base" hangingPunct="0">
        <a:spcBef>
          <a:spcPct val="0"/>
        </a:spcBef>
        <a:spcAft>
          <a:spcPct val="0"/>
        </a:spcAft>
        <a:defRPr sz="2800" b="1">
          <a:solidFill>
            <a:schemeClr val="tx1"/>
          </a:solidFill>
          <a:latin typeface="Verdana" pitchFamily="34" charset="0"/>
          <a:ea typeface="ＭＳ Ｐゴシック" pitchFamily="34" charset="-128"/>
          <a:cs typeface="ＭＳ Ｐゴシック" pitchFamily="-112" charset="-128"/>
        </a:defRPr>
      </a:lvl4pPr>
      <a:lvl5pPr algn="l" rtl="0" eaLnBrk="0" fontAlgn="base" hangingPunct="0">
        <a:spcBef>
          <a:spcPct val="0"/>
        </a:spcBef>
        <a:spcAft>
          <a:spcPct val="0"/>
        </a:spcAft>
        <a:defRPr sz="2800" b="1">
          <a:solidFill>
            <a:schemeClr val="tx1"/>
          </a:solidFill>
          <a:latin typeface="Verdana" pitchFamily="34" charset="0"/>
          <a:ea typeface="ＭＳ Ｐゴシック" pitchFamily="34" charset="-128"/>
          <a:cs typeface="ＭＳ Ｐゴシック" pitchFamily="-112" charset="-128"/>
        </a:defRPr>
      </a:lvl5pPr>
      <a:lvl6pPr marL="457200" algn="l" rtl="0" eaLnBrk="1" fontAlgn="base" hangingPunct="1">
        <a:spcBef>
          <a:spcPct val="0"/>
        </a:spcBef>
        <a:spcAft>
          <a:spcPct val="0"/>
        </a:spcAft>
        <a:defRPr sz="2800" b="1">
          <a:solidFill>
            <a:schemeClr val="tx2"/>
          </a:solidFill>
          <a:latin typeface="Verdana" pitchFamily="34" charset="0"/>
          <a:ea typeface="ＭＳ Ｐゴシック" pitchFamily="34" charset="-128"/>
        </a:defRPr>
      </a:lvl6pPr>
      <a:lvl7pPr marL="914400" algn="l" rtl="0" eaLnBrk="1" fontAlgn="base" hangingPunct="1">
        <a:spcBef>
          <a:spcPct val="0"/>
        </a:spcBef>
        <a:spcAft>
          <a:spcPct val="0"/>
        </a:spcAft>
        <a:defRPr sz="2800" b="1">
          <a:solidFill>
            <a:schemeClr val="tx2"/>
          </a:solidFill>
          <a:latin typeface="Verdana" pitchFamily="34" charset="0"/>
          <a:ea typeface="ＭＳ Ｐゴシック" pitchFamily="34" charset="-128"/>
        </a:defRPr>
      </a:lvl7pPr>
      <a:lvl8pPr marL="1371600" algn="l" rtl="0" eaLnBrk="1" fontAlgn="base" hangingPunct="1">
        <a:spcBef>
          <a:spcPct val="0"/>
        </a:spcBef>
        <a:spcAft>
          <a:spcPct val="0"/>
        </a:spcAft>
        <a:defRPr sz="2800" b="1">
          <a:solidFill>
            <a:schemeClr val="tx2"/>
          </a:solidFill>
          <a:latin typeface="Verdana" pitchFamily="34" charset="0"/>
          <a:ea typeface="ＭＳ Ｐゴシック" pitchFamily="34" charset="-128"/>
        </a:defRPr>
      </a:lvl8pPr>
      <a:lvl9pPr marL="1828800" algn="l" rtl="0" eaLnBrk="1" fontAlgn="base" hangingPunct="1">
        <a:spcBef>
          <a:spcPct val="0"/>
        </a:spcBef>
        <a:spcAft>
          <a:spcPct val="0"/>
        </a:spcAft>
        <a:defRPr sz="2800" b="1">
          <a:solidFill>
            <a:schemeClr val="tx2"/>
          </a:solidFill>
          <a:latin typeface="Verdana" pitchFamily="34" charset="0"/>
          <a:ea typeface="ＭＳ Ｐゴシック" pitchFamily="34" charset="-128"/>
        </a:defRPr>
      </a:lvl9pPr>
    </p:titleStyle>
    <p:bodyStyle>
      <a:lvl1pPr marL="273050" indent="-273050" algn="l" rtl="0" eaLnBrk="0" fontAlgn="base" hangingPunct="0">
        <a:spcBef>
          <a:spcPts val="1100"/>
        </a:spcBef>
        <a:spcAft>
          <a:spcPct val="0"/>
        </a:spcAft>
        <a:buClr>
          <a:schemeClr val="accent1"/>
        </a:buClr>
        <a:buSzPct val="100000"/>
        <a:buFont typeface="Wingdings 2" panose="05020102010507070707" pitchFamily="18" charset="2"/>
        <a:buChar char=""/>
        <a:defRPr sz="1600">
          <a:solidFill>
            <a:schemeClr val="tx1"/>
          </a:solidFill>
          <a:latin typeface="+mn-lt"/>
          <a:ea typeface="ＭＳ Ｐゴシック" panose="020B0600070205080204" pitchFamily="34" charset="-128"/>
          <a:cs typeface="ＭＳ Ｐゴシック" pitchFamily="-112" charset="-128"/>
        </a:defRPr>
      </a:lvl1pPr>
      <a:lvl2pPr marL="571500" indent="-276225" algn="l" rtl="0" eaLnBrk="0" fontAlgn="base" hangingPunct="0">
        <a:spcBef>
          <a:spcPts val="400"/>
        </a:spcBef>
        <a:spcAft>
          <a:spcPct val="0"/>
        </a:spcAft>
        <a:buChar char="–"/>
        <a:defRPr sz="1600">
          <a:solidFill>
            <a:schemeClr val="tx1"/>
          </a:solidFill>
          <a:latin typeface="+mn-lt"/>
          <a:ea typeface="ＭＳ Ｐゴシック" panose="020B0600070205080204" pitchFamily="34" charset="-128"/>
          <a:cs typeface="ＭＳ Ｐゴシック" pitchFamily="-112" charset="-128"/>
        </a:defRPr>
      </a:lvl2pPr>
      <a:lvl3pPr marL="809625" indent="-228600" algn="l" rtl="0" eaLnBrk="0" fontAlgn="base" hangingPunct="0">
        <a:spcBef>
          <a:spcPts val="400"/>
        </a:spcBef>
        <a:spcAft>
          <a:spcPct val="0"/>
        </a:spcAft>
        <a:buChar char="•"/>
        <a:defRPr sz="1400">
          <a:solidFill>
            <a:schemeClr val="tx1"/>
          </a:solidFill>
          <a:latin typeface="+mn-lt"/>
          <a:ea typeface="ＭＳ Ｐゴシック" panose="020B0600070205080204" pitchFamily="34" charset="-128"/>
          <a:cs typeface="ＭＳ Ｐゴシック" pitchFamily="-112" charset="-128"/>
        </a:defRPr>
      </a:lvl3pPr>
      <a:lvl4pPr marL="1028700" indent="-171450" algn="l" rtl="0" eaLnBrk="0" fontAlgn="base" hangingPunct="0">
        <a:spcBef>
          <a:spcPts val="400"/>
        </a:spcBef>
        <a:spcAft>
          <a:spcPct val="0"/>
        </a:spcAft>
        <a:buFont typeface="Arial" panose="020B0604020202020204" pitchFamily="34" charset="0"/>
        <a:buChar char="-"/>
        <a:defRPr sz="1200">
          <a:solidFill>
            <a:schemeClr val="tx1"/>
          </a:solidFill>
          <a:latin typeface="+mn-lt"/>
          <a:ea typeface="ＭＳ Ｐゴシック" panose="020B0600070205080204" pitchFamily="34" charset="-128"/>
          <a:cs typeface="ＭＳ Ｐゴシック" pitchFamily="-112" charset="-128"/>
        </a:defRPr>
      </a:lvl4pPr>
      <a:lvl5pPr marL="1200150" indent="-171450" algn="l" rtl="0" eaLnBrk="0" fontAlgn="base" hangingPunct="0">
        <a:spcBef>
          <a:spcPts val="400"/>
        </a:spcBef>
        <a:spcAft>
          <a:spcPct val="0"/>
        </a:spcAft>
        <a:buFont typeface="Arial" panose="020B0604020202020204" pitchFamily="34" charset="0"/>
        <a:buChar char="•"/>
        <a:defRPr sz="1200">
          <a:solidFill>
            <a:schemeClr val="tx1"/>
          </a:solidFill>
          <a:latin typeface="+mn-lt"/>
          <a:ea typeface="ＭＳ Ｐゴシック" panose="020B0600070205080204" pitchFamily="34" charset="-128"/>
          <a:cs typeface="ＭＳ Ｐゴシック" pitchFamily="-112" charset="-128"/>
        </a:defRPr>
      </a:lvl5pPr>
      <a:lvl6pPr marL="2514600" indent="-228600" algn="l" rtl="0" eaLnBrk="1" fontAlgn="base" hangingPunct="1">
        <a:spcBef>
          <a:spcPct val="20000"/>
        </a:spcBef>
        <a:spcAft>
          <a:spcPct val="0"/>
        </a:spcAft>
        <a:defRPr sz="1200">
          <a:solidFill>
            <a:schemeClr val="tx1"/>
          </a:solidFill>
          <a:latin typeface="+mn-lt"/>
          <a:ea typeface="+mn-ea"/>
        </a:defRPr>
      </a:lvl6pPr>
      <a:lvl7pPr marL="2971800" indent="-228600" algn="l" rtl="0" eaLnBrk="1" fontAlgn="base" hangingPunct="1">
        <a:spcBef>
          <a:spcPct val="20000"/>
        </a:spcBef>
        <a:spcAft>
          <a:spcPct val="0"/>
        </a:spcAft>
        <a:defRPr sz="1200">
          <a:solidFill>
            <a:schemeClr val="tx1"/>
          </a:solidFill>
          <a:latin typeface="+mn-lt"/>
          <a:ea typeface="+mn-ea"/>
        </a:defRPr>
      </a:lvl7pPr>
      <a:lvl8pPr marL="3429000" indent="-228600" algn="l" rtl="0" eaLnBrk="1" fontAlgn="base" hangingPunct="1">
        <a:spcBef>
          <a:spcPct val="20000"/>
        </a:spcBef>
        <a:spcAft>
          <a:spcPct val="0"/>
        </a:spcAft>
        <a:defRPr sz="1200">
          <a:solidFill>
            <a:schemeClr val="tx1"/>
          </a:solidFill>
          <a:latin typeface="+mn-lt"/>
          <a:ea typeface="+mn-ea"/>
        </a:defRPr>
      </a:lvl8pPr>
      <a:lvl9pPr marL="3886200" indent="-228600" algn="l" rtl="0" eaLnBrk="1" fontAlgn="base" hangingPunct="1">
        <a:spcBef>
          <a:spcPct val="20000"/>
        </a:spcBef>
        <a:spcAft>
          <a:spcPct val="0"/>
        </a:spcAft>
        <a:defRPr sz="12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hyperlink" Target="https://www.icasa.org.za/uploads/files/GH_Communnication-ATU-R-Recom.pdf" TargetMode="External"/><Relationship Id="rId7"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hyperlink" Target="https://www.pathwaystotechnology.ca/about/infographic" TargetMode="External"/><Relationship Id="rId2" Type="http://schemas.openxmlformats.org/officeDocument/2006/relationships/hyperlink" Target="https://villagetelco.org/deployments/mankosi-south-africa/" TargetMode="External"/><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png"/><Relationship Id="rId7" Type="http://schemas.openxmlformats.org/officeDocument/2006/relationships/image" Target="../media/image28.emf"/><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3" Type="http://schemas.openxmlformats.org/officeDocument/2006/relationships/hyperlink" Target="https://grouper.ieee.org/groups/802/11/" TargetMode="External"/><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4.xml"/><Relationship Id="rId1" Type="http://schemas.openxmlformats.org/officeDocument/2006/relationships/slideLayout" Target="../slideLayouts/slideLayout43.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1.wdp"/><Relationship Id="rId7"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49.png"/><Relationship Id="rId4" Type="http://schemas.openxmlformats.org/officeDocument/2006/relationships/hyperlink" Target="https://openclipart.org/detail/275129/puzzle-piece-1"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ieee802.org/11/Reports/tgbd_update.htm" TargetMode="External"/><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4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hyperlink" Target="https://www.wi-fi.org/countries-enabling-wi-fi-6e" TargetMode="External"/><Relationship Id="rId2" Type="http://schemas.openxmlformats.org/officeDocument/2006/relationships/notesSlide" Target="../notesSlides/notesSlide20.xml"/><Relationship Id="rId1" Type="http://schemas.openxmlformats.org/officeDocument/2006/relationships/slideLayout" Target="../slideLayouts/slideLayout42.xml"/><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urldefense.proofpoint.com/v2/url?u=https-3A__www.wi-2Dfi.org_news-2Devents_newsroom_wi-2Dfi-2Dalliance-2Ddelivers-2Dwi-2Dfi-2D6e-2Dcertification-2Dprogram&amp;d=DwMFAg&amp;c=C5b8zRQO1miGmBeVZ2LFWg&amp;r=NTHtA_KHOOrju0kuqznMMhn2PgeiJdiVcWeUfvVgSN4&amp;m=gp6kUblg5szp7vcfHjmkEGr7Jz_nfgT_buoWzaC46Gw&amp;s=3cJhmn-VVmJdJaQJeqL_syBpAMZY9ZMuz3yS7aEYE3M&amp;e=" TargetMode="External"/><Relationship Id="rId7" Type="http://schemas.openxmlformats.org/officeDocument/2006/relationships/hyperlink" Target="https://urldefense.proofpoint.com/v2/url?u=https-3A__www.wi-2Dfi.org_wi-2Dfi-2D6e-2Dcertified-2Dproducts&amp;d=DwMFAg&amp;c=C5b8zRQO1miGmBeVZ2LFWg&amp;r=NTHtA_KHOOrju0kuqznMMhn2PgeiJdiVcWeUfvVgSN4&amp;m=gp6kUblg5szp7vcfHjmkEGr7Jz_nfgT_buoWzaC46Gw&amp;s=vnht85QEnsTK8stXR9JdR5wIAMZ1Vjd6JZFW_Q2kPHU&amp;e=" TargetMode="External"/><Relationship Id="rId2" Type="http://schemas.openxmlformats.org/officeDocument/2006/relationships/notesSlide" Target="../notesSlides/notesSlide21.xml"/><Relationship Id="rId1" Type="http://schemas.openxmlformats.org/officeDocument/2006/relationships/slideLayout" Target="../slideLayouts/slideLayout42.xml"/><Relationship Id="rId6" Type="http://schemas.openxmlformats.org/officeDocument/2006/relationships/hyperlink" Target="https://urldefense.proofpoint.com/v2/url?u=https-3A__youtu.be_oOZLhkaehzU&amp;d=DwMFAg&amp;c=C5b8zRQO1miGmBeVZ2LFWg&amp;r=NTHtA_KHOOrju0kuqznMMhn2PgeiJdiVcWeUfvVgSN4&amp;m=gp6kUblg5szp7vcfHjmkEGr7Jz_nfgT_buoWzaC46Gw&amp;s=F64rsVbrQLYiT8ZSTk-pVDHRCqoTo-A05JbIzrKPumc&amp;e=" TargetMode="External"/><Relationship Id="rId5" Type="http://schemas.openxmlformats.org/officeDocument/2006/relationships/hyperlink" Target="https://urldefense.proofpoint.com/v2/url?u=https-3A__www.wi-2Dfi.org_file_wi-2Dfi-2D6e-2Dhighlights&amp;d=DwMFAg&amp;c=C5b8zRQO1miGmBeVZ2LFWg&amp;r=NTHtA_KHOOrju0kuqznMMhn2PgeiJdiVcWeUfvVgSN4&amp;m=gp6kUblg5szp7vcfHjmkEGr7Jz_nfgT_buoWzaC46Gw&amp;s=g8-BlS0TVgvTccWvaTJ_tBKHX4aXe7Kq1w1Pf43oVHA&amp;e=" TargetMode="External"/><Relationship Id="rId4" Type="http://schemas.openxmlformats.org/officeDocument/2006/relationships/hyperlink" Target="https://urldefense.proofpoint.com/v2/url?u=https-3A__www.wi-2Dfi.org_file_wi-2Dfi-2D6e-2Dwi-2Dfi-2Din-2Dthe-2D6-2Dghz-2Dband-2D2021&amp;d=DwMFAg&amp;c=C5b8zRQO1miGmBeVZ2LFWg&amp;r=NTHtA_KHOOrju0kuqznMMhn2PgeiJdiVcWeUfvVgSN4&amp;m=gp6kUblg5szp7vcfHjmkEGr7Jz_nfgT_buoWzaC46Gw&amp;s=8iLV0NMVepS4QVr0KtYrNHgLmgq3vfJgk7LafWf9QOU&amp;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43.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4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9.xml"/><Relationship Id="rId1" Type="http://schemas.openxmlformats.org/officeDocument/2006/relationships/slideLayout" Target="../slideLayouts/slideLayout43.xml"/><Relationship Id="rId6" Type="http://schemas.openxmlformats.org/officeDocument/2006/relationships/image" Target="../media/image68.emf"/><Relationship Id="rId5" Type="http://schemas.openxmlformats.org/officeDocument/2006/relationships/image" Target="../media/image33.jpe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9.png"/><Relationship Id="rId7" Type="http://schemas.microsoft.com/office/2007/relationships/hdphoto" Target="../media/hdphoto2.wdp"/><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hyperlink" Target="https://openclipart.org/detail/275129/puzzle-piece-1" TargetMode="External"/><Relationship Id="rId10" Type="http://schemas.openxmlformats.org/officeDocument/2006/relationships/image" Target="../media/image72.png"/><Relationship Id="rId4" Type="http://schemas.microsoft.com/office/2007/relationships/hdphoto" Target="../media/hdphoto1.wdp"/><Relationship Id="rId9"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hyperlink" Target="https://mentor.ieee.org/802.11/dcn/22/11-22-0979-01-aiml-applying-ml-to-802-11-current-research-and-emerging-use-cases.pptx" TargetMode="External"/><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75.png"/><Relationship Id="rId5" Type="http://schemas.openxmlformats.org/officeDocument/2006/relationships/image" Target="../media/image74.emf"/><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78.png"/><Relationship Id="rId5" Type="http://schemas.microsoft.com/office/2007/relationships/hdphoto" Target="../media/hdphoto3.wdp"/><Relationship Id="rId4" Type="http://schemas.openxmlformats.org/officeDocument/2006/relationships/image" Target="../media/image77.png"/><Relationship Id="rId9" Type="http://schemas.openxmlformats.org/officeDocument/2006/relationships/hyperlink" Target="https://mentor.ieee.org/802.11/dcn/22/11-22-0645-02-0wng-ambient-power-enabled-iot-for-wi-fi.pptx"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40.xml"/><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hyperlink" Target="https://standards.ieee.org/news/2019/5g-indoor-hotspot-and-dense-urban-deployments.html" TargetMode="External"/><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36.xml"/><Relationship Id="rId1" Type="http://schemas.openxmlformats.org/officeDocument/2006/relationships/slideLayout" Target="../slideLayouts/slideLayout18.xml"/><Relationship Id="rId5" Type="http://schemas.openxmlformats.org/officeDocument/2006/relationships/image" Target="../media/image86.emf"/><Relationship Id="rId4" Type="http://schemas.openxmlformats.org/officeDocument/2006/relationships/image" Target="../media/image85.e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43.xml"/><Relationship Id="rId4" Type="http://schemas.openxmlformats.org/officeDocument/2006/relationships/hyperlink" Target="https://www.11ahpc.org/en/about/index.html"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www.methods2business.com/applications"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hyperlink" Target="https://www.extremenetworks.com/resources/slideshare/wi-fi-engagements-from-super-bowl-liii/" TargetMode="External"/><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93.wmf"/><Relationship Id="rId5" Type="http://schemas.openxmlformats.org/officeDocument/2006/relationships/image" Target="../media/image92.png"/><Relationship Id="rId4" Type="http://schemas.openxmlformats.org/officeDocument/2006/relationships/image" Target="../media/image91.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3.xml"/></Relationships>
</file>

<file path=ppt/slides/_rels/slide54.xml.rels><?xml version="1.0" encoding="UTF-8" standalone="yes"?>
<Relationships xmlns="http://schemas.openxmlformats.org/package/2006/relationships"><Relationship Id="rId3" Type="http://schemas.openxmlformats.org/officeDocument/2006/relationships/hyperlink" Target="https://go.siklu.com/hubfs/Content/White%20Papers/Maravedis%20Industry%20Overview:%205G%20Fixed%20Wireless%20Gigabit%20Services%20Today.pdf" TargetMode="External"/><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hyperlink" Target="https://www.cambiumnetworks.com/?gclid=Cj0KCQiAwc7jBRD8ARIsAKSUBHJ2qaLG9lGU1IgMtK_JLDIDDdtTQqDEEmSpu6_5T1Kt3_cwdldCnFEaAqiwEALw_wcB" TargetMode="External"/><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image" Target="../media/image94.png"/><Relationship Id="rId5" Type="http://schemas.openxmlformats.org/officeDocument/2006/relationships/hyperlink" Target="https://wifinowevents.com/news-and-blog/cambium-networks-to-incorporate-facebook-terragraph-tech-into-new-60-ghz-products/" TargetMode="External"/><Relationship Id="rId4" Type="http://schemas.openxmlformats.org/officeDocument/2006/relationships/hyperlink" Target="https://terragraph.com/#terragraph"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5.xml"/><Relationship Id="rId4" Type="http://schemas.openxmlformats.org/officeDocument/2006/relationships/image" Target="../media/image100.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102.png"/><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emf"/><Relationship Id="rId1" Type="http://schemas.openxmlformats.org/officeDocument/2006/relationships/slideLayout" Target="../slideLayouts/slideLayout12.xml"/><Relationship Id="rId4" Type="http://schemas.openxmlformats.org/officeDocument/2006/relationships/image" Target="../media/image105.png"/></Relationships>
</file>

<file path=ppt/slides/_rels/slide7.xml.rels><?xml version="1.0" encoding="UTF-8" standalone="yes"?>
<Relationships xmlns="http://schemas.openxmlformats.org/package/2006/relationships"><Relationship Id="rId3" Type="http://schemas.openxmlformats.org/officeDocument/2006/relationships/hyperlink" Target="https://grouper.ieee.org/groups/802/11/" TargetMode="External"/><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1.xml"/><Relationship Id="rId1" Type="http://schemas.openxmlformats.org/officeDocument/2006/relationships/tags" Target="../tags/tag2.xml"/><Relationship Id="rId6" Type="http://schemas.openxmlformats.org/officeDocument/2006/relationships/hyperlink" Target="https://blended-learning.ieee.org/Portal/Catalog/ViewCourse/10834/Building-Wireless-Community-Networks" TargetMode="External"/><Relationship Id="rId5" Type="http://schemas.openxmlformats.org/officeDocument/2006/relationships/hyperlink" Target="https://blended-learning.ieee.org/" TargetMode="Externa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10969943" cy="852364"/>
          </a:xfrm>
        </p:spPr>
        <p:txBody>
          <a:bodyPr>
            <a:normAutofit fontScale="90000"/>
          </a:bodyPr>
          <a:lstStyle/>
          <a:p>
            <a:r>
              <a:rPr lang="en-US" sz="3600" b="1" dirty="0"/>
              <a:t>IEEE 802.11 Overview and Amendments under development</a:t>
            </a:r>
            <a:br>
              <a:rPr lang="en-US" b="1" dirty="0"/>
            </a:br>
            <a:br>
              <a:rPr lang="en-US" b="1" dirty="0"/>
            </a:br>
            <a:br>
              <a:rPr lang="en-US" b="1" dirty="0"/>
            </a:br>
            <a:br>
              <a:rPr lang="en-US" b="1" dirty="0"/>
            </a:br>
            <a:r>
              <a:rPr lang="en-US" b="1" dirty="0"/>
              <a:t>Overview of the 802.11 Working Group</a:t>
            </a:r>
            <a:br>
              <a:rPr lang="en-US" b="1" dirty="0"/>
            </a:br>
            <a:br>
              <a:rPr lang="en-US" b="1" dirty="0"/>
            </a:br>
            <a:r>
              <a:rPr lang="en-US" b="1" dirty="0"/>
              <a:t>The IEEE 802.11 standard to date</a:t>
            </a:r>
            <a:br>
              <a:rPr lang="en-US" b="1" dirty="0"/>
            </a:br>
            <a:br>
              <a:rPr lang="en-US" b="1" dirty="0"/>
            </a:br>
            <a:r>
              <a:rPr lang="en-US" b="1" dirty="0"/>
              <a:t>New Amendments: Markets, use cases and key technologies</a:t>
            </a:r>
            <a:br>
              <a:rPr lang="en-US" b="1" dirty="0"/>
            </a:br>
            <a:br>
              <a:rPr lang="en-US" b="1" dirty="0"/>
            </a:br>
            <a:br>
              <a:rPr lang="en-US" b="1" dirty="0"/>
            </a:br>
            <a:r>
              <a:rPr lang="en-US" sz="2200" b="1" dirty="0"/>
              <a:t>2022 November</a:t>
            </a:r>
            <a:br>
              <a:rPr lang="en-US" sz="2200" b="1" dirty="0"/>
            </a:br>
            <a:r>
              <a:rPr lang="en-US" sz="2200" b="1" dirty="0"/>
              <a:t>Presenter:</a:t>
            </a:r>
            <a:br>
              <a:rPr lang="en-US" b="1" dirty="0"/>
            </a:br>
            <a:br>
              <a:rPr lang="en-US" b="1" i="1" dirty="0"/>
            </a:br>
            <a:r>
              <a:rPr lang="en-GB" sz="1600" dirty="0"/>
              <a:t>“At lectures, symposia, seminars, or educational courses, an individual presenting information on IEEE standards shall make it clear that his or her views should be considered the personal views of that individual rather than the formal position, explanation, or interpretation of the IEEE.” IEEE-SA Standards Board Operation Manual (</a:t>
            </a:r>
            <a:r>
              <a:rPr lang="en-GB" sz="1600" dirty="0" err="1"/>
              <a:t>subclause</a:t>
            </a:r>
            <a:r>
              <a:rPr lang="en-GB" sz="1600" dirty="0"/>
              <a:t> 5.9.3)</a:t>
            </a:r>
            <a:br>
              <a:rPr lang="en-GB" sz="1000" dirty="0"/>
            </a:br>
            <a:br>
              <a:rPr lang="en-US" sz="1600" b="1" i="1" dirty="0"/>
            </a:br>
            <a:endParaRPr lang="en-US" b="1" dirty="0">
              <a:effectLst/>
            </a:endParaRPr>
          </a:p>
        </p:txBody>
      </p:sp>
      <p:sp>
        <p:nvSpPr>
          <p:cNvPr id="5" name="Date Placeholder 4"/>
          <p:cNvSpPr>
            <a:spLocks noGrp="1"/>
          </p:cNvSpPr>
          <p:nvPr>
            <p:ph type="dt" sz="half" idx="16"/>
          </p:nvPr>
        </p:nvSpPr>
        <p:spPr/>
        <p:txBody>
          <a:bodyPr/>
          <a:lstStyle/>
          <a:p>
            <a:pPr>
              <a:defRPr/>
            </a:pPr>
            <a:r>
              <a:rPr lang="en-US" altLang="ja-JP"/>
              <a:t>November 2022</a:t>
            </a:r>
            <a:endParaRPr lang="en-US" dirty="0"/>
          </a:p>
        </p:txBody>
      </p:sp>
      <p:sp>
        <p:nvSpPr>
          <p:cNvPr id="3" name="Slide Number Placeholder 2"/>
          <p:cNvSpPr>
            <a:spLocks noGrp="1"/>
          </p:cNvSpPr>
          <p:nvPr>
            <p:ph type="sldNum" sz="quarter" idx="15"/>
          </p:nvPr>
        </p:nvSpPr>
        <p:spPr/>
        <p:txBody>
          <a:bodyPr/>
          <a:lstStyle/>
          <a:p>
            <a:pPr>
              <a:defRPr/>
            </a:pPr>
            <a:fld id="{1F2884EB-C6E3-684C-A39B-0E652C4E0E60}" type="slidenum">
              <a:rPr lang="en-US" smtClean="0"/>
              <a:pPr>
                <a:defRPr/>
              </a:pPr>
              <a:t>1</a:t>
            </a:fld>
            <a:endParaRPr lang="en-US" dirty="0"/>
          </a:p>
        </p:txBody>
      </p:sp>
    </p:spTree>
    <p:extLst>
      <p:ext uri="{BB962C8B-B14F-4D97-AF65-F5344CB8AC3E}">
        <p14:creationId xmlns:p14="http://schemas.microsoft.com/office/powerpoint/2010/main" val="95030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09600" y="533400"/>
            <a:ext cx="11223812" cy="1272988"/>
          </a:xfrm>
        </p:spPr>
        <p:txBody>
          <a:bodyPr>
            <a:normAutofit/>
          </a:bodyPr>
          <a:lstStyle/>
          <a:p>
            <a:r>
              <a:rPr lang="en-GB" sz="2200" b="1" i="1" dirty="0">
                <a:ea typeface="ＭＳ Ｐゴシック" panose="020B0600070205080204" pitchFamily="34" charset="-128"/>
              </a:rPr>
              <a:t>IEEE 802.11 based products are an essential component for connecting the unconnected: enabling low cost RLAN &amp; hotspot access, rural connectivity, disaster management </a:t>
            </a:r>
            <a:br>
              <a:rPr lang="en-GB" sz="2400" b="1" dirty="0">
                <a:ea typeface="ＭＳ Ｐゴシック" panose="020B0600070205080204" pitchFamily="34" charset="-128"/>
              </a:rPr>
            </a:br>
            <a:endParaRPr lang="en-GB" sz="2400" dirty="0">
              <a:ea typeface="ＭＳ Ｐゴシック" panose="020B0600070205080204" pitchFamily="34" charset="-128"/>
            </a:endParaRPr>
          </a:p>
        </p:txBody>
      </p:sp>
      <p:sp>
        <p:nvSpPr>
          <p:cNvPr id="8" name="TextBox 7"/>
          <p:cNvSpPr txBox="1"/>
          <p:nvPr/>
        </p:nvSpPr>
        <p:spPr>
          <a:xfrm>
            <a:off x="621325" y="1621353"/>
            <a:ext cx="7906871" cy="5078313"/>
          </a:xfrm>
          <a:prstGeom prst="rect">
            <a:avLst/>
          </a:prstGeom>
          <a:noFill/>
        </p:spPr>
        <p:txBody>
          <a:bodyPr wrap="square" rtlCol="0">
            <a:spAutoFit/>
          </a:bodyPr>
          <a:lstStyle/>
          <a:p>
            <a:r>
              <a:rPr lang="en-US" sz="1600" b="1" i="1" dirty="0"/>
              <a:t>Opportunity to transform the connectivity landscape for those who are currently unconnected</a:t>
            </a:r>
          </a:p>
          <a:p>
            <a:endParaRPr lang="en-US" sz="1600" i="1" dirty="0"/>
          </a:p>
          <a:p>
            <a:r>
              <a:rPr lang="en-US" sz="1600" i="1" dirty="0"/>
              <a:t>July 2021: Africa Telecommunication </a:t>
            </a:r>
            <a:r>
              <a:rPr lang="en-US" sz="1600" i="1" dirty="0">
                <a:hlinkClick r:id="rId3"/>
              </a:rPr>
              <a:t>Union Recommendation 005-0 </a:t>
            </a:r>
            <a:r>
              <a:rPr lang="en-US" sz="1600" dirty="0"/>
              <a:t>to allocate the 5925-6425 MHz band for unlicensed usage. ATU Member States are expected to update their national regulations accordingly.</a:t>
            </a:r>
          </a:p>
          <a:p>
            <a:endParaRPr lang="en-US" sz="1600" dirty="0"/>
          </a:p>
          <a:p>
            <a:r>
              <a:rPr lang="en-US" sz="1600" b="1" dirty="0"/>
              <a:t>Certainty of regulation provides the foundation for industry action to more quickly meet development goals</a:t>
            </a:r>
          </a:p>
          <a:p>
            <a:endParaRPr lang="en-GB" sz="1600" dirty="0"/>
          </a:p>
          <a:p>
            <a:endParaRPr lang="en-GB" sz="1600" dirty="0"/>
          </a:p>
          <a:p>
            <a:endParaRPr lang="en-GB" sz="1600" dirty="0"/>
          </a:p>
          <a:p>
            <a:endParaRPr lang="en-GB" sz="1600" dirty="0"/>
          </a:p>
          <a:p>
            <a:r>
              <a:rPr lang="en-GB" sz="1600" dirty="0"/>
              <a:t>Use cases: Hotspot access, Community Wi-Fi using satellite, optical for backhaul</a:t>
            </a:r>
          </a:p>
          <a:p>
            <a:endParaRPr lang="en-US" sz="1400" i="1" dirty="0"/>
          </a:p>
          <a:p>
            <a:r>
              <a:rPr lang="en-US" sz="1400" i="1" dirty="0"/>
              <a:t>Backhaul Connectivity Initiatives in India – Optical Fiber deployed along railways + </a:t>
            </a:r>
            <a:r>
              <a:rPr lang="en-US" sz="1400" i="1" dirty="0" err="1"/>
              <a:t>Wi-FI</a:t>
            </a:r>
            <a:r>
              <a:rPr lang="en-US" sz="1400" i="1" dirty="0"/>
              <a:t> connectivity</a:t>
            </a:r>
          </a:p>
          <a:p>
            <a:r>
              <a:rPr lang="en-US" sz="1400" i="1" dirty="0"/>
              <a:t>Backhaul Initiatives in Africa: Optical Fiber along highways, + Wi-Fi Hotspot access </a:t>
            </a:r>
          </a:p>
          <a:p>
            <a:endParaRPr lang="en-US" sz="1400" i="1" dirty="0">
              <a:solidFill>
                <a:srgbClr val="006799"/>
              </a:solidFill>
            </a:endParaRPr>
          </a:p>
          <a:p>
            <a:br>
              <a:rPr lang="en-US" sz="1400" b="1" dirty="0">
                <a:solidFill>
                  <a:srgbClr val="006799"/>
                </a:solidFill>
              </a:rPr>
            </a:br>
            <a:endParaRPr lang="en-GB" sz="1600" dirty="0">
              <a:solidFill>
                <a:srgbClr val="006799"/>
              </a:solidFill>
            </a:endParaRPr>
          </a:p>
        </p:txBody>
      </p:sp>
      <p:sp>
        <p:nvSpPr>
          <p:cNvPr id="4" name="Date Placeholder 3"/>
          <p:cNvSpPr>
            <a:spLocks noGrp="1"/>
          </p:cNvSpPr>
          <p:nvPr>
            <p:ph type="dt" sz="half" idx="10"/>
          </p:nvPr>
        </p:nvSpPr>
        <p:spPr/>
        <p:txBody>
          <a:bodyPr/>
          <a:lstStyle/>
          <a:p>
            <a:pPr algn="ctr">
              <a:defRPr/>
            </a:pPr>
            <a:r>
              <a:rPr lang="en-US"/>
              <a:t>November 2022</a:t>
            </a:r>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600773" y="4309533"/>
            <a:ext cx="2535384" cy="1901538"/>
          </a:xfrm>
          <a:prstGeom prst="rect">
            <a:avLst/>
          </a:prstGeom>
        </p:spPr>
      </p:pic>
      <p:pic>
        <p:nvPicPr>
          <p:cNvPr id="5" name="Picture 4"/>
          <p:cNvPicPr>
            <a:picLocks noChangeAspect="1"/>
          </p:cNvPicPr>
          <p:nvPr/>
        </p:nvPicPr>
        <p:blipFill>
          <a:blip r:embed="rId5"/>
          <a:stretch>
            <a:fillRect/>
          </a:stretch>
        </p:blipFill>
        <p:spPr>
          <a:xfrm>
            <a:off x="9600098" y="1506294"/>
            <a:ext cx="2219136" cy="2267909"/>
          </a:xfrm>
          <a:prstGeom prst="rect">
            <a:avLst/>
          </a:prstGeom>
        </p:spPr>
      </p:pic>
      <p:pic>
        <p:nvPicPr>
          <p:cNvPr id="6" name="Picture 5"/>
          <p:cNvPicPr>
            <a:picLocks noChangeAspect="1"/>
          </p:cNvPicPr>
          <p:nvPr/>
        </p:nvPicPr>
        <p:blipFill>
          <a:blip r:embed="rId6"/>
          <a:stretch>
            <a:fillRect/>
          </a:stretch>
        </p:blipFill>
        <p:spPr>
          <a:xfrm>
            <a:off x="958839" y="3914669"/>
            <a:ext cx="6255038" cy="676715"/>
          </a:xfrm>
          <a:prstGeom prst="rect">
            <a:avLst/>
          </a:prstGeom>
        </p:spPr>
      </p:pic>
      <p:pic>
        <p:nvPicPr>
          <p:cNvPr id="7" name="Picture 6"/>
          <p:cNvPicPr>
            <a:picLocks noChangeAspect="1"/>
          </p:cNvPicPr>
          <p:nvPr/>
        </p:nvPicPr>
        <p:blipFill>
          <a:blip r:embed="rId7"/>
          <a:stretch>
            <a:fillRect/>
          </a:stretch>
        </p:blipFill>
        <p:spPr>
          <a:xfrm>
            <a:off x="1040027" y="5742020"/>
            <a:ext cx="6173850" cy="644600"/>
          </a:xfrm>
          <a:prstGeom prst="rect">
            <a:avLst/>
          </a:prstGeom>
        </p:spPr>
      </p:pic>
      <p:sp>
        <p:nvSpPr>
          <p:cNvPr id="2" name="Slide Number Placeholder 1"/>
          <p:cNvSpPr>
            <a:spLocks noGrp="1"/>
          </p:cNvSpPr>
          <p:nvPr>
            <p:ph type="sldNum" sz="quarter" idx="12"/>
          </p:nvPr>
        </p:nvSpPr>
        <p:spPr/>
        <p:txBody>
          <a:bodyPr/>
          <a:lstStyle/>
          <a:p>
            <a:fld id="{B016F8AB-BCEA-4347-8BA6-BE776009BC89}" type="slidenum">
              <a:rPr lang="en-GB" smtClean="0"/>
              <a:pPr/>
              <a:t>10</a:t>
            </a:fld>
            <a:endParaRPr lang="en-GB"/>
          </a:p>
        </p:txBody>
      </p:sp>
    </p:spTree>
    <p:extLst>
      <p:ext uri="{BB962C8B-B14F-4D97-AF65-F5344CB8AC3E}">
        <p14:creationId xmlns:p14="http://schemas.microsoft.com/office/powerpoint/2010/main" val="155772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E844F-45C6-4FFD-A016-E4DBAAFC6D16}"/>
              </a:ext>
            </a:extLst>
          </p:cNvPr>
          <p:cNvSpPr>
            <a:spLocks noGrp="1"/>
          </p:cNvSpPr>
          <p:nvPr>
            <p:ph type="title"/>
          </p:nvPr>
        </p:nvSpPr>
        <p:spPr>
          <a:xfrm>
            <a:off x="826476" y="680830"/>
            <a:ext cx="7403124" cy="698131"/>
          </a:xfrm>
        </p:spPr>
        <p:txBody>
          <a:bodyPr>
            <a:normAutofit fontScale="90000"/>
          </a:bodyPr>
          <a:lstStyle/>
          <a:p>
            <a:r>
              <a:rPr lang="en-US" sz="2700" dirty="0"/>
              <a:t>Wi-Fi networks are being deployed globally to provide Broadband access, using wired and wireless backhaul</a:t>
            </a:r>
            <a:br>
              <a:rPr lang="en-US" sz="2800" dirty="0"/>
            </a:br>
            <a:endParaRPr lang="en-US" sz="2800" dirty="0"/>
          </a:p>
        </p:txBody>
      </p:sp>
      <p:sp>
        <p:nvSpPr>
          <p:cNvPr id="3" name="Content Placeholder 2">
            <a:extLst>
              <a:ext uri="{FF2B5EF4-FFF2-40B4-BE49-F238E27FC236}">
                <a16:creationId xmlns:a16="http://schemas.microsoft.com/office/drawing/2014/main" id="{E88D9A5E-AD2C-4D79-B0CD-25E9C95F0F4B}"/>
              </a:ext>
            </a:extLst>
          </p:cNvPr>
          <p:cNvSpPr>
            <a:spLocks noGrp="1"/>
          </p:cNvSpPr>
          <p:nvPr>
            <p:ph idx="1"/>
          </p:nvPr>
        </p:nvSpPr>
        <p:spPr>
          <a:xfrm>
            <a:off x="521679" y="1785387"/>
            <a:ext cx="5574323" cy="4582625"/>
          </a:xfrm>
        </p:spPr>
        <p:txBody>
          <a:bodyPr>
            <a:normAutofit/>
          </a:bodyPr>
          <a:lstStyle/>
          <a:p>
            <a:pPr lvl="1"/>
            <a:r>
              <a:rPr lang="en-US" sz="1800" dirty="0"/>
              <a:t>In India for Broadband Access, Disaster response</a:t>
            </a:r>
          </a:p>
          <a:p>
            <a:pPr lvl="1"/>
            <a:r>
              <a:rPr lang="en-US" sz="1800" dirty="0"/>
              <a:t>Smart Villages in Niger connected via satellite and Wi-Fi Smart Africa).</a:t>
            </a:r>
          </a:p>
          <a:p>
            <a:pPr lvl="1"/>
            <a:r>
              <a:rPr lang="en-US" sz="1800" dirty="0"/>
              <a:t>Provision of fast, affordable, and reliable access to the internet over Wi-Fi in Rwanda, South Africa, Ghana, and Nigeria</a:t>
            </a:r>
          </a:p>
          <a:p>
            <a:pPr lvl="1"/>
            <a:r>
              <a:rPr lang="en-US" sz="1800" dirty="0"/>
              <a:t>Wi-Fi reach for schools: Enabling e-learning in Mali</a:t>
            </a:r>
          </a:p>
          <a:p>
            <a:pPr lvl="1"/>
            <a:r>
              <a:rPr lang="en-US" sz="1800" dirty="0"/>
              <a:t>Wi-Fi Community networks, </a:t>
            </a:r>
            <a:r>
              <a:rPr lang="en-US" sz="1800" dirty="0">
                <a:ea typeface="Meiryo" panose="020B0400000000000000" pitchFamily="34" charset="-128"/>
                <a:cs typeface="Times New Roman" panose="02020603050405020304" pitchFamily="18" charset="0"/>
                <a:hlinkClick r:id="rId2"/>
              </a:rPr>
              <a:t>https://villagetelco.org/deployments/mankosi-south-africa/</a:t>
            </a:r>
            <a:endParaRPr lang="en-US" sz="1800" dirty="0"/>
          </a:p>
          <a:p>
            <a:pPr lvl="1"/>
            <a:endParaRPr lang="en-US" sz="1800" dirty="0"/>
          </a:p>
          <a:p>
            <a:pPr lvl="1"/>
            <a:r>
              <a:rPr lang="en-US" sz="1800" dirty="0"/>
              <a:t>AND in rural, underserved areas in developed countries, see for example Canada First Nations project, </a:t>
            </a:r>
            <a:r>
              <a:rPr lang="en-US" sz="1800" dirty="0">
                <a:hlinkClick r:id="rId3"/>
              </a:rPr>
              <a:t>https://www.pathwaystotechnology.ca/about/infographic</a:t>
            </a:r>
            <a:r>
              <a:rPr lang="en-US" sz="1800" dirty="0"/>
              <a:t> </a:t>
            </a:r>
          </a:p>
          <a:p>
            <a:pPr marL="0" indent="0">
              <a:buNone/>
            </a:pP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2204" y="838200"/>
            <a:ext cx="2857500" cy="1409700"/>
          </a:xfrm>
          <a:prstGeom prst="rect">
            <a:avLst/>
          </a:prstGeom>
        </p:spPr>
      </p:pic>
      <p:sp>
        <p:nvSpPr>
          <p:cNvPr id="7" name="Date Placeholder 6"/>
          <p:cNvSpPr>
            <a:spLocks noGrp="1"/>
          </p:cNvSpPr>
          <p:nvPr>
            <p:ph type="dt" sz="half" idx="10"/>
          </p:nvPr>
        </p:nvSpPr>
        <p:spPr/>
        <p:txBody>
          <a:bodyPr/>
          <a:lstStyle/>
          <a:p>
            <a:r>
              <a:rPr lang="en-US"/>
              <a:t>November 2022</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4144" y="2667000"/>
            <a:ext cx="4773056" cy="3002686"/>
          </a:xfrm>
          <a:prstGeom prst="rect">
            <a:avLst/>
          </a:prstGeom>
        </p:spPr>
      </p:pic>
      <p:sp>
        <p:nvSpPr>
          <p:cNvPr id="5" name="Slide Number Placeholder 4"/>
          <p:cNvSpPr>
            <a:spLocks noGrp="1"/>
          </p:cNvSpPr>
          <p:nvPr>
            <p:ph type="sldNum" sz="quarter" idx="12"/>
          </p:nvPr>
        </p:nvSpPr>
        <p:spPr/>
        <p:txBody>
          <a:bodyPr/>
          <a:lstStyle/>
          <a:p>
            <a:fld id="{B016F8AB-BCEA-4347-8BA6-BE776009BC89}" type="slidenum">
              <a:rPr lang="en-GB" smtClean="0"/>
              <a:pPr/>
              <a:t>11</a:t>
            </a:fld>
            <a:endParaRPr lang="en-GB"/>
          </a:p>
        </p:txBody>
      </p:sp>
    </p:spTree>
    <p:extLst>
      <p:ext uri="{BB962C8B-B14F-4D97-AF65-F5344CB8AC3E}">
        <p14:creationId xmlns:p14="http://schemas.microsoft.com/office/powerpoint/2010/main" val="14296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418416"/>
          </a:xfrm>
        </p:spPr>
        <p:txBody>
          <a:bodyPr/>
          <a:lstStyle/>
          <a:p>
            <a:r>
              <a:rPr lang="en-US" sz="2400" dirty="0"/>
              <a:t>Products implementing 802.11ax-2021 are in the market now: Wi-Fi 6, 6E</a:t>
            </a:r>
            <a:br>
              <a:rPr lang="en-US" sz="2400" dirty="0"/>
            </a:br>
            <a:r>
              <a:rPr lang="en-US" sz="2400" dirty="0"/>
              <a:t>2022: 2.3 Billion Wi-Fi 6 devices, 350 Million Wi-Fi 6E, 4.4 Billion devices total  </a:t>
            </a:r>
          </a:p>
        </p:txBody>
      </p:sp>
      <p:sp>
        <p:nvSpPr>
          <p:cNvPr id="90" name="Rectangle 89"/>
          <p:cNvSpPr/>
          <p:nvPr/>
        </p:nvSpPr>
        <p:spPr bwMode="ltGray">
          <a:xfrm>
            <a:off x="228600" y="1295400"/>
            <a:ext cx="5867400" cy="2590800"/>
          </a:xfrm>
          <a:prstGeom prst="rect">
            <a:avLst/>
          </a:prstGeom>
          <a:solidFill>
            <a:srgbClr val="2AD2C9">
              <a:lumMod val="20000"/>
              <a:lumOff val="80000"/>
            </a:srgbClr>
          </a:solidFill>
          <a:ln w="19050" cap="flat" cmpd="sng" algn="ctr">
            <a:solidFill>
              <a:srgbClr val="808285"/>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prstClr val="white"/>
              </a:solidFill>
              <a:effectLst/>
              <a:uLnTx/>
              <a:uFillTx/>
              <a:latin typeface="Arial" panose="020B0604020202020204"/>
              <a:ea typeface="+mn-ea"/>
              <a:cs typeface="+mn-cs"/>
            </a:endParaRPr>
          </a:p>
        </p:txBody>
      </p:sp>
      <p:sp>
        <p:nvSpPr>
          <p:cNvPr id="91" name="Rectangle 90"/>
          <p:cNvSpPr/>
          <p:nvPr/>
        </p:nvSpPr>
        <p:spPr bwMode="ltGray">
          <a:xfrm>
            <a:off x="6096000" y="1295400"/>
            <a:ext cx="5867400" cy="2590800"/>
          </a:xfrm>
          <a:prstGeom prst="rect">
            <a:avLst/>
          </a:prstGeom>
          <a:solidFill>
            <a:srgbClr val="2AD2C9">
              <a:lumMod val="20000"/>
              <a:lumOff val="80000"/>
            </a:srgbClr>
          </a:solidFill>
          <a:ln w="19050" cap="flat" cmpd="sng" algn="ctr">
            <a:solidFill>
              <a:srgbClr val="808285"/>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prstClr val="white"/>
              </a:solidFill>
              <a:effectLst/>
              <a:uLnTx/>
              <a:uFillTx/>
              <a:latin typeface="Arial" panose="020B0604020202020204"/>
              <a:ea typeface="+mn-ea"/>
              <a:cs typeface="+mn-cs"/>
            </a:endParaRPr>
          </a:p>
        </p:txBody>
      </p:sp>
      <p:sp>
        <p:nvSpPr>
          <p:cNvPr id="94" name="Rectangle 93"/>
          <p:cNvSpPr/>
          <p:nvPr/>
        </p:nvSpPr>
        <p:spPr bwMode="ltGray">
          <a:xfrm>
            <a:off x="228600" y="3911915"/>
            <a:ext cx="5867400" cy="2590800"/>
          </a:xfrm>
          <a:prstGeom prst="rect">
            <a:avLst/>
          </a:prstGeom>
          <a:solidFill>
            <a:srgbClr val="2AD2C9">
              <a:lumMod val="20000"/>
              <a:lumOff val="80000"/>
            </a:srgbClr>
          </a:solidFill>
          <a:ln w="19050" cap="flat" cmpd="sng" algn="ctr">
            <a:solidFill>
              <a:srgbClr val="808285"/>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prstClr val="white"/>
              </a:solidFill>
              <a:effectLst/>
              <a:uLnTx/>
              <a:uFillTx/>
              <a:latin typeface="Arial" panose="020B0604020202020204"/>
              <a:ea typeface="+mn-ea"/>
              <a:cs typeface="+mn-cs"/>
            </a:endParaRPr>
          </a:p>
        </p:txBody>
      </p:sp>
      <p:sp>
        <p:nvSpPr>
          <p:cNvPr id="99" name="Rectangle 98"/>
          <p:cNvSpPr/>
          <p:nvPr/>
        </p:nvSpPr>
        <p:spPr bwMode="ltGray">
          <a:xfrm>
            <a:off x="6094412" y="3911915"/>
            <a:ext cx="5867400" cy="2590800"/>
          </a:xfrm>
          <a:prstGeom prst="rect">
            <a:avLst/>
          </a:prstGeom>
          <a:solidFill>
            <a:srgbClr val="2AD2C9">
              <a:lumMod val="20000"/>
              <a:lumOff val="80000"/>
            </a:srgbClr>
          </a:solidFill>
          <a:ln w="19050" cap="flat" cmpd="sng" algn="ctr">
            <a:solidFill>
              <a:srgbClr val="808285"/>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prstClr val="white"/>
              </a:solidFill>
              <a:effectLst/>
              <a:uLnTx/>
              <a:uFillTx/>
              <a:latin typeface="Arial" panose="020B0604020202020204"/>
              <a:ea typeface="+mn-ea"/>
              <a:cs typeface="+mn-cs"/>
            </a:endParaRPr>
          </a:p>
        </p:txBody>
      </p:sp>
      <p:sp>
        <p:nvSpPr>
          <p:cNvPr id="102" name="TextBox 101"/>
          <p:cNvSpPr txBox="1"/>
          <p:nvPr/>
        </p:nvSpPr>
        <p:spPr>
          <a:xfrm>
            <a:off x="8001000" y="3956955"/>
            <a:ext cx="2438400" cy="260568"/>
          </a:xfrm>
          <a:prstGeom prst="rect">
            <a:avLst/>
          </a:prstGeom>
          <a:noFill/>
        </p:spPr>
        <p:txBody>
          <a:bodyPr wrap="non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A982"/>
                </a:solidFill>
                <a:effectLst/>
                <a:uLnTx/>
                <a:uFillTx/>
              </a:rPr>
              <a:t>Outdoor / Longer range</a:t>
            </a:r>
          </a:p>
        </p:txBody>
      </p:sp>
      <p:sp>
        <p:nvSpPr>
          <p:cNvPr id="103" name="TextBox 102"/>
          <p:cNvSpPr txBox="1"/>
          <p:nvPr/>
        </p:nvSpPr>
        <p:spPr>
          <a:xfrm>
            <a:off x="2057400" y="3939520"/>
            <a:ext cx="1485900" cy="295438"/>
          </a:xfrm>
          <a:prstGeom prst="rect">
            <a:avLst/>
          </a:prstGeom>
          <a:noFill/>
        </p:spPr>
        <p:txBody>
          <a:bodyPr wrap="non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A982"/>
                </a:solidFill>
                <a:effectLst/>
                <a:uLnTx/>
                <a:uFillTx/>
              </a:rPr>
              <a:t>Power Saving</a:t>
            </a:r>
          </a:p>
        </p:txBody>
      </p:sp>
      <p:sp>
        <p:nvSpPr>
          <p:cNvPr id="104" name="TextBox 103"/>
          <p:cNvSpPr txBox="1"/>
          <p:nvPr/>
        </p:nvSpPr>
        <p:spPr>
          <a:xfrm>
            <a:off x="8305800" y="1341545"/>
            <a:ext cx="1447800" cy="274918"/>
          </a:xfrm>
          <a:prstGeom prst="rect">
            <a:avLst/>
          </a:prstGeom>
          <a:noFill/>
        </p:spPr>
        <p:txBody>
          <a:bodyPr wrap="non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A982"/>
                </a:solidFill>
                <a:effectLst/>
                <a:uLnTx/>
                <a:uFillTx/>
              </a:rPr>
              <a:t>High</a:t>
            </a:r>
            <a:r>
              <a:rPr kumimoji="0" lang="en-US" sz="1800" b="0" i="0" u="none" strike="noStrike" kern="0" cap="none" spc="0" normalizeH="0" baseline="0" noProof="0" dirty="0">
                <a:ln>
                  <a:noFill/>
                </a:ln>
                <a:solidFill>
                  <a:prstClr val="black"/>
                </a:solidFill>
                <a:effectLst/>
                <a:uLnTx/>
                <a:uFillTx/>
              </a:rPr>
              <a:t> </a:t>
            </a:r>
            <a:r>
              <a:rPr kumimoji="0" lang="en-US" sz="1800" b="1" i="0" u="none" strike="noStrike" kern="0" cap="none" spc="0" normalizeH="0" baseline="0" noProof="0" dirty="0">
                <a:ln>
                  <a:noFill/>
                </a:ln>
                <a:solidFill>
                  <a:srgbClr val="00A982"/>
                </a:solidFill>
                <a:effectLst/>
                <a:uLnTx/>
                <a:uFillTx/>
              </a:rPr>
              <a:t>Density</a:t>
            </a:r>
          </a:p>
        </p:txBody>
      </p:sp>
      <p:sp>
        <p:nvSpPr>
          <p:cNvPr id="105" name="TextBox 104"/>
          <p:cNvSpPr txBox="1"/>
          <p:nvPr/>
        </p:nvSpPr>
        <p:spPr>
          <a:xfrm>
            <a:off x="1143000" y="1348720"/>
            <a:ext cx="2438400" cy="260568"/>
          </a:xfrm>
          <a:prstGeom prst="rect">
            <a:avLst/>
          </a:prstGeom>
          <a:noFill/>
        </p:spPr>
        <p:txBody>
          <a:bodyPr wrap="non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A982"/>
                </a:solidFill>
                <a:effectLst/>
                <a:uLnTx/>
                <a:uFillTx/>
              </a:rPr>
              <a:t>Spectral Efficiency &amp; Area Throughput</a:t>
            </a:r>
          </a:p>
        </p:txBody>
      </p:sp>
      <p:pic>
        <p:nvPicPr>
          <p:cNvPr id="106" name="Content Placeholder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214337" y="2074523"/>
            <a:ext cx="2920263" cy="1561367"/>
          </a:xfrm>
          <a:prstGeom prst="rect">
            <a:avLst/>
          </a:prstGeom>
          <a:noFill/>
          <a:ln w="9525">
            <a:noFill/>
            <a:miter lim="800000"/>
            <a:headEnd/>
            <a:tailEnd/>
          </a:ln>
        </p:spPr>
      </p:pic>
      <p:pic>
        <p:nvPicPr>
          <p:cNvPr id="107" name="Picture 106"/>
          <p:cNvPicPr>
            <a:picLocks noChangeAspect="1"/>
          </p:cNvPicPr>
          <p:nvPr/>
        </p:nvPicPr>
        <p:blipFill>
          <a:blip r:embed="rId4"/>
          <a:stretch>
            <a:fillRect/>
          </a:stretch>
        </p:blipFill>
        <p:spPr>
          <a:xfrm>
            <a:off x="642561" y="1625741"/>
            <a:ext cx="1141425" cy="1227122"/>
          </a:xfrm>
          <a:prstGeom prst="rect">
            <a:avLst/>
          </a:prstGeom>
        </p:spPr>
      </p:pic>
      <p:sp>
        <p:nvSpPr>
          <p:cNvPr id="108" name="TextBox 107"/>
          <p:cNvSpPr txBox="1"/>
          <p:nvPr/>
        </p:nvSpPr>
        <p:spPr>
          <a:xfrm>
            <a:off x="761677" y="2935052"/>
            <a:ext cx="1181100" cy="290636"/>
          </a:xfrm>
          <a:prstGeom prst="rect">
            <a:avLst/>
          </a:prstGeom>
          <a:noFill/>
        </p:spPr>
        <p:txBody>
          <a:bodyPr wrap="non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8x8 AP</a:t>
            </a:r>
          </a:p>
        </p:txBody>
      </p:sp>
      <p:sp>
        <p:nvSpPr>
          <p:cNvPr id="109" name="TextBox 108"/>
          <p:cNvSpPr txBox="1"/>
          <p:nvPr/>
        </p:nvSpPr>
        <p:spPr>
          <a:xfrm>
            <a:off x="622724" y="1851794"/>
            <a:ext cx="1181100" cy="757068"/>
          </a:xfrm>
          <a:prstGeom prst="rect">
            <a:avLst/>
          </a:prstGeom>
          <a:noFill/>
        </p:spPr>
        <p:txBody>
          <a:bodyPr wrap="non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1024 QAM</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25% increase</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in data rate</a:t>
            </a:r>
          </a:p>
        </p:txBody>
      </p:sp>
      <p:sp>
        <p:nvSpPr>
          <p:cNvPr id="110" name="TextBox 109"/>
          <p:cNvSpPr txBox="1"/>
          <p:nvPr/>
        </p:nvSpPr>
        <p:spPr>
          <a:xfrm>
            <a:off x="8271628" y="1769724"/>
            <a:ext cx="1028700" cy="228600"/>
          </a:xfrm>
          <a:prstGeom prst="rect">
            <a:avLst/>
          </a:prstGeom>
          <a:noFill/>
        </p:spPr>
        <p:txBody>
          <a:bodyPr wrap="non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OFDMA</a:t>
            </a:r>
          </a:p>
        </p:txBody>
      </p:sp>
      <p:sp>
        <p:nvSpPr>
          <p:cNvPr id="111" name="TextBox 110"/>
          <p:cNvSpPr txBox="1"/>
          <p:nvPr/>
        </p:nvSpPr>
        <p:spPr>
          <a:xfrm>
            <a:off x="6438900" y="5333999"/>
            <a:ext cx="1866900" cy="821937"/>
          </a:xfrm>
          <a:prstGeom prst="rect">
            <a:avLst/>
          </a:prstGeom>
          <a:noFill/>
        </p:spPr>
        <p:txBody>
          <a:bodyPr wrap="non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Enhanced delay </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spread protection-</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long guard interval</a:t>
            </a:r>
          </a:p>
        </p:txBody>
      </p:sp>
      <p:sp>
        <p:nvSpPr>
          <p:cNvPr id="112" name="TextBox 111"/>
          <p:cNvSpPr txBox="1"/>
          <p:nvPr/>
        </p:nvSpPr>
        <p:spPr>
          <a:xfrm>
            <a:off x="628142" y="4191000"/>
            <a:ext cx="1181100" cy="290636"/>
          </a:xfrm>
          <a:prstGeom prst="rect">
            <a:avLst/>
          </a:prstGeom>
          <a:noFill/>
        </p:spPr>
        <p:txBody>
          <a:bodyPr wrap="non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Scheduled sleep and wake times</a:t>
            </a:r>
          </a:p>
        </p:txBody>
      </p:sp>
      <p:sp>
        <p:nvSpPr>
          <p:cNvPr id="113" name="TextBox 112"/>
          <p:cNvSpPr txBox="1"/>
          <p:nvPr/>
        </p:nvSpPr>
        <p:spPr>
          <a:xfrm>
            <a:off x="914387" y="5334000"/>
            <a:ext cx="1181100" cy="290636"/>
          </a:xfrm>
          <a:prstGeom prst="rect">
            <a:avLst/>
          </a:prstGeom>
          <a:noFill/>
        </p:spPr>
        <p:txBody>
          <a:bodyPr wrap="non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20 MHz-only clients</a:t>
            </a:r>
          </a:p>
        </p:txBody>
      </p:sp>
      <p:sp>
        <p:nvSpPr>
          <p:cNvPr id="114" name="TextBox 113"/>
          <p:cNvSpPr txBox="1"/>
          <p:nvPr/>
        </p:nvSpPr>
        <p:spPr>
          <a:xfrm>
            <a:off x="10477500" y="1877613"/>
            <a:ext cx="1181100" cy="290636"/>
          </a:xfrm>
          <a:prstGeom prst="rect">
            <a:avLst/>
          </a:prstGeom>
          <a:noFill/>
        </p:spPr>
        <p:txBody>
          <a:bodyPr wrap="non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Spatial Reuse</a:t>
            </a:r>
          </a:p>
        </p:txBody>
      </p:sp>
      <p:sp>
        <p:nvSpPr>
          <p:cNvPr id="115" name="TextBox 114"/>
          <p:cNvSpPr txBox="1"/>
          <p:nvPr/>
        </p:nvSpPr>
        <p:spPr>
          <a:xfrm>
            <a:off x="2946036" y="1676400"/>
            <a:ext cx="1181100" cy="290636"/>
          </a:xfrm>
          <a:prstGeom prst="rect">
            <a:avLst/>
          </a:prstGeom>
          <a:noFill/>
        </p:spPr>
        <p:txBody>
          <a:bodyPr wrap="non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DL/UL MU-MIMO</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w/ 8 clients</a:t>
            </a:r>
          </a:p>
        </p:txBody>
      </p:sp>
      <p:sp>
        <p:nvSpPr>
          <p:cNvPr id="116" name="Oval 115"/>
          <p:cNvSpPr/>
          <p:nvPr/>
        </p:nvSpPr>
        <p:spPr bwMode="ltGray">
          <a:xfrm>
            <a:off x="10287000" y="2172687"/>
            <a:ext cx="1066800" cy="799113"/>
          </a:xfrm>
          <a:prstGeom prst="ellipse">
            <a:avLst/>
          </a:prstGeom>
          <a:solidFill>
            <a:srgbClr val="7030A0">
              <a:alpha val="7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prstClr val="white"/>
              </a:solidFill>
              <a:effectLst/>
              <a:uLnTx/>
              <a:uFillTx/>
              <a:latin typeface="Arial" panose="020B0604020202020204"/>
              <a:ea typeface="+mn-ea"/>
              <a:cs typeface="+mn-cs"/>
            </a:endParaRPr>
          </a:p>
        </p:txBody>
      </p:sp>
      <p:sp>
        <p:nvSpPr>
          <p:cNvPr id="117" name="Oval 116"/>
          <p:cNvSpPr/>
          <p:nvPr/>
        </p:nvSpPr>
        <p:spPr bwMode="ltGray">
          <a:xfrm>
            <a:off x="10858500" y="2171196"/>
            <a:ext cx="1066800" cy="799113"/>
          </a:xfrm>
          <a:prstGeom prst="ellipse">
            <a:avLst/>
          </a:prstGeom>
          <a:solidFill>
            <a:srgbClr val="FF0000">
              <a:alpha val="7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prstClr val="white"/>
              </a:solidFill>
              <a:effectLst/>
              <a:uLnTx/>
              <a:uFillTx/>
              <a:latin typeface="Arial" panose="020B0604020202020204"/>
              <a:ea typeface="+mn-ea"/>
              <a:cs typeface="+mn-cs"/>
            </a:endParaRPr>
          </a:p>
        </p:txBody>
      </p:sp>
      <p:pic>
        <p:nvPicPr>
          <p:cNvPr id="118" name="Picture 117"/>
          <p:cNvPicPr/>
          <p:nvPr/>
        </p:nvPicPr>
        <p:blipFill rotWithShape="1">
          <a:blip r:embed="rId5" cstate="print">
            <a:extLst>
              <a:ext uri="{28A0092B-C50C-407E-A947-70E740481C1C}">
                <a14:useLocalDpi xmlns:a14="http://schemas.microsoft.com/office/drawing/2010/main" val="0"/>
              </a:ext>
            </a:extLst>
          </a:blip>
          <a:srcRect t="30668" r="353"/>
          <a:stretch/>
        </p:blipFill>
        <p:spPr bwMode="auto">
          <a:xfrm>
            <a:off x="6438899" y="4465953"/>
            <a:ext cx="4876800" cy="639447"/>
          </a:xfrm>
          <a:prstGeom prst="rect">
            <a:avLst/>
          </a:prstGeom>
          <a:noFill/>
          <a:ln>
            <a:noFill/>
          </a:ln>
        </p:spPr>
      </p:pic>
      <p:sp>
        <p:nvSpPr>
          <p:cNvPr id="119" name="Rounded Rectangle 118"/>
          <p:cNvSpPr/>
          <p:nvPr/>
        </p:nvSpPr>
        <p:spPr bwMode="ltGray">
          <a:xfrm>
            <a:off x="8945462" y="5257800"/>
            <a:ext cx="647701" cy="346385"/>
          </a:xfrm>
          <a:prstGeom prst="roundRect">
            <a:avLst/>
          </a:prstGeom>
          <a:solidFill>
            <a:srgbClr val="808285"/>
          </a:solidFill>
          <a:ln w="19050" cap="flat" cmpd="sng" algn="ctr">
            <a:solidFill>
              <a:srgbClr val="808285"/>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a:ea typeface="+mn-ea"/>
                <a:cs typeface="+mn-cs"/>
              </a:rPr>
              <a:t>0.8us 11ac</a:t>
            </a:r>
          </a:p>
        </p:txBody>
      </p:sp>
      <p:sp>
        <p:nvSpPr>
          <p:cNvPr id="120" name="Rounded Rectangle 119"/>
          <p:cNvSpPr/>
          <p:nvPr/>
        </p:nvSpPr>
        <p:spPr bwMode="ltGray">
          <a:xfrm>
            <a:off x="8945462" y="5638800"/>
            <a:ext cx="1303440" cy="346385"/>
          </a:xfrm>
          <a:prstGeom prst="roundRect">
            <a:avLst/>
          </a:prstGeom>
          <a:solidFill>
            <a:srgbClr val="808285"/>
          </a:solidFill>
          <a:ln w="19050" cap="flat" cmpd="sng" algn="ctr">
            <a:solidFill>
              <a:srgbClr val="808285"/>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a:ea typeface="+mn-ea"/>
                <a:cs typeface="+mn-cs"/>
              </a:rPr>
              <a:t>1.6us 11ax</a:t>
            </a:r>
          </a:p>
        </p:txBody>
      </p:sp>
      <p:sp>
        <p:nvSpPr>
          <p:cNvPr id="121" name="TextBox 120"/>
          <p:cNvSpPr txBox="1"/>
          <p:nvPr/>
        </p:nvSpPr>
        <p:spPr>
          <a:xfrm>
            <a:off x="6553200" y="4267200"/>
            <a:ext cx="1181100" cy="290636"/>
          </a:xfrm>
          <a:prstGeom prst="rect">
            <a:avLst/>
          </a:prstGeom>
          <a:noFill/>
        </p:spPr>
        <p:txBody>
          <a:bodyPr wrap="non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Extended range packet structure</a:t>
            </a:r>
          </a:p>
        </p:txBody>
      </p:sp>
      <p:sp>
        <p:nvSpPr>
          <p:cNvPr id="122" name="Rounded Rectangle 121"/>
          <p:cNvSpPr/>
          <p:nvPr/>
        </p:nvSpPr>
        <p:spPr bwMode="ltGray">
          <a:xfrm>
            <a:off x="8954075" y="6019800"/>
            <a:ext cx="2628325" cy="346385"/>
          </a:xfrm>
          <a:prstGeom prst="roundRect">
            <a:avLst/>
          </a:prstGeom>
          <a:solidFill>
            <a:srgbClr val="808285"/>
          </a:solidFill>
          <a:ln w="19050" cap="flat" cmpd="sng" algn="ctr">
            <a:solidFill>
              <a:srgbClr val="808285"/>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a:ea typeface="+mn-ea"/>
                <a:cs typeface="+mn-cs"/>
              </a:rPr>
              <a:t>3.2us 11ax</a:t>
            </a:r>
          </a:p>
        </p:txBody>
      </p:sp>
      <p:grpSp>
        <p:nvGrpSpPr>
          <p:cNvPr id="123" name="Group 122"/>
          <p:cNvGrpSpPr/>
          <p:nvPr/>
        </p:nvGrpSpPr>
        <p:grpSpPr>
          <a:xfrm>
            <a:off x="647700" y="3189745"/>
            <a:ext cx="990600" cy="545377"/>
            <a:chOff x="6477000" y="190150"/>
            <a:chExt cx="990600" cy="545377"/>
          </a:xfrm>
        </p:grpSpPr>
        <p:grpSp>
          <p:nvGrpSpPr>
            <p:cNvPr id="124" name="Group 123"/>
            <p:cNvGrpSpPr/>
            <p:nvPr/>
          </p:nvGrpSpPr>
          <p:grpSpPr>
            <a:xfrm>
              <a:off x="6497059" y="190150"/>
              <a:ext cx="957469" cy="346624"/>
              <a:chOff x="6497059" y="190150"/>
              <a:chExt cx="957469" cy="346624"/>
            </a:xfrm>
          </p:grpSpPr>
          <p:grpSp>
            <p:nvGrpSpPr>
              <p:cNvPr id="126" name="Group 125"/>
              <p:cNvGrpSpPr/>
              <p:nvPr/>
            </p:nvGrpSpPr>
            <p:grpSpPr>
              <a:xfrm>
                <a:off x="6497059" y="196898"/>
                <a:ext cx="84332" cy="339876"/>
                <a:chOff x="6545068" y="83282"/>
                <a:chExt cx="84332" cy="339876"/>
              </a:xfrm>
            </p:grpSpPr>
            <p:sp>
              <p:nvSpPr>
                <p:cNvPr id="148" name="Oval 147"/>
                <p:cNvSpPr/>
                <p:nvPr/>
              </p:nvSpPr>
              <p:spPr bwMode="ltGray">
                <a:xfrm>
                  <a:off x="6545068" y="83282"/>
                  <a:ext cx="84332" cy="84332"/>
                </a:xfrm>
                <a:prstGeom prst="ellipse">
                  <a:avLst/>
                </a:prstGeom>
                <a:solidFill>
                  <a:srgbClr val="7030A0"/>
                </a:solidFill>
                <a:ln w="1905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prstClr val="white"/>
                    </a:solidFill>
                    <a:effectLst/>
                    <a:uLnTx/>
                    <a:uFillTx/>
                    <a:latin typeface="Arial" panose="020B0604020202020204"/>
                    <a:ea typeface="+mn-ea"/>
                    <a:cs typeface="+mn-cs"/>
                  </a:endParaRPr>
                </a:p>
              </p:txBody>
            </p:sp>
            <p:cxnSp>
              <p:nvCxnSpPr>
                <p:cNvPr id="149" name="Straight Connector 148"/>
                <p:cNvCxnSpPr/>
                <p:nvPr/>
              </p:nvCxnSpPr>
              <p:spPr>
                <a:xfrm>
                  <a:off x="6587234" y="168007"/>
                  <a:ext cx="0" cy="255151"/>
                </a:xfrm>
                <a:prstGeom prst="line">
                  <a:avLst/>
                </a:prstGeom>
                <a:noFill/>
                <a:ln w="19050" cap="flat" cmpd="sng" algn="ctr">
                  <a:solidFill>
                    <a:srgbClr val="7030A0"/>
                  </a:solidFill>
                  <a:prstDash val="solid"/>
                  <a:miter lim="800000"/>
                </a:ln>
                <a:effectLst/>
              </p:spPr>
            </p:cxnSp>
          </p:grpSp>
          <p:grpSp>
            <p:nvGrpSpPr>
              <p:cNvPr id="127" name="Group 126"/>
              <p:cNvGrpSpPr/>
              <p:nvPr/>
            </p:nvGrpSpPr>
            <p:grpSpPr>
              <a:xfrm>
                <a:off x="6621268" y="193524"/>
                <a:ext cx="84332" cy="339876"/>
                <a:chOff x="6545068" y="83282"/>
                <a:chExt cx="84332" cy="339876"/>
              </a:xfrm>
            </p:grpSpPr>
            <p:sp>
              <p:nvSpPr>
                <p:cNvPr id="146" name="Oval 145"/>
                <p:cNvSpPr/>
                <p:nvPr/>
              </p:nvSpPr>
              <p:spPr bwMode="ltGray">
                <a:xfrm>
                  <a:off x="6545068" y="83282"/>
                  <a:ext cx="84332" cy="84332"/>
                </a:xfrm>
                <a:prstGeom prst="ellipse">
                  <a:avLst/>
                </a:prstGeom>
                <a:solidFill>
                  <a:srgbClr val="7030A0"/>
                </a:solidFill>
                <a:ln w="1905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prstClr val="white"/>
                    </a:solidFill>
                    <a:effectLst/>
                    <a:uLnTx/>
                    <a:uFillTx/>
                    <a:latin typeface="Arial" panose="020B0604020202020204"/>
                    <a:ea typeface="+mn-ea"/>
                    <a:cs typeface="+mn-cs"/>
                  </a:endParaRPr>
                </a:p>
              </p:txBody>
            </p:sp>
            <p:cxnSp>
              <p:nvCxnSpPr>
                <p:cNvPr id="147" name="Straight Connector 146"/>
                <p:cNvCxnSpPr/>
                <p:nvPr/>
              </p:nvCxnSpPr>
              <p:spPr>
                <a:xfrm>
                  <a:off x="6587234" y="168007"/>
                  <a:ext cx="0" cy="255151"/>
                </a:xfrm>
                <a:prstGeom prst="line">
                  <a:avLst/>
                </a:prstGeom>
                <a:noFill/>
                <a:ln w="19050" cap="flat" cmpd="sng" algn="ctr">
                  <a:solidFill>
                    <a:srgbClr val="7030A0"/>
                  </a:solidFill>
                  <a:prstDash val="solid"/>
                  <a:miter lim="800000"/>
                </a:ln>
                <a:effectLst/>
              </p:spPr>
            </p:cxnSp>
          </p:grpSp>
          <p:grpSp>
            <p:nvGrpSpPr>
              <p:cNvPr id="128" name="Group 127"/>
              <p:cNvGrpSpPr/>
              <p:nvPr/>
            </p:nvGrpSpPr>
            <p:grpSpPr>
              <a:xfrm>
                <a:off x="6747766" y="193524"/>
                <a:ext cx="84332" cy="339876"/>
                <a:chOff x="6545068" y="83282"/>
                <a:chExt cx="84332" cy="339876"/>
              </a:xfrm>
            </p:grpSpPr>
            <p:sp>
              <p:nvSpPr>
                <p:cNvPr id="144" name="Oval 143"/>
                <p:cNvSpPr/>
                <p:nvPr/>
              </p:nvSpPr>
              <p:spPr bwMode="ltGray">
                <a:xfrm>
                  <a:off x="6545068" y="83282"/>
                  <a:ext cx="84332" cy="84332"/>
                </a:xfrm>
                <a:prstGeom prst="ellipse">
                  <a:avLst/>
                </a:prstGeom>
                <a:solidFill>
                  <a:srgbClr val="7030A0"/>
                </a:solidFill>
                <a:ln w="1905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prstClr val="white"/>
                    </a:solidFill>
                    <a:effectLst/>
                    <a:uLnTx/>
                    <a:uFillTx/>
                    <a:latin typeface="Arial" panose="020B0604020202020204"/>
                    <a:ea typeface="+mn-ea"/>
                    <a:cs typeface="+mn-cs"/>
                  </a:endParaRPr>
                </a:p>
              </p:txBody>
            </p:sp>
            <p:cxnSp>
              <p:nvCxnSpPr>
                <p:cNvPr id="145" name="Straight Connector 144"/>
                <p:cNvCxnSpPr/>
                <p:nvPr/>
              </p:nvCxnSpPr>
              <p:spPr>
                <a:xfrm>
                  <a:off x="6587234" y="168007"/>
                  <a:ext cx="0" cy="255151"/>
                </a:xfrm>
                <a:prstGeom prst="line">
                  <a:avLst/>
                </a:prstGeom>
                <a:noFill/>
                <a:ln w="19050" cap="flat" cmpd="sng" algn="ctr">
                  <a:solidFill>
                    <a:srgbClr val="7030A0"/>
                  </a:solidFill>
                  <a:prstDash val="solid"/>
                  <a:miter lim="800000"/>
                </a:ln>
                <a:effectLst/>
              </p:spPr>
            </p:cxnSp>
          </p:grpSp>
          <p:grpSp>
            <p:nvGrpSpPr>
              <p:cNvPr id="129" name="Group 128"/>
              <p:cNvGrpSpPr/>
              <p:nvPr/>
            </p:nvGrpSpPr>
            <p:grpSpPr>
              <a:xfrm>
                <a:off x="6871976" y="193524"/>
                <a:ext cx="84332" cy="339876"/>
                <a:chOff x="6545068" y="83282"/>
                <a:chExt cx="84332" cy="339876"/>
              </a:xfrm>
            </p:grpSpPr>
            <p:sp>
              <p:nvSpPr>
                <p:cNvPr id="142" name="Oval 141"/>
                <p:cNvSpPr/>
                <p:nvPr/>
              </p:nvSpPr>
              <p:spPr bwMode="ltGray">
                <a:xfrm>
                  <a:off x="6545068" y="83282"/>
                  <a:ext cx="84332" cy="84332"/>
                </a:xfrm>
                <a:prstGeom prst="ellipse">
                  <a:avLst/>
                </a:prstGeom>
                <a:solidFill>
                  <a:srgbClr val="7030A0"/>
                </a:solidFill>
                <a:ln w="1905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prstClr val="white"/>
                    </a:solidFill>
                    <a:effectLst/>
                    <a:uLnTx/>
                    <a:uFillTx/>
                    <a:latin typeface="Arial" panose="020B0604020202020204"/>
                    <a:ea typeface="+mn-ea"/>
                    <a:cs typeface="+mn-cs"/>
                  </a:endParaRPr>
                </a:p>
              </p:txBody>
            </p:sp>
            <p:cxnSp>
              <p:nvCxnSpPr>
                <p:cNvPr id="143" name="Straight Connector 142"/>
                <p:cNvCxnSpPr/>
                <p:nvPr/>
              </p:nvCxnSpPr>
              <p:spPr>
                <a:xfrm>
                  <a:off x="6587234" y="168007"/>
                  <a:ext cx="0" cy="255151"/>
                </a:xfrm>
                <a:prstGeom prst="line">
                  <a:avLst/>
                </a:prstGeom>
                <a:noFill/>
                <a:ln w="19050" cap="flat" cmpd="sng" algn="ctr">
                  <a:solidFill>
                    <a:srgbClr val="7030A0"/>
                  </a:solidFill>
                  <a:prstDash val="solid"/>
                  <a:miter lim="800000"/>
                </a:ln>
                <a:effectLst/>
              </p:spPr>
            </p:cxnSp>
          </p:grpSp>
          <p:grpSp>
            <p:nvGrpSpPr>
              <p:cNvPr id="130" name="Group 129"/>
              <p:cNvGrpSpPr/>
              <p:nvPr/>
            </p:nvGrpSpPr>
            <p:grpSpPr>
              <a:xfrm>
                <a:off x="6995279" y="193524"/>
                <a:ext cx="84332" cy="339876"/>
                <a:chOff x="6545068" y="83282"/>
                <a:chExt cx="84332" cy="339876"/>
              </a:xfrm>
            </p:grpSpPr>
            <p:sp>
              <p:nvSpPr>
                <p:cNvPr id="140" name="Oval 139"/>
                <p:cNvSpPr/>
                <p:nvPr/>
              </p:nvSpPr>
              <p:spPr bwMode="ltGray">
                <a:xfrm>
                  <a:off x="6545068" y="83282"/>
                  <a:ext cx="84332" cy="84332"/>
                </a:xfrm>
                <a:prstGeom prst="ellipse">
                  <a:avLst/>
                </a:prstGeom>
                <a:solidFill>
                  <a:srgbClr val="7030A0"/>
                </a:solidFill>
                <a:ln w="1905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prstClr val="white"/>
                    </a:solidFill>
                    <a:effectLst/>
                    <a:uLnTx/>
                    <a:uFillTx/>
                    <a:latin typeface="Arial" panose="020B0604020202020204"/>
                    <a:ea typeface="+mn-ea"/>
                    <a:cs typeface="+mn-cs"/>
                  </a:endParaRPr>
                </a:p>
              </p:txBody>
            </p:sp>
            <p:cxnSp>
              <p:nvCxnSpPr>
                <p:cNvPr id="141" name="Straight Connector 140"/>
                <p:cNvCxnSpPr/>
                <p:nvPr/>
              </p:nvCxnSpPr>
              <p:spPr>
                <a:xfrm>
                  <a:off x="6587234" y="168007"/>
                  <a:ext cx="0" cy="255151"/>
                </a:xfrm>
                <a:prstGeom prst="line">
                  <a:avLst/>
                </a:prstGeom>
                <a:noFill/>
                <a:ln w="19050" cap="flat" cmpd="sng" algn="ctr">
                  <a:solidFill>
                    <a:srgbClr val="7030A0"/>
                  </a:solidFill>
                  <a:prstDash val="solid"/>
                  <a:miter lim="800000"/>
                </a:ln>
                <a:effectLst/>
              </p:spPr>
            </p:cxnSp>
          </p:grpSp>
          <p:grpSp>
            <p:nvGrpSpPr>
              <p:cNvPr id="131" name="Group 130"/>
              <p:cNvGrpSpPr/>
              <p:nvPr/>
            </p:nvGrpSpPr>
            <p:grpSpPr>
              <a:xfrm>
                <a:off x="7119488" y="190150"/>
                <a:ext cx="84332" cy="339876"/>
                <a:chOff x="6545068" y="83282"/>
                <a:chExt cx="84332" cy="339876"/>
              </a:xfrm>
            </p:grpSpPr>
            <p:sp>
              <p:nvSpPr>
                <p:cNvPr id="138" name="Oval 137"/>
                <p:cNvSpPr/>
                <p:nvPr/>
              </p:nvSpPr>
              <p:spPr bwMode="ltGray">
                <a:xfrm>
                  <a:off x="6545068" y="83282"/>
                  <a:ext cx="84332" cy="84332"/>
                </a:xfrm>
                <a:prstGeom prst="ellipse">
                  <a:avLst/>
                </a:prstGeom>
                <a:solidFill>
                  <a:srgbClr val="7030A0"/>
                </a:solidFill>
                <a:ln w="1905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prstClr val="white"/>
                    </a:solidFill>
                    <a:effectLst/>
                    <a:uLnTx/>
                    <a:uFillTx/>
                    <a:latin typeface="Arial" panose="020B0604020202020204"/>
                    <a:ea typeface="+mn-ea"/>
                    <a:cs typeface="+mn-cs"/>
                  </a:endParaRPr>
                </a:p>
              </p:txBody>
            </p:sp>
            <p:cxnSp>
              <p:nvCxnSpPr>
                <p:cNvPr id="139" name="Straight Connector 138"/>
                <p:cNvCxnSpPr/>
                <p:nvPr/>
              </p:nvCxnSpPr>
              <p:spPr>
                <a:xfrm>
                  <a:off x="6587234" y="168007"/>
                  <a:ext cx="0" cy="255151"/>
                </a:xfrm>
                <a:prstGeom prst="line">
                  <a:avLst/>
                </a:prstGeom>
                <a:noFill/>
                <a:ln w="19050" cap="flat" cmpd="sng" algn="ctr">
                  <a:solidFill>
                    <a:srgbClr val="7030A0"/>
                  </a:solidFill>
                  <a:prstDash val="solid"/>
                  <a:miter lim="800000"/>
                </a:ln>
                <a:effectLst/>
              </p:spPr>
            </p:cxnSp>
          </p:grpSp>
          <p:grpSp>
            <p:nvGrpSpPr>
              <p:cNvPr id="132" name="Group 131"/>
              <p:cNvGrpSpPr/>
              <p:nvPr/>
            </p:nvGrpSpPr>
            <p:grpSpPr>
              <a:xfrm>
                <a:off x="7245986" y="190150"/>
                <a:ext cx="84332" cy="339876"/>
                <a:chOff x="6545068" y="83282"/>
                <a:chExt cx="84332" cy="339876"/>
              </a:xfrm>
            </p:grpSpPr>
            <p:sp>
              <p:nvSpPr>
                <p:cNvPr id="136" name="Oval 135"/>
                <p:cNvSpPr/>
                <p:nvPr/>
              </p:nvSpPr>
              <p:spPr bwMode="ltGray">
                <a:xfrm>
                  <a:off x="6545068" y="83282"/>
                  <a:ext cx="84332" cy="84332"/>
                </a:xfrm>
                <a:prstGeom prst="ellipse">
                  <a:avLst/>
                </a:prstGeom>
                <a:solidFill>
                  <a:srgbClr val="7030A0"/>
                </a:solidFill>
                <a:ln w="1905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prstClr val="white"/>
                    </a:solidFill>
                    <a:effectLst/>
                    <a:uLnTx/>
                    <a:uFillTx/>
                    <a:latin typeface="Arial" panose="020B0604020202020204"/>
                    <a:ea typeface="+mn-ea"/>
                    <a:cs typeface="+mn-cs"/>
                  </a:endParaRPr>
                </a:p>
              </p:txBody>
            </p:sp>
            <p:cxnSp>
              <p:nvCxnSpPr>
                <p:cNvPr id="137" name="Straight Connector 136"/>
                <p:cNvCxnSpPr/>
                <p:nvPr/>
              </p:nvCxnSpPr>
              <p:spPr>
                <a:xfrm>
                  <a:off x="6587234" y="168007"/>
                  <a:ext cx="0" cy="255151"/>
                </a:xfrm>
                <a:prstGeom prst="line">
                  <a:avLst/>
                </a:prstGeom>
                <a:noFill/>
                <a:ln w="19050" cap="flat" cmpd="sng" algn="ctr">
                  <a:solidFill>
                    <a:srgbClr val="7030A0"/>
                  </a:solidFill>
                  <a:prstDash val="solid"/>
                  <a:miter lim="800000"/>
                </a:ln>
                <a:effectLst/>
              </p:spPr>
            </p:cxnSp>
          </p:grpSp>
          <p:grpSp>
            <p:nvGrpSpPr>
              <p:cNvPr id="133" name="Group 132"/>
              <p:cNvGrpSpPr/>
              <p:nvPr/>
            </p:nvGrpSpPr>
            <p:grpSpPr>
              <a:xfrm>
                <a:off x="7370196" y="190150"/>
                <a:ext cx="84332" cy="339876"/>
                <a:chOff x="6545068" y="83282"/>
                <a:chExt cx="84332" cy="339876"/>
              </a:xfrm>
            </p:grpSpPr>
            <p:sp>
              <p:nvSpPr>
                <p:cNvPr id="134" name="Oval 133"/>
                <p:cNvSpPr/>
                <p:nvPr/>
              </p:nvSpPr>
              <p:spPr bwMode="ltGray">
                <a:xfrm>
                  <a:off x="6545068" y="83282"/>
                  <a:ext cx="84332" cy="84332"/>
                </a:xfrm>
                <a:prstGeom prst="ellipse">
                  <a:avLst/>
                </a:prstGeom>
                <a:solidFill>
                  <a:srgbClr val="7030A0"/>
                </a:solidFill>
                <a:ln w="1905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prstClr val="white"/>
                    </a:solidFill>
                    <a:effectLst/>
                    <a:uLnTx/>
                    <a:uFillTx/>
                    <a:latin typeface="Arial" panose="020B0604020202020204"/>
                    <a:ea typeface="+mn-ea"/>
                    <a:cs typeface="+mn-cs"/>
                  </a:endParaRPr>
                </a:p>
              </p:txBody>
            </p:sp>
            <p:cxnSp>
              <p:nvCxnSpPr>
                <p:cNvPr id="135" name="Straight Connector 134"/>
                <p:cNvCxnSpPr/>
                <p:nvPr/>
              </p:nvCxnSpPr>
              <p:spPr>
                <a:xfrm>
                  <a:off x="6587234" y="168007"/>
                  <a:ext cx="0" cy="255151"/>
                </a:xfrm>
                <a:prstGeom prst="line">
                  <a:avLst/>
                </a:prstGeom>
                <a:noFill/>
                <a:ln w="19050" cap="flat" cmpd="sng" algn="ctr">
                  <a:solidFill>
                    <a:srgbClr val="7030A0"/>
                  </a:solidFill>
                  <a:prstDash val="solid"/>
                  <a:miter lim="800000"/>
                </a:ln>
                <a:effectLst/>
              </p:spPr>
            </p:cxnSp>
          </p:grpSp>
        </p:grpSp>
        <p:sp>
          <p:nvSpPr>
            <p:cNvPr id="125" name="Rounded Rectangle 124"/>
            <p:cNvSpPr/>
            <p:nvPr/>
          </p:nvSpPr>
          <p:spPr bwMode="ltGray">
            <a:xfrm>
              <a:off x="6477000" y="477845"/>
              <a:ext cx="990600" cy="257682"/>
            </a:xfrm>
            <a:prstGeom prst="roundRect">
              <a:avLst/>
            </a:prstGeom>
            <a:solidFill>
              <a:srgbClr val="A365D1"/>
            </a:solidFill>
            <a:ln w="1905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prstClr val="white"/>
                </a:solidFill>
                <a:effectLst/>
                <a:uLnTx/>
                <a:uFillTx/>
                <a:latin typeface="Arial" panose="020B0604020202020204"/>
                <a:ea typeface="+mn-ea"/>
                <a:cs typeface="+mn-cs"/>
              </a:endParaRPr>
            </a:p>
          </p:txBody>
        </p:sp>
      </p:grpSp>
      <p:pic>
        <p:nvPicPr>
          <p:cNvPr id="150" name="Picture 1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6600" y="2171599"/>
            <a:ext cx="300319" cy="300319"/>
          </a:xfrm>
          <a:prstGeom prst="rect">
            <a:avLst/>
          </a:prstGeom>
        </p:spPr>
      </p:pic>
      <p:pic>
        <p:nvPicPr>
          <p:cNvPr id="151" name="Picture 1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9000" y="2323999"/>
            <a:ext cx="300319" cy="300319"/>
          </a:xfrm>
          <a:prstGeom prst="rect">
            <a:avLst/>
          </a:prstGeom>
        </p:spPr>
      </p:pic>
      <p:pic>
        <p:nvPicPr>
          <p:cNvPr id="152" name="Picture 15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1400" y="2476399"/>
            <a:ext cx="300319" cy="300319"/>
          </a:xfrm>
          <a:prstGeom prst="rect">
            <a:avLst/>
          </a:prstGeom>
        </p:spPr>
      </p:pic>
      <p:pic>
        <p:nvPicPr>
          <p:cNvPr id="153" name="Picture 15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800" y="2628799"/>
            <a:ext cx="300319" cy="300319"/>
          </a:xfrm>
          <a:prstGeom prst="rect">
            <a:avLst/>
          </a:prstGeom>
        </p:spPr>
      </p:pic>
      <p:pic>
        <p:nvPicPr>
          <p:cNvPr id="154" name="Picture 1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6200" y="2781199"/>
            <a:ext cx="300319" cy="300319"/>
          </a:xfrm>
          <a:prstGeom prst="rect">
            <a:avLst/>
          </a:prstGeom>
        </p:spPr>
      </p:pic>
      <p:pic>
        <p:nvPicPr>
          <p:cNvPr id="155" name="Picture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8600" y="2933599"/>
            <a:ext cx="300319" cy="300319"/>
          </a:xfrm>
          <a:prstGeom prst="rect">
            <a:avLst/>
          </a:prstGeom>
        </p:spPr>
      </p:pic>
      <p:pic>
        <p:nvPicPr>
          <p:cNvPr id="156" name="Picture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1000" y="3085999"/>
            <a:ext cx="300319" cy="300319"/>
          </a:xfrm>
          <a:prstGeom prst="rect">
            <a:avLst/>
          </a:prstGeom>
        </p:spPr>
      </p:pic>
      <p:pic>
        <p:nvPicPr>
          <p:cNvPr id="157" name="Picture 1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3400" y="3238399"/>
            <a:ext cx="300319" cy="300319"/>
          </a:xfrm>
          <a:prstGeom prst="rect">
            <a:avLst/>
          </a:prstGeom>
        </p:spPr>
      </p:pic>
      <p:cxnSp>
        <p:nvCxnSpPr>
          <p:cNvPr id="158" name="Straight Arrow Connector 157"/>
          <p:cNvCxnSpPr>
            <a:stCxn id="150" idx="1"/>
          </p:cNvCxnSpPr>
          <p:nvPr/>
        </p:nvCxnSpPr>
        <p:spPr>
          <a:xfrm flipH="1">
            <a:off x="1746241" y="2321759"/>
            <a:ext cx="1530359" cy="1140357"/>
          </a:xfrm>
          <a:prstGeom prst="straightConnector1">
            <a:avLst/>
          </a:prstGeom>
          <a:noFill/>
          <a:ln w="19050" cap="flat" cmpd="sng" algn="ctr">
            <a:solidFill>
              <a:sysClr val="windowText" lastClr="000000"/>
            </a:solidFill>
            <a:prstDash val="solid"/>
            <a:miter lim="800000"/>
            <a:tailEnd type="triangle"/>
          </a:ln>
          <a:effectLst/>
        </p:spPr>
      </p:cxnSp>
      <p:cxnSp>
        <p:nvCxnSpPr>
          <p:cNvPr id="159" name="Straight Arrow Connector 158"/>
          <p:cNvCxnSpPr>
            <a:stCxn id="151" idx="1"/>
          </p:cNvCxnSpPr>
          <p:nvPr/>
        </p:nvCxnSpPr>
        <p:spPr>
          <a:xfrm flipH="1">
            <a:off x="1735464" y="2474159"/>
            <a:ext cx="1693536" cy="1008161"/>
          </a:xfrm>
          <a:prstGeom prst="straightConnector1">
            <a:avLst/>
          </a:prstGeom>
          <a:noFill/>
          <a:ln w="19050" cap="flat" cmpd="sng" algn="ctr">
            <a:solidFill>
              <a:sysClr val="windowText" lastClr="000000"/>
            </a:solidFill>
            <a:prstDash val="solid"/>
            <a:miter lim="800000"/>
            <a:tailEnd type="triangle"/>
          </a:ln>
          <a:effectLst/>
        </p:spPr>
      </p:cxnSp>
      <p:cxnSp>
        <p:nvCxnSpPr>
          <p:cNvPr id="160" name="Straight Arrow Connector 159"/>
          <p:cNvCxnSpPr>
            <a:stCxn id="152" idx="1"/>
          </p:cNvCxnSpPr>
          <p:nvPr/>
        </p:nvCxnSpPr>
        <p:spPr>
          <a:xfrm flipH="1">
            <a:off x="1748530" y="2626559"/>
            <a:ext cx="1832870" cy="840305"/>
          </a:xfrm>
          <a:prstGeom prst="straightConnector1">
            <a:avLst/>
          </a:prstGeom>
          <a:noFill/>
          <a:ln w="19050" cap="flat" cmpd="sng" algn="ctr">
            <a:solidFill>
              <a:sysClr val="windowText" lastClr="000000"/>
            </a:solidFill>
            <a:prstDash val="solid"/>
            <a:miter lim="800000"/>
            <a:tailEnd type="triangle"/>
          </a:ln>
          <a:effectLst/>
        </p:spPr>
      </p:cxnSp>
      <p:cxnSp>
        <p:nvCxnSpPr>
          <p:cNvPr id="161" name="Straight Arrow Connector 160"/>
          <p:cNvCxnSpPr>
            <a:stCxn id="153" idx="1"/>
          </p:cNvCxnSpPr>
          <p:nvPr/>
        </p:nvCxnSpPr>
        <p:spPr>
          <a:xfrm flipH="1">
            <a:off x="1742692" y="2778959"/>
            <a:ext cx="1991108" cy="687905"/>
          </a:xfrm>
          <a:prstGeom prst="straightConnector1">
            <a:avLst/>
          </a:prstGeom>
          <a:noFill/>
          <a:ln w="19050" cap="flat" cmpd="sng" algn="ctr">
            <a:solidFill>
              <a:sysClr val="windowText" lastClr="000000"/>
            </a:solidFill>
            <a:prstDash val="solid"/>
            <a:miter lim="800000"/>
            <a:tailEnd type="triangle"/>
          </a:ln>
          <a:effectLst/>
        </p:spPr>
      </p:cxnSp>
      <p:cxnSp>
        <p:nvCxnSpPr>
          <p:cNvPr id="162" name="Straight Arrow Connector 161"/>
          <p:cNvCxnSpPr>
            <a:stCxn id="154" idx="1"/>
          </p:cNvCxnSpPr>
          <p:nvPr/>
        </p:nvCxnSpPr>
        <p:spPr>
          <a:xfrm flipH="1">
            <a:off x="1754720" y="2931359"/>
            <a:ext cx="2131480" cy="546081"/>
          </a:xfrm>
          <a:prstGeom prst="straightConnector1">
            <a:avLst/>
          </a:prstGeom>
          <a:noFill/>
          <a:ln w="19050" cap="flat" cmpd="sng" algn="ctr">
            <a:solidFill>
              <a:sysClr val="windowText" lastClr="000000"/>
            </a:solidFill>
            <a:prstDash val="solid"/>
            <a:miter lim="800000"/>
            <a:tailEnd type="triangle"/>
          </a:ln>
          <a:effectLst/>
        </p:spPr>
      </p:cxnSp>
      <p:cxnSp>
        <p:nvCxnSpPr>
          <p:cNvPr id="163" name="Straight Arrow Connector 162"/>
          <p:cNvCxnSpPr>
            <a:stCxn id="155" idx="1"/>
          </p:cNvCxnSpPr>
          <p:nvPr/>
        </p:nvCxnSpPr>
        <p:spPr>
          <a:xfrm flipH="1">
            <a:off x="1761602" y="3083759"/>
            <a:ext cx="2276998" cy="400802"/>
          </a:xfrm>
          <a:prstGeom prst="straightConnector1">
            <a:avLst/>
          </a:prstGeom>
          <a:noFill/>
          <a:ln w="19050" cap="flat" cmpd="sng" algn="ctr">
            <a:solidFill>
              <a:sysClr val="windowText" lastClr="000000"/>
            </a:solidFill>
            <a:prstDash val="solid"/>
            <a:miter lim="800000"/>
            <a:tailEnd type="triangle"/>
          </a:ln>
          <a:effectLst/>
        </p:spPr>
      </p:cxnSp>
      <p:cxnSp>
        <p:nvCxnSpPr>
          <p:cNvPr id="164" name="Straight Arrow Connector 163"/>
          <p:cNvCxnSpPr>
            <a:stCxn id="156" idx="1"/>
          </p:cNvCxnSpPr>
          <p:nvPr/>
        </p:nvCxnSpPr>
        <p:spPr>
          <a:xfrm flipH="1">
            <a:off x="1755820" y="3236159"/>
            <a:ext cx="2435180" cy="230705"/>
          </a:xfrm>
          <a:prstGeom prst="straightConnector1">
            <a:avLst/>
          </a:prstGeom>
          <a:noFill/>
          <a:ln w="19050" cap="flat" cmpd="sng" algn="ctr">
            <a:solidFill>
              <a:sysClr val="windowText" lastClr="000000"/>
            </a:solidFill>
            <a:prstDash val="solid"/>
            <a:miter lim="800000"/>
            <a:tailEnd type="triangle"/>
          </a:ln>
          <a:effectLst/>
        </p:spPr>
      </p:cxnSp>
      <p:cxnSp>
        <p:nvCxnSpPr>
          <p:cNvPr id="165" name="Straight Arrow Connector 164"/>
          <p:cNvCxnSpPr/>
          <p:nvPr/>
        </p:nvCxnSpPr>
        <p:spPr>
          <a:xfrm flipH="1">
            <a:off x="1713994" y="3386318"/>
            <a:ext cx="2624925" cy="80546"/>
          </a:xfrm>
          <a:prstGeom prst="straightConnector1">
            <a:avLst/>
          </a:prstGeom>
          <a:noFill/>
          <a:ln w="19050" cap="flat" cmpd="sng" algn="ctr">
            <a:solidFill>
              <a:sysClr val="windowText" lastClr="000000"/>
            </a:solidFill>
            <a:prstDash val="solid"/>
            <a:miter lim="800000"/>
            <a:tailEnd type="triangle"/>
          </a:ln>
          <a:effectLst/>
        </p:spPr>
      </p:cxnSp>
      <p:pic>
        <p:nvPicPr>
          <p:cNvPr id="166" name="Picture 165"/>
          <p:cNvPicPr>
            <a:picLocks noChangeAspect="1"/>
          </p:cNvPicPr>
          <p:nvPr/>
        </p:nvPicPr>
        <p:blipFill>
          <a:blip r:embed="rId7"/>
          <a:stretch>
            <a:fillRect/>
          </a:stretch>
        </p:blipFill>
        <p:spPr>
          <a:xfrm>
            <a:off x="542167" y="4434089"/>
            <a:ext cx="3801233" cy="750609"/>
          </a:xfrm>
          <a:prstGeom prst="rect">
            <a:avLst/>
          </a:prstGeom>
        </p:spPr>
      </p:pic>
      <p:pic>
        <p:nvPicPr>
          <p:cNvPr id="167" name="Picture 166"/>
          <p:cNvPicPr>
            <a:picLocks noChangeAspect="1"/>
          </p:cNvPicPr>
          <p:nvPr/>
        </p:nvPicPr>
        <p:blipFill>
          <a:blip r:embed="rId8"/>
          <a:stretch>
            <a:fillRect/>
          </a:stretch>
        </p:blipFill>
        <p:spPr>
          <a:xfrm>
            <a:off x="1105496" y="5410200"/>
            <a:ext cx="2323504" cy="1002626"/>
          </a:xfrm>
          <a:prstGeom prst="rect">
            <a:avLst/>
          </a:prstGeom>
        </p:spPr>
      </p:pic>
      <p:sp>
        <p:nvSpPr>
          <p:cNvPr id="168" name="TextBox 167"/>
          <p:cNvSpPr txBox="1"/>
          <p:nvPr/>
        </p:nvSpPr>
        <p:spPr>
          <a:xfrm>
            <a:off x="2400300" y="3054050"/>
            <a:ext cx="1181100" cy="451150"/>
          </a:xfrm>
          <a:prstGeom prst="rect">
            <a:avLst/>
          </a:prstGeom>
          <a:solidFill>
            <a:sysClr val="window" lastClr="FFFFFF"/>
          </a:solidFill>
        </p:spPr>
        <p:txBody>
          <a:bodyPr wrap="non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2x increase</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in throughput</a:t>
            </a:r>
          </a:p>
        </p:txBody>
      </p:sp>
      <p:sp>
        <p:nvSpPr>
          <p:cNvPr id="169" name="Rounded Rectangle 168"/>
          <p:cNvSpPr/>
          <p:nvPr/>
        </p:nvSpPr>
        <p:spPr bwMode="ltGray">
          <a:xfrm>
            <a:off x="5397864" y="2396815"/>
            <a:ext cx="431525" cy="346385"/>
          </a:xfrm>
          <a:prstGeom prst="roundRect">
            <a:avLst/>
          </a:prstGeom>
          <a:solidFill>
            <a:srgbClr val="FF8D6D"/>
          </a:solidFill>
          <a:ln w="1905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a:ea typeface="+mn-ea"/>
                <a:cs typeface="+mn-cs"/>
              </a:rPr>
              <a:t>ac</a:t>
            </a:r>
          </a:p>
        </p:txBody>
      </p:sp>
      <p:sp>
        <p:nvSpPr>
          <p:cNvPr id="170" name="Rounded Rectangle 169"/>
          <p:cNvSpPr/>
          <p:nvPr/>
        </p:nvSpPr>
        <p:spPr bwMode="ltGray">
          <a:xfrm>
            <a:off x="5347255" y="2396815"/>
            <a:ext cx="50609" cy="346385"/>
          </a:xfrm>
          <a:prstGeom prst="roundRect">
            <a:avLst/>
          </a:prstGeom>
          <a:solidFill>
            <a:srgbClr val="FF00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171" name="Rounded Rectangle 170"/>
          <p:cNvSpPr/>
          <p:nvPr/>
        </p:nvSpPr>
        <p:spPr bwMode="ltGray">
          <a:xfrm>
            <a:off x="5347255" y="2777815"/>
            <a:ext cx="103083" cy="346385"/>
          </a:xfrm>
          <a:prstGeom prst="roundRect">
            <a:avLst/>
          </a:prstGeom>
          <a:solidFill>
            <a:srgbClr val="FF00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172" name="Rounded Rectangle 171"/>
          <p:cNvSpPr/>
          <p:nvPr/>
        </p:nvSpPr>
        <p:spPr bwMode="ltGray">
          <a:xfrm>
            <a:off x="5449312" y="2777815"/>
            <a:ext cx="1713488" cy="346385"/>
          </a:xfrm>
          <a:prstGeom prst="roundRect">
            <a:avLst/>
          </a:prstGeom>
          <a:solidFill>
            <a:srgbClr val="FF8D6D"/>
          </a:solidFill>
          <a:ln w="1905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a:ea typeface="+mn-ea"/>
                <a:cs typeface="+mn-cs"/>
              </a:rPr>
              <a:t>ax</a:t>
            </a:r>
          </a:p>
        </p:txBody>
      </p:sp>
      <p:sp>
        <p:nvSpPr>
          <p:cNvPr id="173" name="TextBox 172"/>
          <p:cNvSpPr txBox="1"/>
          <p:nvPr/>
        </p:nvSpPr>
        <p:spPr>
          <a:xfrm>
            <a:off x="5219700" y="3192460"/>
            <a:ext cx="957437" cy="592252"/>
          </a:xfrm>
          <a:prstGeom prst="rect">
            <a:avLst/>
          </a:prstGeom>
          <a:noFill/>
        </p:spPr>
        <p:txBody>
          <a:bodyPr wrap="non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Up to 20% </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increase</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in data rate</a:t>
            </a:r>
          </a:p>
        </p:txBody>
      </p:sp>
      <p:sp>
        <p:nvSpPr>
          <p:cNvPr id="174" name="TextBox 173"/>
          <p:cNvSpPr txBox="1"/>
          <p:nvPr/>
        </p:nvSpPr>
        <p:spPr>
          <a:xfrm>
            <a:off x="5600700" y="1880032"/>
            <a:ext cx="1181100" cy="290636"/>
          </a:xfrm>
          <a:prstGeom prst="rect">
            <a:avLst/>
          </a:prstGeom>
          <a:noFill/>
        </p:spPr>
        <p:txBody>
          <a:bodyPr wrap="non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Long OFDM</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Symbol</a:t>
            </a:r>
          </a:p>
        </p:txBody>
      </p:sp>
      <p:sp>
        <p:nvSpPr>
          <p:cNvPr id="4" name="Date Placeholder 3"/>
          <p:cNvSpPr>
            <a:spLocks noGrp="1"/>
          </p:cNvSpPr>
          <p:nvPr>
            <p:ph type="dt" sz="half" idx="10"/>
          </p:nvPr>
        </p:nvSpPr>
        <p:spPr/>
        <p:txBody>
          <a:bodyPr/>
          <a:lstStyle/>
          <a:p>
            <a:r>
              <a:rPr lang="en-US"/>
              <a:t>November 2022</a:t>
            </a:r>
            <a:endParaRPr lang="en-US" dirty="0"/>
          </a:p>
        </p:txBody>
      </p:sp>
      <p:sp>
        <p:nvSpPr>
          <p:cNvPr id="3" name="Slide Number Placeholder 2"/>
          <p:cNvSpPr>
            <a:spLocks noGrp="1"/>
          </p:cNvSpPr>
          <p:nvPr>
            <p:ph type="sldNum" sz="quarter" idx="12"/>
          </p:nvPr>
        </p:nvSpPr>
        <p:spPr/>
        <p:txBody>
          <a:bodyPr/>
          <a:lstStyle/>
          <a:p>
            <a:fld id="{B016F8AB-BCEA-4347-8BA6-BE776009BC89}" type="slidenum">
              <a:rPr lang="en-GB" smtClean="0"/>
              <a:t>12</a:t>
            </a:fld>
            <a:endParaRPr lang="en-GB"/>
          </a:p>
        </p:txBody>
      </p:sp>
    </p:spTree>
    <p:extLst>
      <p:ext uri="{BB962C8B-B14F-4D97-AF65-F5344CB8AC3E}">
        <p14:creationId xmlns:p14="http://schemas.microsoft.com/office/powerpoint/2010/main" val="368869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a:xfrm>
            <a:off x="685800" y="1752600"/>
            <a:ext cx="9982200" cy="4673504"/>
          </a:xfrm>
        </p:spPr>
        <p:txBody>
          <a:bodyPr>
            <a:noAutofit/>
          </a:bodyPr>
          <a:lstStyle/>
          <a:p>
            <a:pPr marL="0" indent="0">
              <a:buNone/>
            </a:pPr>
            <a:r>
              <a:rPr lang="en-GB" b="1" dirty="0"/>
              <a:t>802.11az – 2</a:t>
            </a:r>
            <a:r>
              <a:rPr lang="en-GB" b="1" baseline="30000" dirty="0"/>
              <a:t>nd</a:t>
            </a:r>
            <a:r>
              <a:rPr lang="en-GB" b="1" dirty="0"/>
              <a:t> generation positioning features</a:t>
            </a:r>
          </a:p>
          <a:p>
            <a:pPr marL="0" indent="0">
              <a:buNone/>
            </a:pPr>
            <a:r>
              <a:rPr lang="en-US" b="1" dirty="0"/>
              <a:t>802.11bb – Light Communications </a:t>
            </a:r>
          </a:p>
          <a:p>
            <a:pPr marL="0" indent="0">
              <a:buNone/>
            </a:pPr>
            <a:r>
              <a:rPr lang="en-US" b="1" dirty="0"/>
              <a:t>802.11bc – Enhanced Broadcast Service</a:t>
            </a:r>
          </a:p>
          <a:p>
            <a:pPr marL="0" indent="0">
              <a:buNone/>
            </a:pPr>
            <a:r>
              <a:rPr lang="en-US" b="1" dirty="0"/>
              <a:t>802.11bd – Enhancements for Next Generation V2X</a:t>
            </a:r>
          </a:p>
          <a:p>
            <a:pPr marL="0" indent="0">
              <a:buNone/>
            </a:pPr>
            <a:r>
              <a:rPr lang="en-US" b="1" dirty="0"/>
              <a:t>802.11be – Extremely High Throughput </a:t>
            </a:r>
          </a:p>
          <a:p>
            <a:pPr marL="0" indent="0">
              <a:buNone/>
            </a:pPr>
            <a:r>
              <a:rPr lang="en-US" b="1" dirty="0"/>
              <a:t>802.11bf  – WLAN Sensing</a:t>
            </a:r>
          </a:p>
          <a:p>
            <a:pPr marL="0" indent="0">
              <a:buNone/>
            </a:pPr>
            <a:r>
              <a:rPr lang="en-US" b="1" dirty="0"/>
              <a:t>802.11bi  – Randomized MAC Addresses</a:t>
            </a:r>
          </a:p>
          <a:p>
            <a:pPr marL="0" indent="0">
              <a:buNone/>
            </a:pPr>
            <a:r>
              <a:rPr lang="en-US" b="1" dirty="0"/>
              <a:t>802.11bh – Enhanced Data Privacy</a:t>
            </a:r>
          </a:p>
          <a:p>
            <a:pPr marL="0" indent="0">
              <a:buNone/>
            </a:pPr>
            <a:r>
              <a:rPr lang="en-US" b="1" dirty="0"/>
              <a:t>802.11bk – 320 MHz Positioning (TBC)</a:t>
            </a:r>
          </a:p>
          <a:p>
            <a:pPr marL="0" indent="0">
              <a:buNone/>
            </a:pPr>
            <a:r>
              <a:rPr lang="en-US" b="1" dirty="0"/>
              <a:t>Ultra High Reliability Study Group </a:t>
            </a:r>
          </a:p>
          <a:p>
            <a:pPr marL="0" indent="0">
              <a:buNone/>
            </a:pPr>
            <a:r>
              <a:rPr lang="en-US" b="1" dirty="0"/>
              <a:t>AI/ML Topic Interest Group</a:t>
            </a:r>
          </a:p>
          <a:p>
            <a:pPr marL="0" indent="0">
              <a:buNone/>
            </a:pPr>
            <a:r>
              <a:rPr lang="en-US" b="1" dirty="0"/>
              <a:t>Ambient Power for IOT Topic Interest Group</a:t>
            </a:r>
            <a:endParaRPr lang="en-GB" b="1" dirty="0"/>
          </a:p>
        </p:txBody>
      </p:sp>
      <p:sp>
        <p:nvSpPr>
          <p:cNvPr id="2" name="Title 1"/>
          <p:cNvSpPr>
            <a:spLocks noGrp="1"/>
          </p:cNvSpPr>
          <p:nvPr>
            <p:ph type="title"/>
          </p:nvPr>
        </p:nvSpPr>
        <p:spPr/>
        <p:txBody>
          <a:bodyPr>
            <a:normAutofit fontScale="90000"/>
          </a:bodyPr>
          <a:lstStyle/>
          <a:p>
            <a:r>
              <a:rPr lang="en-GB" dirty="0"/>
              <a:t>New </a:t>
            </a:r>
            <a:r>
              <a:rPr lang="en-GB" dirty="0">
                <a:hlinkClick r:id="rId3"/>
              </a:rPr>
              <a:t>802.11 Radio technologies </a:t>
            </a:r>
            <a:r>
              <a:rPr lang="en-GB" dirty="0"/>
              <a:t>are under development to meet expanding market needs and leverage new </a:t>
            </a:r>
            <a:r>
              <a:rPr lang="en-GB" sz="3100" dirty="0"/>
              <a:t>technologies</a:t>
            </a:r>
            <a:r>
              <a:rPr lang="en-GB" dirty="0"/>
              <a:t>. </a:t>
            </a:r>
            <a:br>
              <a:rPr lang="en-GB" dirty="0"/>
            </a:br>
            <a:endParaRPr lang="en-GB" dirty="0"/>
          </a:p>
        </p:txBody>
      </p:sp>
      <p:sp>
        <p:nvSpPr>
          <p:cNvPr id="4" name="Date Placeholder 3"/>
          <p:cNvSpPr>
            <a:spLocks noGrp="1"/>
          </p:cNvSpPr>
          <p:nvPr>
            <p:ph type="dt" sz="half" idx="16"/>
          </p:nvPr>
        </p:nvSpPr>
        <p:spPr/>
        <p:txBody>
          <a:bodyPr/>
          <a:lstStyle/>
          <a:p>
            <a:pPr>
              <a:defRPr/>
            </a:pPr>
            <a:r>
              <a:rPr lang="en-US" altLang="ja-JP" b="1"/>
              <a:t>November 2022</a:t>
            </a:r>
            <a:endParaRPr lang="en-US" b="1" dirty="0"/>
          </a:p>
        </p:txBody>
      </p:sp>
      <p:pic>
        <p:nvPicPr>
          <p:cNvPr id="7" name="Picture 6"/>
          <p:cNvPicPr>
            <a:picLocks noChangeAspect="1"/>
          </p:cNvPicPr>
          <p:nvPr/>
        </p:nvPicPr>
        <p:blipFill>
          <a:blip r:embed="rId4"/>
          <a:stretch>
            <a:fillRect/>
          </a:stretch>
        </p:blipFill>
        <p:spPr>
          <a:xfrm>
            <a:off x="8229600" y="1981200"/>
            <a:ext cx="2692542" cy="2632708"/>
          </a:xfrm>
          <a:prstGeom prst="rect">
            <a:avLst/>
          </a:prstGeom>
        </p:spPr>
      </p:pic>
      <p:sp>
        <p:nvSpPr>
          <p:cNvPr id="5" name="Slide Number Placeholder 4"/>
          <p:cNvSpPr>
            <a:spLocks noGrp="1"/>
          </p:cNvSpPr>
          <p:nvPr>
            <p:ph type="sldNum" sz="quarter" idx="15"/>
          </p:nvPr>
        </p:nvSpPr>
        <p:spPr/>
        <p:txBody>
          <a:bodyPr/>
          <a:lstStyle/>
          <a:p>
            <a:pPr>
              <a:defRPr/>
            </a:pPr>
            <a:fld id="{1F2884EB-C6E3-684C-A39B-0E652C4E0E60}" type="slidenum">
              <a:rPr lang="en-US" smtClean="0"/>
              <a:pPr>
                <a:defRPr/>
              </a:pPr>
              <a:t>13</a:t>
            </a:fld>
            <a:endParaRPr lang="en-US" dirty="0"/>
          </a:p>
        </p:txBody>
      </p:sp>
    </p:spTree>
    <p:extLst>
      <p:ext uri="{BB962C8B-B14F-4D97-AF65-F5344CB8AC3E}">
        <p14:creationId xmlns:p14="http://schemas.microsoft.com/office/powerpoint/2010/main" val="344383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3" y="519236"/>
            <a:ext cx="11049157" cy="852364"/>
          </a:xfrm>
        </p:spPr>
        <p:txBody>
          <a:bodyPr/>
          <a:lstStyle/>
          <a:p>
            <a:r>
              <a:rPr lang="en-US" dirty="0"/>
              <a:t>IEEE802.11 Wi-Fi standard evolution: 802.11be is under development</a:t>
            </a:r>
            <a:endParaRPr lang="en-GB" dirty="0"/>
          </a:p>
        </p:txBody>
      </p:sp>
      <p:sp>
        <p:nvSpPr>
          <p:cNvPr id="5" name="TextBox 4"/>
          <p:cNvSpPr txBox="1"/>
          <p:nvPr/>
        </p:nvSpPr>
        <p:spPr>
          <a:xfrm>
            <a:off x="609441" y="2313050"/>
            <a:ext cx="2560320" cy="3657600"/>
          </a:xfrm>
          <a:prstGeom prst="rect">
            <a:avLst/>
          </a:prstGeom>
          <a:noFill/>
          <a:ln w="57150">
            <a:solidFill>
              <a:srgbClr val="00B388"/>
            </a:solidFill>
          </a:ln>
        </p:spPr>
        <p:txBody>
          <a:bodyPr wrap="square" lIns="91440" tIns="91440" rIns="91440" bIns="91440" rtlCol="0" anchor="t">
            <a:noAutofit/>
          </a:bodyPr>
          <a:lstStyle/>
          <a:p>
            <a:pPr marL="285750" indent="-285750">
              <a:lnSpc>
                <a:spcPct val="90000"/>
              </a:lnSpc>
              <a:buFont typeface="Arial" panose="020B0604020202020204" pitchFamily="34" charset="0"/>
              <a:buChar char="•"/>
            </a:pPr>
            <a:r>
              <a:rPr lang="en-US" sz="1600" dirty="0"/>
              <a:t>2.4GHz and 5GHz supported</a:t>
            </a:r>
          </a:p>
          <a:p>
            <a:pPr marL="285750" indent="-285750">
              <a:lnSpc>
                <a:spcPct val="90000"/>
              </a:lnSpc>
              <a:buFont typeface="Arial" panose="020B0604020202020204" pitchFamily="34" charset="0"/>
              <a:buChar char="•"/>
            </a:pPr>
            <a:r>
              <a:rPr lang="en-US" sz="1600" dirty="0"/>
              <a:t>Wider channels (40MHz)</a:t>
            </a:r>
          </a:p>
          <a:p>
            <a:pPr marL="285750" indent="-285750">
              <a:lnSpc>
                <a:spcPct val="90000"/>
              </a:lnSpc>
              <a:buFont typeface="Arial" panose="020B0604020202020204" pitchFamily="34" charset="0"/>
              <a:buChar char="•"/>
            </a:pPr>
            <a:r>
              <a:rPr lang="en-US" sz="1600" dirty="0"/>
              <a:t>Better modulation (64-QAM)</a:t>
            </a:r>
          </a:p>
          <a:p>
            <a:pPr marL="285750" indent="-285750">
              <a:lnSpc>
                <a:spcPct val="90000"/>
              </a:lnSpc>
              <a:buFont typeface="Arial" panose="020B0604020202020204" pitchFamily="34" charset="0"/>
              <a:buChar char="•"/>
            </a:pPr>
            <a:r>
              <a:rPr lang="en-US" sz="1600" dirty="0"/>
              <a:t>Additional streams (Up to 4)</a:t>
            </a:r>
          </a:p>
          <a:p>
            <a:pPr marL="285750" indent="-285750">
              <a:lnSpc>
                <a:spcPct val="90000"/>
              </a:lnSpc>
              <a:buFont typeface="Arial" panose="020B0604020202020204" pitchFamily="34" charset="0"/>
              <a:buChar char="•"/>
            </a:pPr>
            <a:r>
              <a:rPr lang="en-US" sz="1600" dirty="0"/>
              <a:t>Backward compatibility with 11a/b/g</a:t>
            </a:r>
          </a:p>
          <a:p>
            <a:pPr marL="285750" indent="-285750">
              <a:lnSpc>
                <a:spcPct val="90000"/>
              </a:lnSpc>
              <a:buFont typeface="Arial" panose="020B0604020202020204" pitchFamily="34" charset="0"/>
              <a:buChar char="•"/>
            </a:pPr>
            <a:r>
              <a:rPr lang="en-US" sz="1600" dirty="0"/>
              <a:t>Standard supports up to 600Mbps</a:t>
            </a:r>
          </a:p>
        </p:txBody>
      </p:sp>
      <p:sp>
        <p:nvSpPr>
          <p:cNvPr id="6" name="TextBox 5"/>
          <p:cNvSpPr txBox="1"/>
          <p:nvPr/>
        </p:nvSpPr>
        <p:spPr>
          <a:xfrm>
            <a:off x="3345464" y="2313050"/>
            <a:ext cx="2560320" cy="3657600"/>
          </a:xfrm>
          <a:prstGeom prst="rect">
            <a:avLst/>
          </a:prstGeom>
          <a:noFill/>
          <a:ln w="57150">
            <a:solidFill>
              <a:srgbClr val="00B388"/>
            </a:solidFill>
          </a:ln>
        </p:spPr>
        <p:txBody>
          <a:bodyPr wrap="square" lIns="91440" tIns="91440" rIns="91440" bIns="91440" rtlCol="0" anchor="t">
            <a:noAutofit/>
          </a:bodyPr>
          <a:lstStyle/>
          <a:p>
            <a:pPr marL="285750" indent="-285750">
              <a:lnSpc>
                <a:spcPct val="90000"/>
              </a:lnSpc>
              <a:buFont typeface="Arial" panose="020B0604020202020204" pitchFamily="34" charset="0"/>
              <a:buChar char="•"/>
            </a:pPr>
            <a:r>
              <a:rPr lang="en-US" sz="1600" dirty="0"/>
              <a:t>5GHz only</a:t>
            </a:r>
          </a:p>
          <a:p>
            <a:pPr marL="285750" indent="-285750">
              <a:lnSpc>
                <a:spcPct val="90000"/>
              </a:lnSpc>
              <a:buFont typeface="Arial" panose="020B0604020202020204" pitchFamily="34" charset="0"/>
              <a:buChar char="•"/>
            </a:pPr>
            <a:r>
              <a:rPr lang="en-US" sz="1600" dirty="0"/>
              <a:t>Wider channels (80, 160MHz)</a:t>
            </a:r>
          </a:p>
          <a:p>
            <a:pPr marL="285750" indent="-285750">
              <a:lnSpc>
                <a:spcPct val="90000"/>
              </a:lnSpc>
              <a:buFont typeface="Arial" panose="020B0604020202020204" pitchFamily="34" charset="0"/>
              <a:buChar char="•"/>
            </a:pPr>
            <a:r>
              <a:rPr lang="en-US" sz="1600" dirty="0"/>
              <a:t>Better modulation (256-QAM)</a:t>
            </a:r>
          </a:p>
          <a:p>
            <a:pPr marL="285750" indent="-285750">
              <a:lnSpc>
                <a:spcPct val="90000"/>
              </a:lnSpc>
              <a:buFont typeface="Arial" panose="020B0604020202020204" pitchFamily="34" charset="0"/>
              <a:buChar char="•"/>
            </a:pPr>
            <a:r>
              <a:rPr lang="en-US" sz="1600" dirty="0"/>
              <a:t>Additional streams (Up to 8, implemented up to 4)</a:t>
            </a:r>
          </a:p>
          <a:p>
            <a:pPr marL="285750" indent="-285750">
              <a:lnSpc>
                <a:spcPct val="90000"/>
              </a:lnSpc>
              <a:buFont typeface="Arial" panose="020B0604020202020204" pitchFamily="34" charset="0"/>
              <a:buChar char="•"/>
            </a:pPr>
            <a:r>
              <a:rPr lang="en-US" sz="1600" dirty="0"/>
              <a:t>Backward compatibility with 11a/b/g/n</a:t>
            </a:r>
          </a:p>
          <a:p>
            <a:pPr marL="285750" indent="-285750">
              <a:lnSpc>
                <a:spcPct val="90000"/>
              </a:lnSpc>
              <a:buFont typeface="Arial" panose="020B0604020202020204" pitchFamily="34" charset="0"/>
              <a:buChar char="•"/>
            </a:pPr>
            <a:r>
              <a:rPr lang="en-US" sz="1600" dirty="0"/>
              <a:t>Standard supports up to 7Gbps</a:t>
            </a:r>
          </a:p>
        </p:txBody>
      </p:sp>
      <p:sp>
        <p:nvSpPr>
          <p:cNvPr id="7" name="TextBox 6"/>
          <p:cNvSpPr txBox="1"/>
          <p:nvPr/>
        </p:nvSpPr>
        <p:spPr>
          <a:xfrm>
            <a:off x="6081487" y="2313050"/>
            <a:ext cx="2560320" cy="3657600"/>
          </a:xfrm>
          <a:prstGeom prst="rect">
            <a:avLst/>
          </a:prstGeom>
          <a:noFill/>
          <a:ln w="57150">
            <a:solidFill>
              <a:srgbClr val="00B388"/>
            </a:solidFill>
          </a:ln>
        </p:spPr>
        <p:txBody>
          <a:bodyPr wrap="square" lIns="91440" tIns="91440" rIns="91440" bIns="91440" rtlCol="0" anchor="t">
            <a:noAutofit/>
          </a:bodyPr>
          <a:lstStyle/>
          <a:p>
            <a:pPr marL="285750" indent="-285750">
              <a:lnSpc>
                <a:spcPct val="90000"/>
              </a:lnSpc>
              <a:buFont typeface="Arial" panose="020B0604020202020204" pitchFamily="34" charset="0"/>
              <a:buChar char="•"/>
            </a:pPr>
            <a:r>
              <a:rPr lang="en-US" sz="1600" dirty="0"/>
              <a:t>2.4GHz, 5GHz and </a:t>
            </a:r>
            <a:r>
              <a:rPr lang="en-US" sz="1600" b="1" dirty="0"/>
              <a:t>6GHz</a:t>
            </a:r>
            <a:r>
              <a:rPr lang="en-US" sz="1600" dirty="0"/>
              <a:t> supported</a:t>
            </a:r>
          </a:p>
          <a:p>
            <a:pPr marL="285750" indent="-285750">
              <a:lnSpc>
                <a:spcPct val="90000"/>
              </a:lnSpc>
              <a:buFont typeface="Arial" panose="020B0604020202020204" pitchFamily="34" charset="0"/>
              <a:buChar char="•"/>
            </a:pPr>
            <a:r>
              <a:rPr lang="en-US" sz="1600" dirty="0"/>
              <a:t>Wider channels (80, 160MHz)</a:t>
            </a:r>
          </a:p>
          <a:p>
            <a:pPr marL="285750" indent="-285750">
              <a:lnSpc>
                <a:spcPct val="90000"/>
              </a:lnSpc>
              <a:buFont typeface="Arial" panose="020B0604020202020204" pitchFamily="34" charset="0"/>
              <a:buChar char="•"/>
            </a:pPr>
            <a:r>
              <a:rPr lang="en-US" sz="1600" dirty="0"/>
              <a:t>Better modulation (1024-QAM)</a:t>
            </a:r>
          </a:p>
          <a:p>
            <a:pPr marL="285750" indent="-285750">
              <a:lnSpc>
                <a:spcPct val="90000"/>
              </a:lnSpc>
              <a:buFont typeface="Arial" panose="020B0604020202020204" pitchFamily="34" charset="0"/>
              <a:buChar char="•"/>
            </a:pPr>
            <a:r>
              <a:rPr lang="en-US" sz="1600" dirty="0"/>
              <a:t>Additional streams (Up to 8, implemented)</a:t>
            </a:r>
          </a:p>
          <a:p>
            <a:pPr marL="285750" indent="-285750">
              <a:lnSpc>
                <a:spcPct val="90000"/>
              </a:lnSpc>
              <a:buFont typeface="Arial" panose="020B0604020202020204" pitchFamily="34" charset="0"/>
              <a:buChar char="•"/>
            </a:pPr>
            <a:r>
              <a:rPr lang="en-US" sz="1600" dirty="0"/>
              <a:t>Backward compatibility with 11a/b/g/n/ac</a:t>
            </a:r>
          </a:p>
          <a:p>
            <a:pPr marL="285750" indent="-285750">
              <a:lnSpc>
                <a:spcPct val="90000"/>
              </a:lnSpc>
              <a:buFont typeface="Arial" panose="020B0604020202020204" pitchFamily="34" charset="0"/>
              <a:buChar char="•"/>
            </a:pPr>
            <a:r>
              <a:rPr lang="en-US" sz="1600" dirty="0"/>
              <a:t>Standard supports up to 9.6Gbps</a:t>
            </a:r>
          </a:p>
          <a:p>
            <a:pPr marL="285750" indent="-285750">
              <a:lnSpc>
                <a:spcPct val="90000"/>
              </a:lnSpc>
              <a:buFont typeface="Arial" panose="020B0604020202020204" pitchFamily="34" charset="0"/>
              <a:buChar char="•"/>
            </a:pPr>
            <a:endParaRPr lang="en-US" sz="1400" dirty="0"/>
          </a:p>
        </p:txBody>
      </p:sp>
      <p:sp>
        <p:nvSpPr>
          <p:cNvPr id="9" name="TextBox 8"/>
          <p:cNvSpPr txBox="1"/>
          <p:nvPr/>
        </p:nvSpPr>
        <p:spPr>
          <a:xfrm>
            <a:off x="8817510" y="2313050"/>
            <a:ext cx="2560320" cy="3657600"/>
          </a:xfrm>
          <a:prstGeom prst="rect">
            <a:avLst/>
          </a:prstGeom>
          <a:solidFill>
            <a:srgbClr val="99CCFF"/>
          </a:solidFill>
          <a:ln w="57150">
            <a:solidFill>
              <a:srgbClr val="0070C0">
                <a:alpha val="80000"/>
              </a:srgbClr>
            </a:solidFill>
          </a:ln>
        </p:spPr>
        <p:txBody>
          <a:bodyPr wrap="square" lIns="91440" tIns="91440" rIns="91440" bIns="91440" rtlCol="0" anchor="t">
            <a:noAutofit/>
          </a:bodyPr>
          <a:lstStyle/>
          <a:p>
            <a:pPr marL="285750" indent="-285750">
              <a:lnSpc>
                <a:spcPct val="90000"/>
              </a:lnSpc>
              <a:buFont typeface="Arial" panose="020B0604020202020204" pitchFamily="34" charset="0"/>
              <a:buChar char="•"/>
            </a:pPr>
            <a:r>
              <a:rPr lang="en-US" sz="1600" dirty="0"/>
              <a:t>2.4GHz, 5GHz and </a:t>
            </a:r>
            <a:r>
              <a:rPr lang="en-US" sz="1600" b="1" dirty="0"/>
              <a:t>6GHz</a:t>
            </a:r>
            <a:r>
              <a:rPr lang="en-US" sz="1600" dirty="0"/>
              <a:t> supported</a:t>
            </a:r>
          </a:p>
          <a:p>
            <a:pPr marL="285750" indent="-285750">
              <a:lnSpc>
                <a:spcPct val="90000"/>
              </a:lnSpc>
              <a:buFont typeface="Arial" panose="020B0604020202020204" pitchFamily="34" charset="0"/>
              <a:buChar char="•"/>
            </a:pPr>
            <a:r>
              <a:rPr lang="en-US" sz="1600" dirty="0"/>
              <a:t>Wider channels (40, 80, 160, 240, </a:t>
            </a:r>
            <a:r>
              <a:rPr lang="en-US" sz="1600" b="1" dirty="0"/>
              <a:t>320MHz</a:t>
            </a:r>
            <a:r>
              <a:rPr lang="en-US" sz="1600" dirty="0"/>
              <a:t>)</a:t>
            </a:r>
          </a:p>
          <a:p>
            <a:pPr marL="285750" indent="-285750">
              <a:lnSpc>
                <a:spcPct val="90000"/>
              </a:lnSpc>
              <a:buFont typeface="Arial" panose="020B0604020202020204" pitchFamily="34" charset="0"/>
              <a:buChar char="•"/>
            </a:pPr>
            <a:r>
              <a:rPr lang="en-US" sz="1600" dirty="0"/>
              <a:t>Better modulation (4096-QAM)</a:t>
            </a:r>
          </a:p>
          <a:p>
            <a:pPr marL="285750" indent="-285750">
              <a:lnSpc>
                <a:spcPct val="90000"/>
              </a:lnSpc>
              <a:buFont typeface="Arial" panose="020B0604020202020204" pitchFamily="34" charset="0"/>
              <a:buChar char="•"/>
            </a:pPr>
            <a:r>
              <a:rPr lang="en-US" sz="1600" dirty="0"/>
              <a:t>Backward compatibility with 11a/b/g/n/ac/ax</a:t>
            </a:r>
          </a:p>
          <a:p>
            <a:pPr marL="285750" indent="-285750">
              <a:lnSpc>
                <a:spcPct val="90000"/>
              </a:lnSpc>
              <a:buFont typeface="Arial" panose="020B0604020202020204" pitchFamily="34" charset="0"/>
              <a:buChar char="•"/>
            </a:pPr>
            <a:r>
              <a:rPr lang="en-US" sz="1600" dirty="0"/>
              <a:t>Throughput minimum of 30Gbps, expect 40Gbps+</a:t>
            </a:r>
          </a:p>
          <a:p>
            <a:pPr marL="285750" indent="-285750">
              <a:lnSpc>
                <a:spcPct val="90000"/>
              </a:lnSpc>
              <a:buFont typeface="Arial" panose="020B0604020202020204" pitchFamily="34" charset="0"/>
              <a:buChar char="•"/>
            </a:pPr>
            <a:r>
              <a:rPr lang="en-US" sz="1600" dirty="0"/>
              <a:t>Low latency features</a:t>
            </a:r>
          </a:p>
          <a:p>
            <a:pPr marL="285750" indent="-285750">
              <a:lnSpc>
                <a:spcPct val="90000"/>
              </a:lnSpc>
              <a:buFont typeface="Arial" panose="020B0604020202020204" pitchFamily="34" charset="0"/>
              <a:buChar char="•"/>
            </a:pPr>
            <a:r>
              <a:rPr lang="en-US" sz="1600" dirty="0"/>
              <a:t>Draft 2.0 now in Working Group Ballot</a:t>
            </a:r>
          </a:p>
          <a:p>
            <a:pPr marL="285750" indent="-285750">
              <a:lnSpc>
                <a:spcPct val="90000"/>
              </a:lnSpc>
              <a:buFont typeface="Arial" panose="020B0604020202020204" pitchFamily="34" charset="0"/>
              <a:buChar char="•"/>
            </a:pPr>
            <a:endParaRPr lang="en-US" sz="1600" dirty="0"/>
          </a:p>
        </p:txBody>
      </p:sp>
      <p:sp>
        <p:nvSpPr>
          <p:cNvPr id="15" name="TextBox 14"/>
          <p:cNvSpPr txBox="1"/>
          <p:nvPr/>
        </p:nvSpPr>
        <p:spPr>
          <a:xfrm>
            <a:off x="609441" y="1326382"/>
            <a:ext cx="2560320" cy="773723"/>
          </a:xfrm>
          <a:prstGeom prst="rect">
            <a:avLst/>
          </a:prstGeom>
          <a:noFill/>
          <a:ln w="57150">
            <a:solidFill>
              <a:srgbClr val="00B388"/>
            </a:solidFill>
          </a:ln>
        </p:spPr>
        <p:txBody>
          <a:bodyPr wrap="square" lIns="91440" tIns="91440" rIns="91440" bIns="91440" rtlCol="0" anchor="ctr">
            <a:noAutofit/>
          </a:bodyPr>
          <a:lstStyle/>
          <a:p>
            <a:pPr algn="ctr">
              <a:lnSpc>
                <a:spcPct val="90000"/>
              </a:lnSpc>
            </a:pPr>
            <a:r>
              <a:rPr lang="en-US" dirty="0"/>
              <a:t>802.11n (2009)</a:t>
            </a:r>
          </a:p>
          <a:p>
            <a:pPr algn="ctr">
              <a:lnSpc>
                <a:spcPct val="90000"/>
              </a:lnSpc>
            </a:pPr>
            <a:r>
              <a:rPr lang="en-US" dirty="0"/>
              <a:t>Wi-Fi 4</a:t>
            </a:r>
          </a:p>
        </p:txBody>
      </p:sp>
      <p:sp>
        <p:nvSpPr>
          <p:cNvPr id="16" name="TextBox 15"/>
          <p:cNvSpPr txBox="1"/>
          <p:nvPr/>
        </p:nvSpPr>
        <p:spPr>
          <a:xfrm>
            <a:off x="3345464" y="1326382"/>
            <a:ext cx="2560320" cy="773723"/>
          </a:xfrm>
          <a:prstGeom prst="rect">
            <a:avLst/>
          </a:prstGeom>
          <a:noFill/>
          <a:ln w="57150">
            <a:solidFill>
              <a:srgbClr val="00B388"/>
            </a:solidFill>
          </a:ln>
        </p:spPr>
        <p:txBody>
          <a:bodyPr wrap="square" lIns="91440" tIns="91440" rIns="91440" bIns="91440" rtlCol="0" anchor="ctr">
            <a:noAutofit/>
          </a:bodyPr>
          <a:lstStyle/>
          <a:p>
            <a:pPr algn="ctr"/>
            <a:r>
              <a:rPr lang="en-US" dirty="0"/>
              <a:t>802.11ac (2013)</a:t>
            </a:r>
          </a:p>
          <a:p>
            <a:pPr algn="ctr"/>
            <a:r>
              <a:rPr lang="en-US" dirty="0"/>
              <a:t>Wi-Fi 5</a:t>
            </a:r>
            <a:endParaRPr lang="en-GB" dirty="0"/>
          </a:p>
        </p:txBody>
      </p:sp>
      <p:sp>
        <p:nvSpPr>
          <p:cNvPr id="17" name="TextBox 16"/>
          <p:cNvSpPr txBox="1"/>
          <p:nvPr/>
        </p:nvSpPr>
        <p:spPr>
          <a:xfrm>
            <a:off x="6081487" y="1326382"/>
            <a:ext cx="2560320" cy="773723"/>
          </a:xfrm>
          <a:prstGeom prst="rect">
            <a:avLst/>
          </a:prstGeom>
          <a:noFill/>
          <a:ln w="57150">
            <a:solidFill>
              <a:srgbClr val="00B388"/>
            </a:solidFill>
          </a:ln>
        </p:spPr>
        <p:txBody>
          <a:bodyPr wrap="square" lIns="91440" tIns="91440" rIns="91440" bIns="91440" rtlCol="0" anchor="ctr">
            <a:noAutofit/>
          </a:bodyPr>
          <a:lstStyle/>
          <a:p>
            <a:pPr algn="ctr">
              <a:lnSpc>
                <a:spcPct val="90000"/>
              </a:lnSpc>
            </a:pPr>
            <a:r>
              <a:rPr lang="en-US" dirty="0"/>
              <a:t>802.11ax (2021)</a:t>
            </a:r>
          </a:p>
          <a:p>
            <a:pPr algn="ctr">
              <a:lnSpc>
                <a:spcPct val="90000"/>
              </a:lnSpc>
            </a:pPr>
            <a:r>
              <a:rPr lang="en-US" dirty="0"/>
              <a:t>Wi-Fi 6 6E</a:t>
            </a:r>
          </a:p>
        </p:txBody>
      </p:sp>
      <p:sp>
        <p:nvSpPr>
          <p:cNvPr id="18" name="TextBox 17"/>
          <p:cNvSpPr txBox="1"/>
          <p:nvPr/>
        </p:nvSpPr>
        <p:spPr>
          <a:xfrm>
            <a:off x="8817510" y="1326382"/>
            <a:ext cx="2560320" cy="773723"/>
          </a:xfrm>
          <a:prstGeom prst="rect">
            <a:avLst/>
          </a:prstGeom>
          <a:solidFill>
            <a:srgbClr val="99CCFF"/>
          </a:solidFill>
          <a:ln w="57150">
            <a:solidFill>
              <a:srgbClr val="0070C0">
                <a:alpha val="80000"/>
              </a:srgbClr>
            </a:solidFill>
          </a:ln>
        </p:spPr>
        <p:txBody>
          <a:bodyPr wrap="square" lIns="91440" tIns="91440" rIns="91440" bIns="91440" rtlCol="0" anchor="ctr">
            <a:noAutofit/>
          </a:bodyPr>
          <a:lstStyle/>
          <a:p>
            <a:pPr algn="ctr"/>
            <a:r>
              <a:rPr lang="en-US" dirty="0"/>
              <a:t>802.11be (est. 2024)</a:t>
            </a:r>
          </a:p>
          <a:p>
            <a:pPr algn="ctr"/>
            <a:r>
              <a:rPr lang="en-US" dirty="0"/>
              <a:t>Wi-Fi 7</a:t>
            </a:r>
          </a:p>
        </p:txBody>
      </p:sp>
      <p:sp>
        <p:nvSpPr>
          <p:cNvPr id="3" name="Date Placeholder 2"/>
          <p:cNvSpPr>
            <a:spLocks noGrp="1"/>
          </p:cNvSpPr>
          <p:nvPr>
            <p:ph type="dt" sz="half" idx="10"/>
          </p:nvPr>
        </p:nvSpPr>
        <p:spPr/>
        <p:txBody>
          <a:bodyPr/>
          <a:lstStyle/>
          <a:p>
            <a:r>
              <a:rPr lang="en-US"/>
              <a:t>November 2022</a:t>
            </a:r>
          </a:p>
        </p:txBody>
      </p:sp>
      <p:sp>
        <p:nvSpPr>
          <p:cNvPr id="8" name="TextBox 7"/>
          <p:cNvSpPr txBox="1"/>
          <p:nvPr/>
        </p:nvSpPr>
        <p:spPr>
          <a:xfrm>
            <a:off x="457200" y="6217026"/>
            <a:ext cx="6629400" cy="430597"/>
          </a:xfrm>
          <a:prstGeom prst="rect">
            <a:avLst/>
          </a:prstGeom>
          <a:noFill/>
        </p:spPr>
        <p:txBody>
          <a:bodyPr wrap="none" lIns="0" tIns="0" rIns="0" bIns="0" rtlCol="0">
            <a:noAutofit/>
          </a:bodyPr>
          <a:lstStyle/>
          <a:p>
            <a:pPr>
              <a:lnSpc>
                <a:spcPct val="90000"/>
              </a:lnSpc>
            </a:pPr>
            <a:r>
              <a:rPr lang="en-US" dirty="0"/>
              <a:t>(Ratification date) Products available in the market typically ~2 years prior</a:t>
            </a:r>
            <a:endParaRPr lang="en-GB" dirty="0"/>
          </a:p>
        </p:txBody>
      </p:sp>
      <p:sp>
        <p:nvSpPr>
          <p:cNvPr id="4" name="Slide Number Placeholder 3"/>
          <p:cNvSpPr>
            <a:spLocks noGrp="1"/>
          </p:cNvSpPr>
          <p:nvPr>
            <p:ph type="sldNum" sz="quarter" idx="12"/>
          </p:nvPr>
        </p:nvSpPr>
        <p:spPr/>
        <p:txBody>
          <a:bodyPr/>
          <a:lstStyle/>
          <a:p>
            <a:fld id="{B016F8AB-BCEA-4347-8BA6-BE776009BC89}" type="slidenum">
              <a:rPr lang="en-GB" smtClean="0"/>
              <a:pPr/>
              <a:t>14</a:t>
            </a:fld>
            <a:endParaRPr lang="en-GB"/>
          </a:p>
        </p:txBody>
      </p:sp>
    </p:spTree>
    <p:extLst>
      <p:ext uri="{BB962C8B-B14F-4D97-AF65-F5344CB8AC3E}">
        <p14:creationId xmlns:p14="http://schemas.microsoft.com/office/powerpoint/2010/main" val="328815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5" grpId="0" animBg="1"/>
      <p:bldP spid="16" grpId="0" animBg="1"/>
      <p:bldP spid="17" grpId="0" animBg="1"/>
      <p:bldP spid="18"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028" y="513319"/>
            <a:ext cx="10969943" cy="477281"/>
          </a:xfrm>
        </p:spPr>
        <p:txBody>
          <a:bodyPr>
            <a:normAutofit fontScale="90000"/>
          </a:bodyPr>
          <a:lstStyle/>
          <a:p>
            <a:r>
              <a:rPr lang="en-GB" dirty="0"/>
              <a:t>Market demands and new technology drive IEEE 802.11 innovation</a:t>
            </a:r>
            <a:br>
              <a:rPr lang="en-GB"/>
            </a:br>
            <a:endParaRPr lang="en-GB" dirty="0">
              <a:solidFill>
                <a:srgbClr val="0070C0"/>
              </a:solidFill>
            </a:endParaRPr>
          </a:p>
        </p:txBody>
      </p:sp>
      <p:sp>
        <p:nvSpPr>
          <p:cNvPr id="3" name="Content Placeholder 2"/>
          <p:cNvSpPr>
            <a:spLocks noGrp="1"/>
          </p:cNvSpPr>
          <p:nvPr>
            <p:ph sz="quarter" idx="14"/>
          </p:nvPr>
        </p:nvSpPr>
        <p:spPr>
          <a:xfrm>
            <a:off x="494675" y="1143000"/>
            <a:ext cx="11101917" cy="5283104"/>
          </a:xfrm>
        </p:spPr>
        <p:txBody>
          <a:bodyPr>
            <a:noAutofit/>
          </a:bodyPr>
          <a:lstStyle/>
          <a:p>
            <a:pPr>
              <a:buFont typeface="Arial" panose="020B0604020202020204" pitchFamily="34" charset="0"/>
              <a:buChar char="•"/>
            </a:pPr>
            <a:r>
              <a:rPr lang="en-GB" sz="2400" b="1" dirty="0"/>
              <a:t>Demand for throughput</a:t>
            </a:r>
          </a:p>
          <a:p>
            <a:pPr lvl="1">
              <a:buFont typeface="Arial" panose="020B0604020202020204" pitchFamily="34" charset="0"/>
              <a:buChar char="•"/>
            </a:pPr>
            <a:r>
              <a:rPr lang="en-GB" sz="1800" dirty="0"/>
              <a:t>Continuing exponential demand for throughput </a:t>
            </a:r>
            <a:r>
              <a:rPr lang="en-GB" sz="1800" dirty="0">
                <a:solidFill>
                  <a:srgbClr val="0070C0"/>
                </a:solidFill>
              </a:rPr>
              <a:t>(</a:t>
            </a:r>
            <a:r>
              <a:rPr lang="en-GB" sz="1800" b="1" dirty="0">
                <a:solidFill>
                  <a:srgbClr val="0070C0"/>
                </a:solidFill>
              </a:rPr>
              <a:t>802.11ax</a:t>
            </a:r>
            <a:r>
              <a:rPr lang="en-GB" sz="1800" dirty="0">
                <a:solidFill>
                  <a:srgbClr val="0070C0"/>
                </a:solidFill>
              </a:rPr>
              <a:t> </a:t>
            </a:r>
            <a:r>
              <a:rPr lang="en-GB" sz="1800" b="1" dirty="0">
                <a:solidFill>
                  <a:srgbClr val="0070C0"/>
                </a:solidFill>
              </a:rPr>
              <a:t>and 802.11ay, 802.11be</a:t>
            </a:r>
            <a:r>
              <a:rPr lang="en-GB" sz="1800" dirty="0">
                <a:solidFill>
                  <a:srgbClr val="0070C0"/>
                </a:solidFill>
              </a:rPr>
              <a:t>)</a:t>
            </a:r>
          </a:p>
          <a:p>
            <a:pPr lvl="1">
              <a:buFont typeface="Arial" panose="020B0604020202020204" pitchFamily="34" charset="0"/>
              <a:buChar char="•"/>
            </a:pPr>
            <a:r>
              <a:rPr lang="en-GB" sz="1800" dirty="0"/>
              <a:t>Most (50-80%, depending on the country) of the world’s mobile data is carried on 802.11 (Wi-Fi) devices</a:t>
            </a:r>
          </a:p>
          <a:p>
            <a:pPr>
              <a:buFont typeface="Arial" panose="020B0604020202020204" pitchFamily="34" charset="0"/>
              <a:buChar char="•"/>
            </a:pPr>
            <a:r>
              <a:rPr lang="en-GB" sz="2400" b="1" dirty="0"/>
              <a:t>New usage models / features</a:t>
            </a:r>
          </a:p>
          <a:p>
            <a:pPr lvl="1">
              <a:buFont typeface="Arial" panose="020B0604020202020204" pitchFamily="34" charset="0"/>
              <a:buChar char="•"/>
            </a:pPr>
            <a:r>
              <a:rPr lang="en-GB" sz="1800" dirty="0"/>
              <a:t>Dense deployments </a:t>
            </a:r>
            <a:r>
              <a:rPr lang="en-GB" sz="1800" b="1" dirty="0">
                <a:solidFill>
                  <a:srgbClr val="0070C0"/>
                </a:solidFill>
              </a:rPr>
              <a:t>(802.11ax), </a:t>
            </a:r>
            <a:r>
              <a:rPr lang="en-GB" sz="1800" dirty="0"/>
              <a:t>Indoor Location </a:t>
            </a:r>
            <a:r>
              <a:rPr lang="en-GB" sz="1800" b="1" dirty="0">
                <a:solidFill>
                  <a:srgbClr val="0070C0"/>
                </a:solidFill>
              </a:rPr>
              <a:t>(802.11az, 802.11bk), </a:t>
            </a:r>
          </a:p>
          <a:p>
            <a:pPr lvl="1">
              <a:buFont typeface="Arial" panose="020B0604020202020204" pitchFamily="34" charset="0"/>
              <a:buChar char="•"/>
            </a:pPr>
            <a:r>
              <a:rPr lang="en-GB" sz="1800" dirty="0"/>
              <a:t>Automotive (IEEE </a:t>
            </a:r>
            <a:r>
              <a:rPr lang="en-GB" sz="1800" dirty="0" err="1"/>
              <a:t>Std</a:t>
            </a:r>
            <a:r>
              <a:rPr lang="en-GB" sz="1800" dirty="0"/>
              <a:t> 802.11p, Next Gen V2X), Internet of Things </a:t>
            </a:r>
            <a:r>
              <a:rPr lang="en-GB" sz="1800" b="1" dirty="0">
                <a:solidFill>
                  <a:srgbClr val="0070C0"/>
                </a:solidFill>
              </a:rPr>
              <a:t>(802.11ah)</a:t>
            </a:r>
          </a:p>
          <a:p>
            <a:pPr lvl="1">
              <a:buFont typeface="Arial" panose="020B0604020202020204" pitchFamily="34" charset="0"/>
              <a:buChar char="•"/>
            </a:pPr>
            <a:r>
              <a:rPr lang="en-US" sz="1800" dirty="0"/>
              <a:t>Low Power applications </a:t>
            </a:r>
            <a:r>
              <a:rPr lang="en-US" sz="1800" b="1" dirty="0">
                <a:solidFill>
                  <a:srgbClr val="0070C0"/>
                </a:solidFill>
              </a:rPr>
              <a:t>(802.11ba)</a:t>
            </a:r>
          </a:p>
          <a:p>
            <a:pPr lvl="1">
              <a:buFont typeface="Arial" panose="020B0604020202020204" pitchFamily="34" charset="0"/>
              <a:buChar char="•"/>
            </a:pPr>
            <a:r>
              <a:rPr lang="en-US" sz="1800" dirty="0"/>
              <a:t>WLAN Sensing </a:t>
            </a:r>
            <a:r>
              <a:rPr lang="en-US" sz="1800" b="1" dirty="0">
                <a:solidFill>
                  <a:srgbClr val="0070C0"/>
                </a:solidFill>
              </a:rPr>
              <a:t>(802.11bf)</a:t>
            </a:r>
            <a:endParaRPr lang="en-GB" sz="1800" b="1" dirty="0">
              <a:solidFill>
                <a:srgbClr val="0070C0"/>
              </a:solidFill>
            </a:endParaRPr>
          </a:p>
          <a:p>
            <a:pPr>
              <a:buFont typeface="Arial" panose="020B0604020202020204" pitchFamily="34" charset="0"/>
              <a:buChar char="•"/>
            </a:pPr>
            <a:r>
              <a:rPr lang="en-GB" sz="2400" b="1" dirty="0"/>
              <a:t>Technical capabilities</a:t>
            </a:r>
          </a:p>
          <a:p>
            <a:pPr lvl="1">
              <a:buFont typeface="Arial" panose="020B0604020202020204" pitchFamily="34" charset="0"/>
              <a:buChar char="•"/>
            </a:pPr>
            <a:r>
              <a:rPr lang="en-GB" sz="1800" dirty="0"/>
              <a:t>MIMO (IEEE </a:t>
            </a:r>
            <a:r>
              <a:rPr lang="en-GB" sz="1800" dirty="0" err="1"/>
              <a:t>Std</a:t>
            </a:r>
            <a:r>
              <a:rPr lang="en-GB" sz="1800" dirty="0"/>
              <a:t> 802.11n, 802.11ac, </a:t>
            </a:r>
            <a:r>
              <a:rPr lang="en-GB" sz="1800" b="1" dirty="0">
                <a:solidFill>
                  <a:srgbClr val="0070C0"/>
                </a:solidFill>
              </a:rPr>
              <a:t>802.11ay</a:t>
            </a:r>
            <a:r>
              <a:rPr lang="en-GB" sz="1800" dirty="0"/>
              <a:t>) and OFDMA (</a:t>
            </a:r>
            <a:r>
              <a:rPr lang="en-GB" sz="1800" b="1" dirty="0">
                <a:solidFill>
                  <a:srgbClr val="0070C0"/>
                </a:solidFill>
              </a:rPr>
              <a:t>802.11ax</a:t>
            </a:r>
            <a:r>
              <a:rPr lang="en-GB" sz="1800" dirty="0"/>
              <a:t>)</a:t>
            </a:r>
          </a:p>
          <a:p>
            <a:pPr lvl="1">
              <a:buFont typeface="Arial" panose="020B0604020202020204" pitchFamily="34" charset="0"/>
              <a:buChar char="•"/>
            </a:pPr>
            <a:r>
              <a:rPr lang="en-GB" sz="1800" dirty="0"/>
              <a:t>60 GHz radios </a:t>
            </a:r>
            <a:r>
              <a:rPr lang="en-GB" sz="1800" b="1" dirty="0">
                <a:solidFill>
                  <a:srgbClr val="0070C0"/>
                </a:solidFill>
              </a:rPr>
              <a:t>(802.11ay)</a:t>
            </a:r>
          </a:p>
          <a:p>
            <a:pPr>
              <a:buFont typeface="Arial" panose="020B0604020202020204" pitchFamily="34" charset="0"/>
              <a:buChar char="•"/>
            </a:pPr>
            <a:r>
              <a:rPr lang="en-GB" sz="2400" b="1" dirty="0"/>
              <a:t>Changes to regulation</a:t>
            </a:r>
          </a:p>
          <a:p>
            <a:pPr lvl="1">
              <a:buFont typeface="Arial" panose="020B0604020202020204" pitchFamily="34" charset="0"/>
              <a:buChar char="•"/>
            </a:pPr>
            <a:r>
              <a:rPr lang="en-GB" sz="1800" dirty="0"/>
              <a:t>TV whitespaces (IEEE </a:t>
            </a:r>
            <a:r>
              <a:rPr lang="en-GB" sz="1800" dirty="0" err="1"/>
              <a:t>Std</a:t>
            </a:r>
            <a:r>
              <a:rPr lang="en-GB" sz="1800" dirty="0"/>
              <a:t> 802.11af), Radar detection (IEEE </a:t>
            </a:r>
            <a:r>
              <a:rPr lang="en-GB" sz="1800" dirty="0" err="1"/>
              <a:t>Std</a:t>
            </a:r>
            <a:r>
              <a:rPr lang="en-GB" sz="1800" dirty="0"/>
              <a:t> 802.11h), 6GHz </a:t>
            </a:r>
            <a:r>
              <a:rPr lang="en-GB" sz="1800" dirty="0">
                <a:solidFill>
                  <a:srgbClr val="0070C0"/>
                </a:solidFill>
              </a:rPr>
              <a:t>(</a:t>
            </a:r>
            <a:r>
              <a:rPr lang="en-GB" sz="1800" b="1" dirty="0">
                <a:solidFill>
                  <a:srgbClr val="0070C0"/>
                </a:solidFill>
              </a:rPr>
              <a:t>802.11ax, 802.11be</a:t>
            </a:r>
            <a:r>
              <a:rPr lang="en-GB" sz="1800" dirty="0">
                <a:solidFill>
                  <a:srgbClr val="0070C0"/>
                </a:solidFill>
              </a:rPr>
              <a:t>)</a:t>
            </a:r>
            <a:endParaRPr lang="en-GB" sz="1800" dirty="0"/>
          </a:p>
          <a:p>
            <a:pPr lvl="1">
              <a:buFont typeface="Arial" panose="020B0604020202020204" pitchFamily="34" charset="0"/>
              <a:buChar char="•"/>
            </a:pPr>
            <a:r>
              <a:rPr lang="en-GB" sz="1800" dirty="0"/>
              <a:t>Coexistence and radio performance rules (e.g., ETSI BRAN, ITU-R)</a:t>
            </a:r>
          </a:p>
        </p:txBody>
      </p:sp>
      <p:sp>
        <p:nvSpPr>
          <p:cNvPr id="5" name="Date Placeholder 4"/>
          <p:cNvSpPr>
            <a:spLocks noGrp="1"/>
          </p:cNvSpPr>
          <p:nvPr>
            <p:ph type="dt" sz="half" idx="16"/>
          </p:nvPr>
        </p:nvSpPr>
        <p:spPr/>
        <p:txBody>
          <a:bodyPr/>
          <a:lstStyle/>
          <a:p>
            <a:pPr>
              <a:defRPr/>
            </a:pPr>
            <a:r>
              <a:rPr lang="en-US" altLang="ja-JP"/>
              <a:t>November 2022</a:t>
            </a:r>
            <a:endParaRPr lang="en-US" dirty="0"/>
          </a:p>
        </p:txBody>
      </p:sp>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15</a:t>
            </a:fld>
            <a:endParaRPr lang="en-US" dirty="0"/>
          </a:p>
        </p:txBody>
      </p:sp>
    </p:spTree>
    <p:extLst>
      <p:ext uri="{BB962C8B-B14F-4D97-AF65-F5344CB8AC3E}">
        <p14:creationId xmlns:p14="http://schemas.microsoft.com/office/powerpoint/2010/main" val="3420364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9319" y="539675"/>
            <a:ext cx="10373481" cy="592792"/>
          </a:xfrm>
        </p:spPr>
        <p:txBody>
          <a:bodyPr>
            <a:normAutofit/>
          </a:bodyPr>
          <a:lstStyle/>
          <a:p>
            <a:r>
              <a:rPr lang="en-GB" b="1" dirty="0"/>
              <a:t>802.11az</a:t>
            </a:r>
            <a:r>
              <a:rPr lang="en-GB" dirty="0"/>
              <a:t> Next Generation Positioning</a:t>
            </a:r>
          </a:p>
        </p:txBody>
      </p:sp>
      <p:sp>
        <p:nvSpPr>
          <p:cNvPr id="10" name="Text Placeholder 3"/>
          <p:cNvSpPr txBox="1">
            <a:spLocks/>
          </p:cNvSpPr>
          <p:nvPr/>
        </p:nvSpPr>
        <p:spPr>
          <a:xfrm>
            <a:off x="320400" y="1132467"/>
            <a:ext cx="10972800" cy="297317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188" indent="0">
              <a:buNone/>
            </a:pPr>
            <a:r>
              <a:rPr lang="en-GB" sz="2000" dirty="0"/>
              <a:t>The P802.11az project Next Generation Positioning extends accurate IEEE </a:t>
            </a:r>
            <a:r>
              <a:rPr lang="en-GB" sz="2000" dirty="0" err="1"/>
              <a:t>Std</a:t>
            </a:r>
            <a:r>
              <a:rPr lang="en-GB" sz="2000" dirty="0"/>
              <a:t> 802.11-2016 Fine Timing Measurement capabilities</a:t>
            </a:r>
          </a:p>
          <a:p>
            <a:pPr marL="886859" indent="-342900"/>
            <a:r>
              <a:rPr lang="en-GB" sz="1600" dirty="0"/>
              <a:t>Accurate indoor Navigation (sub 1m and into the &lt;0.1m domain).</a:t>
            </a:r>
          </a:p>
          <a:p>
            <a:pPr marL="886859" indent="-342900"/>
            <a:r>
              <a:rPr lang="en-GB" sz="1600" dirty="0"/>
              <a:t>Enables self-locating networks for easy, fast and cost efficient WLAN deployment for navigation and 6GHz AFC operation.</a:t>
            </a:r>
          </a:p>
          <a:p>
            <a:pPr marL="886859" indent="-342900"/>
            <a:r>
              <a:rPr lang="en-GB" sz="1600" dirty="0"/>
              <a:t>Secured (authenticated and private) positioning – open my car with my smartphone, position aware services (money withdrawal).</a:t>
            </a:r>
          </a:p>
          <a:p>
            <a:pPr marL="886859" indent="-342900"/>
            <a:r>
              <a:rPr lang="en-GB" sz="1600" dirty="0"/>
              <a:t>Unlock computer with a wearable device, adapt TV content to audience presence.</a:t>
            </a:r>
          </a:p>
          <a:p>
            <a:pPr marL="886859" indent="-342900"/>
            <a:r>
              <a:rPr lang="en-GB" sz="1600" dirty="0"/>
              <a:t>Location based link adaptation for home usages (connect to best AP).</a:t>
            </a:r>
          </a:p>
          <a:p>
            <a:pPr marL="886859" indent="-342900"/>
            <a:r>
              <a:rPr lang="en-GB" sz="1600" dirty="0"/>
              <a:t>Navigate in extremely dense environments (stadium/airport scenarios</a:t>
            </a:r>
            <a:r>
              <a:rPr lang="en-GB" sz="1800" dirty="0"/>
              <a:t>).</a:t>
            </a:r>
          </a:p>
        </p:txBody>
      </p:sp>
      <p:pic>
        <p:nvPicPr>
          <p:cNvPr id="12" name="Picture 11"/>
          <p:cNvPicPr>
            <a:picLocks noChangeAspect="1"/>
          </p:cNvPicPr>
          <p:nvPr/>
        </p:nvPicPr>
        <p:blipFill>
          <a:blip r:embed="rId3"/>
          <a:stretch>
            <a:fillRect/>
          </a:stretch>
        </p:blipFill>
        <p:spPr>
          <a:xfrm>
            <a:off x="6400800" y="4255103"/>
            <a:ext cx="2178086" cy="2210497"/>
          </a:xfrm>
          <a:prstGeom prst="rect">
            <a:avLst/>
          </a:prstGeom>
        </p:spPr>
      </p:pic>
      <p:pic>
        <p:nvPicPr>
          <p:cNvPr id="1026" name="Picture 2" descr="Image result for airport gate bus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6842" y="4372793"/>
            <a:ext cx="2929953" cy="19518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3365380" y="4476750"/>
            <a:ext cx="2466975" cy="1847850"/>
          </a:xfrm>
          <a:prstGeom prst="rect">
            <a:avLst/>
          </a:prstGeom>
        </p:spPr>
      </p:pic>
      <p:pic>
        <p:nvPicPr>
          <p:cNvPr id="16" name="Picture 2" descr="תוצאת תמונה עבור ‪secure car acces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070" r="12848"/>
          <a:stretch/>
        </p:blipFill>
        <p:spPr bwMode="auto">
          <a:xfrm>
            <a:off x="524934" y="4495995"/>
            <a:ext cx="2372246" cy="1828605"/>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3">
            <a:extLst>
              <a:ext uri="{FF2B5EF4-FFF2-40B4-BE49-F238E27FC236}">
                <a16:creationId xmlns:a16="http://schemas.microsoft.com/office/drawing/2014/main" id="{B8FE6600-07DE-457F-95FD-EF2ED8D69832}"/>
              </a:ext>
            </a:extLst>
          </p:cNvPr>
          <p:cNvSpPr txBox="1">
            <a:spLocks/>
          </p:cNvSpPr>
          <p:nvPr/>
        </p:nvSpPr>
        <p:spPr>
          <a:xfrm>
            <a:off x="11201400" y="6404269"/>
            <a:ext cx="533399" cy="232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F2884EB-C6E3-684C-A39B-0E652C4E0E60}" type="slidenum">
              <a:rPr lang="en-US" smtClean="0">
                <a:solidFill>
                  <a:prstClr val="black">
                    <a:tint val="75000"/>
                  </a:prstClr>
                </a:solidFill>
              </a:rPr>
              <a:pPr>
                <a:defRPr/>
              </a:pPr>
              <a:t>16</a:t>
            </a:fld>
            <a:endParaRPr lang="en-US" dirty="0">
              <a:solidFill>
                <a:prstClr val="black">
                  <a:tint val="75000"/>
                </a:prstClr>
              </a:solidFill>
            </a:endParaRPr>
          </a:p>
        </p:txBody>
      </p:sp>
      <p:sp>
        <p:nvSpPr>
          <p:cNvPr id="2" name="Date Placeholder 1"/>
          <p:cNvSpPr>
            <a:spLocks noGrp="1"/>
          </p:cNvSpPr>
          <p:nvPr>
            <p:ph type="dt" sz="half" idx="2"/>
          </p:nvPr>
        </p:nvSpPr>
        <p:spPr>
          <a:xfrm>
            <a:off x="5967198" y="6477000"/>
            <a:ext cx="1422400" cy="228600"/>
          </a:xfrm>
        </p:spPr>
        <p:txBody>
          <a:bodyPr/>
          <a:lstStyle/>
          <a:p>
            <a:pPr>
              <a:defRPr/>
            </a:pPr>
            <a:r>
              <a:rPr lang="en-US"/>
              <a:t>November 2022</a:t>
            </a:r>
            <a:endParaRPr lang="en-US" dirty="0"/>
          </a:p>
        </p:txBody>
      </p:sp>
      <p:sp>
        <p:nvSpPr>
          <p:cNvPr id="4" name="Slide Number Placeholder 3"/>
          <p:cNvSpPr>
            <a:spLocks noGrp="1"/>
          </p:cNvSpPr>
          <p:nvPr>
            <p:ph type="sldNum" sz="quarter" idx="4"/>
          </p:nvPr>
        </p:nvSpPr>
        <p:spPr/>
        <p:txBody>
          <a:bodyPr/>
          <a:lstStyle/>
          <a:p>
            <a:fld id="{619BE129-E825-4348-BEE4-441F0A7ECEA1}" type="slidenum">
              <a:rPr lang="en-US" altLang="en-US" smtClean="0"/>
              <a:pPr/>
              <a:t>16</a:t>
            </a:fld>
            <a:endParaRPr lang="en-US" altLang="en-US" sz="2400" dirty="0"/>
          </a:p>
        </p:txBody>
      </p:sp>
    </p:spTree>
    <p:extLst>
      <p:ext uri="{BB962C8B-B14F-4D97-AF65-F5344CB8AC3E}">
        <p14:creationId xmlns:p14="http://schemas.microsoft.com/office/powerpoint/2010/main" val="665001369"/>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984" y="546370"/>
            <a:ext cx="9412060" cy="406395"/>
          </a:xfrm>
        </p:spPr>
        <p:txBody>
          <a:bodyPr>
            <a:normAutofit/>
          </a:bodyPr>
          <a:lstStyle/>
          <a:p>
            <a:r>
              <a:rPr lang="en-US" dirty="0"/>
              <a:t>802.11az Key Radio and Positioning Techniques</a:t>
            </a:r>
          </a:p>
        </p:txBody>
      </p:sp>
      <p:sp>
        <p:nvSpPr>
          <p:cNvPr id="6" name="Content Placeholder 5"/>
          <p:cNvSpPr>
            <a:spLocks noGrp="1"/>
          </p:cNvSpPr>
          <p:nvPr>
            <p:ph idx="1"/>
          </p:nvPr>
        </p:nvSpPr>
        <p:spPr>
          <a:xfrm>
            <a:off x="304802" y="1236775"/>
            <a:ext cx="7173684" cy="4919663"/>
          </a:xfrm>
        </p:spPr>
        <p:txBody>
          <a:bodyPr>
            <a:normAutofit fontScale="92500" lnSpcReduction="10000"/>
          </a:bodyPr>
          <a:lstStyle/>
          <a:p>
            <a:pPr>
              <a:spcBef>
                <a:spcPts val="3000"/>
              </a:spcBef>
              <a:buFont typeface="Arial" panose="020B0604020202020204" pitchFamily="34" charset="0"/>
              <a:buChar char="•"/>
            </a:pPr>
            <a:r>
              <a:rPr lang="en-US" sz="2000" dirty="0"/>
              <a:t>Medium efficient operation via dynamic (demand dependent) measurement rate</a:t>
            </a:r>
          </a:p>
          <a:p>
            <a:pPr>
              <a:spcBef>
                <a:spcPts val="3000"/>
              </a:spcBef>
              <a:buFont typeface="Arial" panose="020B0604020202020204" pitchFamily="34" charset="0"/>
              <a:buChar char="•"/>
            </a:pPr>
            <a:r>
              <a:rPr lang="en-US" sz="2000" dirty="0"/>
              <a:t>Adaptation to next generation mainstream 802.11ax Trigger Based Operation (MIMO, Trigger Frame, NDP frame)</a:t>
            </a:r>
            <a:endParaRPr lang="en-US" sz="1800" dirty="0"/>
          </a:p>
          <a:p>
            <a:pPr>
              <a:spcBef>
                <a:spcPts val="3000"/>
              </a:spcBef>
              <a:buFont typeface="Arial" panose="020B0604020202020204" pitchFamily="34" charset="0"/>
              <a:buChar char="•"/>
            </a:pPr>
            <a:r>
              <a:rPr lang="en-US" sz="2000" dirty="0"/>
              <a:t>Authenticity and privacy and anti-spoofing mechanism via PMF in the unassociated mode and PHY level randomized measurement sequences (HE LTF sequences protection)</a:t>
            </a:r>
          </a:p>
          <a:p>
            <a:pPr>
              <a:spcBef>
                <a:spcPts val="3000"/>
              </a:spcBef>
              <a:buFont typeface="Arial" panose="020B0604020202020204" pitchFamily="34" charset="0"/>
              <a:buChar char="•"/>
            </a:pPr>
            <a:r>
              <a:rPr lang="en-US" sz="2000" dirty="0"/>
              <a:t>Improved accuracy via MIMO and larger BW available in the &lt;7Ghz band for 11ax</a:t>
            </a:r>
          </a:p>
          <a:p>
            <a:pPr>
              <a:spcBef>
                <a:spcPts val="3000"/>
              </a:spcBef>
              <a:buFont typeface="Arial" panose="020B0604020202020204" pitchFamily="34" charset="0"/>
              <a:buChar char="•"/>
            </a:pPr>
            <a:r>
              <a:rPr lang="en-US" sz="2000" dirty="0"/>
              <a:t>MIMO enablement for measurement for improved accuracy especially for NLOS or NNLOS conditions</a:t>
            </a:r>
          </a:p>
          <a:p>
            <a:pPr>
              <a:spcBef>
                <a:spcPts val="3000"/>
              </a:spcBef>
              <a:buFont typeface="Arial" panose="020B0604020202020204" pitchFamily="34" charset="0"/>
              <a:buChar char="•"/>
            </a:pPr>
            <a:r>
              <a:rPr lang="en-US" sz="2000" dirty="0"/>
              <a:t>Passive location with fixed overhead independent of number of users</a:t>
            </a:r>
          </a:p>
        </p:txBody>
      </p:sp>
      <p:pic>
        <p:nvPicPr>
          <p:cNvPr id="7" name="Picture 6"/>
          <p:cNvPicPr>
            <a:picLocks noChangeAspect="1"/>
          </p:cNvPicPr>
          <p:nvPr/>
        </p:nvPicPr>
        <p:blipFill>
          <a:blip r:embed="rId2"/>
          <a:stretch>
            <a:fillRect/>
          </a:stretch>
        </p:blipFill>
        <p:spPr>
          <a:xfrm>
            <a:off x="7698921" y="1036864"/>
            <a:ext cx="4493079" cy="1367922"/>
          </a:xfrm>
          <a:prstGeom prst="rect">
            <a:avLst/>
          </a:prstGeom>
        </p:spPr>
      </p:pic>
      <p:pic>
        <p:nvPicPr>
          <p:cNvPr id="63" name="Picture 62"/>
          <p:cNvPicPr>
            <a:picLocks noChangeAspect="1"/>
          </p:cNvPicPr>
          <p:nvPr/>
        </p:nvPicPr>
        <p:blipFill>
          <a:blip r:embed="rId3"/>
          <a:stretch>
            <a:fillRect/>
          </a:stretch>
        </p:blipFill>
        <p:spPr>
          <a:xfrm>
            <a:off x="7792285" y="2618082"/>
            <a:ext cx="3976873" cy="2109041"/>
          </a:xfrm>
          <a:prstGeom prst="rect">
            <a:avLst/>
          </a:prstGeom>
        </p:spPr>
      </p:pic>
      <p:pic>
        <p:nvPicPr>
          <p:cNvPr id="64" name="Picture 63"/>
          <p:cNvPicPr>
            <a:picLocks noChangeAspect="1"/>
          </p:cNvPicPr>
          <p:nvPr/>
        </p:nvPicPr>
        <p:blipFill>
          <a:blip r:embed="rId4"/>
          <a:stretch>
            <a:fillRect/>
          </a:stretch>
        </p:blipFill>
        <p:spPr>
          <a:xfrm>
            <a:off x="7905749" y="4784271"/>
            <a:ext cx="4083595" cy="1737699"/>
          </a:xfrm>
          <a:prstGeom prst="rect">
            <a:avLst/>
          </a:prstGeom>
        </p:spPr>
      </p:pic>
      <p:sp>
        <p:nvSpPr>
          <p:cNvPr id="3" name="Date Placeholder 2"/>
          <p:cNvSpPr>
            <a:spLocks noGrp="1"/>
          </p:cNvSpPr>
          <p:nvPr>
            <p:ph type="dt" sz="half" idx="10"/>
          </p:nvPr>
        </p:nvSpPr>
        <p:spPr/>
        <p:txBody>
          <a:bodyPr/>
          <a:lstStyle/>
          <a:p>
            <a:r>
              <a:rPr lang="en-US"/>
              <a:t>November 2022</a:t>
            </a:r>
            <a:endParaRPr lang="en-US" dirty="0"/>
          </a:p>
        </p:txBody>
      </p:sp>
      <p:sp>
        <p:nvSpPr>
          <p:cNvPr id="4" name="Slide Number Placeholder 3"/>
          <p:cNvSpPr>
            <a:spLocks noGrp="1"/>
          </p:cNvSpPr>
          <p:nvPr>
            <p:ph type="sldNum" sz="quarter" idx="12"/>
          </p:nvPr>
        </p:nvSpPr>
        <p:spPr/>
        <p:txBody>
          <a:bodyPr/>
          <a:lstStyle/>
          <a:p>
            <a:fld id="{B016F8AB-BCEA-4347-8BA6-BE776009BC89}" type="slidenum">
              <a:rPr lang="en-GB" smtClean="0"/>
              <a:pPr/>
              <a:t>17</a:t>
            </a:fld>
            <a:endParaRPr lang="en-GB"/>
          </a:p>
        </p:txBody>
      </p:sp>
    </p:spTree>
    <p:extLst>
      <p:ext uri="{BB962C8B-B14F-4D97-AF65-F5344CB8AC3E}">
        <p14:creationId xmlns:p14="http://schemas.microsoft.com/office/powerpoint/2010/main" val="361745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2"/>
          <p:cNvSpPr>
            <a:spLocks noChangeArrowheads="1"/>
          </p:cNvSpPr>
          <p:nvPr/>
        </p:nvSpPr>
        <p:spPr bwMode="auto">
          <a:xfrm>
            <a:off x="968042" y="2444758"/>
            <a:ext cx="4330698" cy="3250846"/>
          </a:xfrm>
          <a:prstGeom prst="roundRect">
            <a:avLst>
              <a:gd name="adj" fmla="val 6965"/>
            </a:avLst>
          </a:prstGeom>
          <a:solidFill>
            <a:srgbClr val="0070C0"/>
          </a:solidFill>
          <a:ln w="12700">
            <a:solidFill>
              <a:srgbClr val="00B050"/>
            </a:solidFill>
            <a:round/>
            <a:headEnd/>
            <a:tailEnd/>
          </a:ln>
        </p:spPr>
        <p:txBody>
          <a:bodyPr wrap="none" lIns="56160" tIns="35662" rIns="56160" bIns="35662"/>
          <a:lstStyle>
            <a:lvl1pPr eaLnBrk="0" hangingPunct="0">
              <a:defRPr sz="2000">
                <a:solidFill>
                  <a:schemeClr val="tx1"/>
                </a:solidFill>
                <a:latin typeface="Arial" charset="0"/>
                <a:ea typeface="ＭＳ Ｐゴシック" charset="-128"/>
              </a:defRPr>
            </a:lvl1pPr>
            <a:lvl2pPr marL="265113" indent="-265113"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marL="415925" marR="0" lvl="0" indent="-242888" algn="l" defTabSz="914400" rtl="0" eaLnBrk="0"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charset="0"/>
                <a:ea typeface="ＭＳ Ｐゴシック" charset="-128"/>
                <a:cs typeface="+mn-cs"/>
              </a:rPr>
              <a:t>Use Cases:</a:t>
            </a:r>
          </a:p>
          <a:p>
            <a:pPr marL="358775" marR="0" lvl="1" indent="-185738" algn="l"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Arial" charset="0"/>
                <a:ea typeface="ＭＳ Ｐゴシック" charset="-128"/>
                <a:cs typeface="+mn-cs"/>
              </a:rPr>
              <a:t>Industrial wireless applications</a:t>
            </a:r>
          </a:p>
          <a:p>
            <a:pPr marL="358775" marR="0" lvl="1" indent="-185738" algn="l"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Arial" charset="0"/>
                <a:ea typeface="ＭＳ Ｐゴシック" charset="-128"/>
                <a:cs typeface="+mn-cs"/>
              </a:rPr>
              <a:t>Medical environments</a:t>
            </a:r>
          </a:p>
          <a:p>
            <a:pPr marL="358775" marR="0" lvl="1" indent="-185738" algn="l"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Arial" charset="0"/>
                <a:ea typeface="ＭＳ Ｐゴシック" charset="-128"/>
                <a:cs typeface="+mn-cs"/>
              </a:rPr>
              <a:t>Enterprise</a:t>
            </a:r>
          </a:p>
          <a:p>
            <a:pPr marL="358775" marR="0" lvl="1" indent="-185738" algn="l"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Arial" charset="0"/>
                <a:ea typeface="ＭＳ Ｐゴシック" charset="-128"/>
                <a:cs typeface="+mn-cs"/>
              </a:rPr>
              <a:t>Home</a:t>
            </a:r>
          </a:p>
          <a:p>
            <a:pPr marL="358775" marR="0" lvl="1" indent="-185738" algn="l"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charset="0"/>
                <a:ea typeface="ＭＳ Ｐゴシック" charset="-128"/>
                <a:cs typeface="+mn-cs"/>
              </a:rPr>
              <a:t>Backhaul</a:t>
            </a:r>
          </a:p>
          <a:p>
            <a:pPr marL="358775" marR="0" lvl="1" indent="-185738" algn="l"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charset="0"/>
                <a:ea typeface="ＭＳ Ｐゴシック" charset="-128"/>
                <a:cs typeface="+mn-cs"/>
              </a:rPr>
              <a:t>Vehicle to Vehicle Communication</a:t>
            </a:r>
          </a:p>
          <a:p>
            <a:pPr marL="358775" marR="0" lvl="1" indent="-185738" algn="l"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charset="0"/>
                <a:ea typeface="ＭＳ Ｐゴシック" charset="-128"/>
                <a:cs typeface="+mn-cs"/>
              </a:rPr>
              <a:t>Underwater Communication</a:t>
            </a:r>
          </a:p>
          <a:p>
            <a:pPr marL="358775" marR="0" lvl="1" indent="-185738" algn="l"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charset="0"/>
                <a:ea typeface="ＭＳ Ｐゴシック" charset="-128"/>
                <a:cs typeface="+mn-cs"/>
              </a:rPr>
              <a:t>Gas Pipeline Communication</a:t>
            </a:r>
          </a:p>
          <a:p>
            <a:pPr marL="358775" marR="0" lvl="1" indent="-185738" algn="l"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endParaRPr kumimoji="0" lang="en-GB" sz="1800" b="0" i="0" u="none" strike="noStrike" kern="1200" cap="none" spc="0" normalizeH="0" baseline="0" noProof="0" dirty="0">
              <a:ln>
                <a:noFill/>
              </a:ln>
              <a:solidFill>
                <a:prstClr val="white"/>
              </a:solidFill>
              <a:effectLst/>
              <a:uLnTx/>
              <a:uFillTx/>
              <a:latin typeface="Arial" charset="0"/>
              <a:ea typeface="ＭＳ Ｐゴシック" charset="-128"/>
              <a:cs typeface="+mn-cs"/>
            </a:endParaRPr>
          </a:p>
        </p:txBody>
      </p:sp>
      <p:sp>
        <p:nvSpPr>
          <p:cNvPr id="6" name="Rounded Rectangle 5"/>
          <p:cNvSpPr>
            <a:spLocks noChangeArrowheads="1"/>
          </p:cNvSpPr>
          <p:nvPr/>
        </p:nvSpPr>
        <p:spPr bwMode="auto">
          <a:xfrm>
            <a:off x="6893261" y="2412849"/>
            <a:ext cx="4002504" cy="3246006"/>
          </a:xfrm>
          <a:prstGeom prst="roundRect">
            <a:avLst>
              <a:gd name="adj" fmla="val 6965"/>
            </a:avLst>
          </a:prstGeom>
          <a:solidFill>
            <a:srgbClr val="0070C0"/>
          </a:solidFill>
          <a:ln w="12700">
            <a:solidFill>
              <a:schemeClr val="bg1"/>
            </a:solidFill>
            <a:round/>
            <a:headEnd/>
            <a:tailEnd/>
          </a:ln>
        </p:spPr>
        <p:txBody>
          <a:bodyPr wrap="none" lIns="56160" tIns="35662" rIns="56160" bIns="35662"/>
          <a:lstStyle>
            <a:lvl1pPr eaLnBrk="0" hangingPunct="0">
              <a:defRPr sz="2000">
                <a:solidFill>
                  <a:schemeClr val="tx1"/>
                </a:solidFill>
                <a:latin typeface="Arial" charset="0"/>
                <a:ea typeface="ＭＳ Ｐゴシック" charset="-128"/>
              </a:defRPr>
            </a:lvl1pPr>
            <a:lvl2pPr marL="265113" indent="-265113"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marL="488950" marR="0" lvl="0" indent="-315913" algn="l" defTabSz="457200" rtl="0" eaLnBrk="0" fontAlgn="auto" latinLnBrk="0" hangingPunct="0">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Arial" charset="0"/>
                <a:ea typeface="ＭＳ Ｐゴシック" charset="-128"/>
                <a:cs typeface="+mn-cs"/>
              </a:rPr>
              <a:t>Key additions :</a:t>
            </a:r>
          </a:p>
          <a:p>
            <a:pPr marL="358775" marR="0" lvl="1" indent="-185738" algn="l" defTabSz="26035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Arial" charset="0"/>
                <a:ea typeface="ＭＳ Ｐゴシック" charset="-128"/>
                <a:cs typeface="+mn-cs"/>
              </a:rPr>
              <a:t>Uplink and downlink operations in </a:t>
            </a:r>
            <a:br>
              <a:rPr kumimoji="0" lang="en-US" sz="1600" b="0" i="0" u="none" strike="noStrike" kern="0" cap="none" spc="0" normalizeH="0" baseline="0" noProof="0" dirty="0">
                <a:ln>
                  <a:noFill/>
                </a:ln>
                <a:solidFill>
                  <a:prstClr val="white"/>
                </a:solidFill>
                <a:effectLst/>
                <a:uLnTx/>
                <a:uFillTx/>
                <a:latin typeface="Arial" charset="0"/>
                <a:ea typeface="ＭＳ Ｐゴシック" charset="-128"/>
                <a:cs typeface="+mn-cs"/>
              </a:rPr>
            </a:br>
            <a:r>
              <a:rPr kumimoji="0" lang="en-US" sz="1600" b="0" i="0" u="none" strike="noStrike" kern="0" cap="none" spc="0" normalizeH="0" baseline="0" noProof="0" dirty="0">
                <a:ln>
                  <a:noFill/>
                </a:ln>
                <a:solidFill>
                  <a:prstClr val="white"/>
                </a:solidFill>
                <a:effectLst/>
                <a:uLnTx/>
                <a:uFillTx/>
                <a:latin typeface="Arial" charset="0"/>
                <a:ea typeface="ＭＳ Ｐゴシック" charset="-128"/>
                <a:cs typeface="+mn-cs"/>
              </a:rPr>
              <a:t>800 nm to 1000 nm band </a:t>
            </a:r>
          </a:p>
          <a:p>
            <a:pPr marL="358775" marR="0" lvl="1" indent="-185738" algn="l" defTabSz="26035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Arial" charset="0"/>
                <a:ea typeface="ＭＳ Ｐゴシック" charset="-128"/>
                <a:cs typeface="+mn-cs"/>
              </a:rPr>
              <a:t>Minimum single-link throughput </a:t>
            </a:r>
            <a:br>
              <a:rPr kumimoji="0" lang="en-US" sz="1600" b="0" i="0" u="none" strike="noStrike" kern="0" cap="none" spc="0" normalizeH="0" baseline="0" noProof="0" dirty="0">
                <a:ln>
                  <a:noFill/>
                </a:ln>
                <a:solidFill>
                  <a:prstClr val="white"/>
                </a:solidFill>
                <a:effectLst/>
                <a:uLnTx/>
                <a:uFillTx/>
                <a:latin typeface="Arial" charset="0"/>
                <a:ea typeface="ＭＳ Ｐゴシック" charset="-128"/>
                <a:cs typeface="+mn-cs"/>
              </a:rPr>
            </a:br>
            <a:r>
              <a:rPr kumimoji="0" lang="en-US" sz="1600" b="0" i="0" u="none" strike="noStrike" kern="0" cap="none" spc="0" normalizeH="0" baseline="0" noProof="0" dirty="0">
                <a:ln>
                  <a:noFill/>
                </a:ln>
                <a:solidFill>
                  <a:prstClr val="white"/>
                </a:solidFill>
                <a:effectLst/>
                <a:uLnTx/>
                <a:uFillTx/>
                <a:latin typeface="Arial" charset="0"/>
                <a:ea typeface="ＭＳ Ｐゴシック" charset="-128"/>
                <a:cs typeface="+mn-cs"/>
              </a:rPr>
              <a:t>of 10 Mb/s </a:t>
            </a:r>
          </a:p>
          <a:p>
            <a:pPr marL="358775" marR="0" lvl="1" indent="-185738" algn="l" defTabSz="26035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Arial" charset="0"/>
                <a:ea typeface="ＭＳ Ｐゴシック" charset="-128"/>
                <a:cs typeface="+mn-cs"/>
              </a:rPr>
              <a:t>Interoperability among solid state </a:t>
            </a:r>
            <a:br>
              <a:rPr kumimoji="0" lang="en-US" sz="1600" b="0" i="0" u="none" strike="noStrike" kern="0" cap="none" spc="0" normalizeH="0" baseline="0" noProof="0" dirty="0">
                <a:ln>
                  <a:noFill/>
                </a:ln>
                <a:solidFill>
                  <a:prstClr val="white"/>
                </a:solidFill>
                <a:effectLst/>
                <a:uLnTx/>
                <a:uFillTx/>
                <a:latin typeface="Arial" charset="0"/>
                <a:ea typeface="ＭＳ Ｐゴシック" charset="-128"/>
                <a:cs typeface="+mn-cs"/>
              </a:rPr>
            </a:br>
            <a:r>
              <a:rPr kumimoji="0" lang="en-US" sz="1600" b="0" i="0" u="none" strike="noStrike" kern="0" cap="none" spc="0" normalizeH="0" baseline="0" noProof="0" dirty="0">
                <a:ln>
                  <a:noFill/>
                </a:ln>
                <a:solidFill>
                  <a:prstClr val="white"/>
                </a:solidFill>
                <a:effectLst/>
                <a:uLnTx/>
                <a:uFillTx/>
                <a:latin typeface="Arial" charset="0"/>
                <a:ea typeface="ＭＳ Ｐゴシック" charset="-128"/>
                <a:cs typeface="+mn-cs"/>
              </a:rPr>
              <a:t>light sources with different </a:t>
            </a:r>
            <a:br>
              <a:rPr kumimoji="0" lang="en-US" sz="1600" b="0" i="0" u="none" strike="noStrike" kern="0" cap="none" spc="0" normalizeH="0" baseline="0" noProof="0" dirty="0">
                <a:ln>
                  <a:noFill/>
                </a:ln>
                <a:solidFill>
                  <a:prstClr val="white"/>
                </a:solidFill>
                <a:effectLst/>
                <a:uLnTx/>
                <a:uFillTx/>
                <a:latin typeface="Arial" charset="0"/>
                <a:ea typeface="ＭＳ Ｐゴシック" charset="-128"/>
                <a:cs typeface="+mn-cs"/>
              </a:rPr>
            </a:br>
            <a:r>
              <a:rPr kumimoji="0" lang="en-US" sz="1600" b="0" i="0" u="none" strike="noStrike" kern="0" cap="none" spc="0" normalizeH="0" baseline="0" noProof="0" dirty="0">
                <a:ln>
                  <a:noFill/>
                </a:ln>
                <a:solidFill>
                  <a:prstClr val="white"/>
                </a:solidFill>
                <a:effectLst/>
                <a:uLnTx/>
                <a:uFillTx/>
                <a:latin typeface="Arial" charset="0"/>
                <a:ea typeface="ＭＳ Ｐゴシック" charset="-128"/>
                <a:cs typeface="+mn-cs"/>
              </a:rPr>
              <a:t>modulation bandwidths.</a:t>
            </a:r>
          </a:p>
        </p:txBody>
      </p:sp>
      <p:sp>
        <p:nvSpPr>
          <p:cNvPr id="3" name="Title 2"/>
          <p:cNvSpPr>
            <a:spLocks noGrp="1"/>
          </p:cNvSpPr>
          <p:nvPr>
            <p:ph type="title"/>
          </p:nvPr>
        </p:nvSpPr>
        <p:spPr>
          <a:xfrm>
            <a:off x="629754" y="589236"/>
            <a:ext cx="10828865" cy="1085371"/>
          </a:xfrm>
        </p:spPr>
        <p:txBody>
          <a:bodyPr>
            <a:normAutofit fontScale="90000"/>
          </a:bodyPr>
          <a:lstStyle/>
          <a:p>
            <a:r>
              <a:rPr lang="en-GB" sz="3100" b="1" dirty="0"/>
              <a:t>802.11bb </a:t>
            </a:r>
            <a:r>
              <a:rPr lang="en-GB" sz="3100" dirty="0"/>
              <a:t>Light Communications</a:t>
            </a:r>
            <a:br>
              <a:rPr lang="en-GB" dirty="0"/>
            </a:br>
            <a:br>
              <a:rPr lang="en-US" dirty="0"/>
            </a:br>
            <a:endParaRPr lang="en-GB" dirty="0"/>
          </a:p>
        </p:txBody>
      </p:sp>
      <p:sp>
        <p:nvSpPr>
          <p:cNvPr id="2" name="TextBox 1"/>
          <p:cNvSpPr txBox="1"/>
          <p:nvPr/>
        </p:nvSpPr>
        <p:spPr>
          <a:xfrm>
            <a:off x="448735" y="1530358"/>
            <a:ext cx="7857065" cy="914400"/>
          </a:xfrm>
          <a:prstGeom prst="rect">
            <a:avLst/>
          </a:prstGeom>
          <a:noFill/>
        </p:spPr>
        <p:txBody>
          <a:bodyPr wrap="none" lIns="0" tIns="0" rIns="0" bIns="0" rtlCol="0">
            <a:noAutofit/>
          </a:bodyPr>
          <a:lstStyle/>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Metric Regular"/>
                <a:ea typeface="+mn-ea"/>
                <a:cs typeface="+mn-cs"/>
              </a:rPr>
              <a:t>Light Communications (LC)</a:t>
            </a:r>
          </a:p>
          <a:p>
            <a:pPr marL="8001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Metric Regular"/>
                <a:ea typeface="+mn-ea"/>
                <a:cs typeface="+mn-cs"/>
              </a:rPr>
              <a:t>Ability to re-use existing HT, VHT and HE PHY/MAC</a:t>
            </a: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Metric Regular"/>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 Regular"/>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Metric Regular"/>
              <a:ea typeface="+mn-ea"/>
              <a:cs typeface="+mn-cs"/>
            </a:endParaRPr>
          </a:p>
        </p:txBody>
      </p:sp>
      <p:sp>
        <p:nvSpPr>
          <p:cNvPr id="8" name="Slide Number Placeholder 3">
            <a:extLst>
              <a:ext uri="{FF2B5EF4-FFF2-40B4-BE49-F238E27FC236}">
                <a16:creationId xmlns:a16="http://schemas.microsoft.com/office/drawing/2014/main" id="{5B005F36-8527-4B92-A57D-4DA20168B571}"/>
              </a:ext>
            </a:extLst>
          </p:cNvPr>
          <p:cNvSpPr txBox="1">
            <a:spLocks/>
          </p:cNvSpPr>
          <p:nvPr/>
        </p:nvSpPr>
        <p:spPr>
          <a:xfrm>
            <a:off x="11201400" y="6404269"/>
            <a:ext cx="533399" cy="232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F2884EB-C6E3-684C-A39B-0E652C4E0E60}" type="slidenum">
              <a:rPr kumimoji="0" lang="en-US" sz="1800" b="0" i="0" u="none" strike="noStrike" kern="1200" cap="none" spc="0" normalizeH="0" baseline="0" noProof="0" smtClean="0">
                <a:ln>
                  <a:noFill/>
                </a:ln>
                <a:solidFill>
                  <a:prstClr val="black">
                    <a:tint val="75000"/>
                  </a:prstClr>
                </a:solidFill>
                <a:effectLst/>
                <a:uLnTx/>
                <a:uFillTx/>
                <a:latin typeface="Metric Regula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dirty="0">
              <a:ln>
                <a:noFill/>
              </a:ln>
              <a:solidFill>
                <a:prstClr val="black">
                  <a:tint val="75000"/>
                </a:prstClr>
              </a:solidFill>
              <a:effectLst/>
              <a:uLnTx/>
              <a:uFillTx/>
              <a:latin typeface="Metric Regular"/>
              <a:ea typeface="+mn-ea"/>
              <a:cs typeface="+mn-cs"/>
            </a:endParaRPr>
          </a:p>
        </p:txBody>
      </p:sp>
      <p:sp>
        <p:nvSpPr>
          <p:cNvPr id="4" name="Date Placeholder 3"/>
          <p:cNvSpPr>
            <a:spLocks noGrp="1"/>
          </p:cNvSpPr>
          <p:nvPr>
            <p:ph type="dt" sz="half" idx="2"/>
          </p:nvPr>
        </p:nvSpPr>
        <p:spPr>
          <a:xfrm>
            <a:off x="6172200" y="6477000"/>
            <a:ext cx="1422400" cy="228600"/>
          </a:xfrm>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Metric Bold"/>
                <a:ea typeface="ＭＳ Ｐゴシック" pitchFamily="-112" charset="-128"/>
              </a:rPr>
              <a:t>November 2022</a:t>
            </a:r>
            <a:endParaRPr kumimoji="0" lang="en-US" sz="800" b="1" i="0" u="none" strike="noStrike" kern="1200" cap="none" spc="0" normalizeH="0" baseline="0" noProof="0" dirty="0">
              <a:ln>
                <a:noFill/>
              </a:ln>
              <a:solidFill>
                <a:prstClr val="black"/>
              </a:solidFill>
              <a:effectLst/>
              <a:uLnTx/>
              <a:uFillTx/>
              <a:latin typeface="Metric Bold"/>
              <a:ea typeface="ＭＳ Ｐゴシック" pitchFamily="-112" charset="-128"/>
            </a:endParaRPr>
          </a:p>
        </p:txBody>
      </p:sp>
      <p:sp>
        <p:nvSpPr>
          <p:cNvPr id="7" name="Slide Number Placeholder 6"/>
          <p:cNvSpPr>
            <a:spLocks noGrp="1"/>
          </p:cNvSpPr>
          <p:nvPr>
            <p:ph type="sldNum" sz="quarter" idx="4"/>
          </p:nvPr>
        </p:nvSpPr>
        <p:spPr/>
        <p:txBody>
          <a:bodyPr/>
          <a:lstStyle/>
          <a:p>
            <a:fld id="{619BE129-E825-4348-BEE4-441F0A7ECEA1}" type="slidenum">
              <a:rPr lang="en-US" altLang="en-US" smtClean="0"/>
              <a:pPr/>
              <a:t>18</a:t>
            </a:fld>
            <a:endParaRPr lang="en-US" altLang="en-US" sz="2400" dirty="0"/>
          </a:p>
        </p:txBody>
      </p:sp>
    </p:spTree>
    <p:extLst>
      <p:ext uri="{BB962C8B-B14F-4D97-AF65-F5344CB8AC3E}">
        <p14:creationId xmlns:p14="http://schemas.microsoft.com/office/powerpoint/2010/main" val="3674736067"/>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17" y="698955"/>
            <a:ext cx="11582400" cy="537777"/>
          </a:xfrm>
        </p:spPr>
        <p:txBody>
          <a:bodyPr>
            <a:normAutofit/>
          </a:bodyPr>
          <a:lstStyle/>
          <a:p>
            <a:pPr algn="ctr"/>
            <a:r>
              <a:rPr lang="en-US" dirty="0"/>
              <a:t>802.11bb transports defined 5/6GHz MAC/PHY across the light channel</a:t>
            </a:r>
          </a:p>
        </p:txBody>
      </p:sp>
      <p:sp>
        <p:nvSpPr>
          <p:cNvPr id="7" name="Rectangle 3">
            <a:extLst>
              <a:ext uri="{FF2B5EF4-FFF2-40B4-BE49-F238E27FC236}">
                <a16:creationId xmlns:a16="http://schemas.microsoft.com/office/drawing/2014/main" id="{0C914AC7-828A-45C2-8C54-7C2F8F1ED955}"/>
              </a:ext>
            </a:extLst>
          </p:cNvPr>
          <p:cNvSpPr txBox="1">
            <a:spLocks noChangeArrowheads="1"/>
          </p:cNvSpPr>
          <p:nvPr/>
        </p:nvSpPr>
        <p:spPr bwMode="auto">
          <a:xfrm>
            <a:off x="762000" y="1236732"/>
            <a:ext cx="10439400" cy="4935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lgn="l" rtl="0" eaLnBrk="0" fontAlgn="base" hangingPunct="0">
              <a:spcBef>
                <a:spcPct val="20000"/>
              </a:spcBef>
              <a:spcAft>
                <a:spcPct val="0"/>
              </a:spcAft>
              <a:buChar char="•"/>
              <a:defRPr sz="2400" b="1">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2pPr>
            <a:lvl3pPr marL="1085850" indent="-228600" algn="l" rtl="0" eaLnBrk="0" fontAlgn="base" hangingPunct="0">
              <a:spcBef>
                <a:spcPct val="20000"/>
              </a:spcBef>
              <a:spcAft>
                <a:spcPct val="0"/>
              </a:spcAft>
              <a:buChar char="•"/>
              <a:defRPr>
                <a:solidFill>
                  <a:schemeClr val="tx1"/>
                </a:solidFill>
                <a:latin typeface="+mn-lt"/>
                <a:ea typeface="MS PGothic" pitchFamily="34" charset="-128"/>
                <a:cs typeface="MS PGothic" charset="0"/>
              </a:defRPr>
            </a:lvl3pPr>
            <a:lvl4pPr marL="1428750" indent="-228600" algn="l" rtl="0" eaLnBrk="0" fontAlgn="base" hangingPunct="0">
              <a:spcBef>
                <a:spcPct val="20000"/>
              </a:spcBef>
              <a:spcAft>
                <a:spcPct val="0"/>
              </a:spcAft>
              <a:buChar char="–"/>
              <a:defRPr sz="1600">
                <a:solidFill>
                  <a:schemeClr val="tx1"/>
                </a:solidFill>
                <a:latin typeface="+mn-lt"/>
                <a:ea typeface="MS PGothic" pitchFamily="34" charset="-128"/>
                <a:cs typeface="MS PGothic" charset="0"/>
              </a:defRPr>
            </a:lvl4pPr>
            <a:lvl5pPr marL="1771650" indent="-228600" algn="l" rtl="0" eaLnBrk="0" fontAlgn="base" hangingPunct="0">
              <a:spcBef>
                <a:spcPct val="20000"/>
              </a:spcBef>
              <a:spcAft>
                <a:spcPct val="0"/>
              </a:spcAft>
              <a:buChar char="•"/>
              <a:defRPr sz="1600">
                <a:solidFill>
                  <a:schemeClr val="tx1"/>
                </a:solidFill>
                <a:latin typeface="+mn-lt"/>
                <a:ea typeface="MS PGothic" pitchFamily="34" charset="-128"/>
                <a:cs typeface="MS PGothic" charset="0"/>
              </a:defRPr>
            </a:lvl5pPr>
            <a:lvl6pPr marL="2228850" indent="-228600" algn="l" rtl="0" eaLnBrk="0" fontAlgn="base" hangingPunct="0">
              <a:spcBef>
                <a:spcPct val="20000"/>
              </a:spcBef>
              <a:spcAft>
                <a:spcPct val="0"/>
              </a:spcAft>
              <a:buChar char="•"/>
              <a:defRPr sz="1600">
                <a:solidFill>
                  <a:schemeClr val="tx1"/>
                </a:solidFill>
                <a:latin typeface="+mn-lt"/>
              </a:defRPr>
            </a:lvl6pPr>
            <a:lvl7pPr marL="2686050" indent="-228600" algn="l" rtl="0" eaLnBrk="0" fontAlgn="base" hangingPunct="0">
              <a:spcBef>
                <a:spcPct val="20000"/>
              </a:spcBef>
              <a:spcAft>
                <a:spcPct val="0"/>
              </a:spcAft>
              <a:buChar char="•"/>
              <a:defRPr sz="1600">
                <a:solidFill>
                  <a:schemeClr val="tx1"/>
                </a:solidFill>
                <a:latin typeface="+mn-lt"/>
              </a:defRPr>
            </a:lvl7pPr>
            <a:lvl8pPr marL="3143250" indent="-228600" algn="l" rtl="0" eaLnBrk="0" fontAlgn="base" hangingPunct="0">
              <a:spcBef>
                <a:spcPct val="20000"/>
              </a:spcBef>
              <a:spcAft>
                <a:spcPct val="0"/>
              </a:spcAft>
              <a:buChar char="•"/>
              <a:defRPr sz="1600">
                <a:solidFill>
                  <a:schemeClr val="tx1"/>
                </a:solidFill>
                <a:latin typeface="+mn-lt"/>
              </a:defRPr>
            </a:lvl8pPr>
            <a:lvl9pPr marL="3600450" indent="-228600" algn="l" rtl="0" eaLnBrk="0" fontAlgn="base" hangingPunct="0">
              <a:spcBef>
                <a:spcPct val="20000"/>
              </a:spcBef>
              <a:spcAft>
                <a:spcPct val="0"/>
              </a:spcAft>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None/>
              <a:tabLst/>
              <a:defRPr/>
            </a:pPr>
            <a:r>
              <a:rPr lang="en-US" altLang="en-US" b="0" kern="0" dirty="0">
                <a:solidFill>
                  <a:prstClr val="black"/>
                </a:solidFill>
                <a:latin typeface="Metric Regular"/>
              </a:rPr>
              <a:t>5/6 </a:t>
            </a:r>
            <a:r>
              <a:rPr lang="en-US" altLang="en-US" b="0" kern="0" dirty="0" err="1">
                <a:solidFill>
                  <a:prstClr val="black"/>
                </a:solidFill>
                <a:latin typeface="Metric Regular"/>
              </a:rPr>
              <a:t>GHx</a:t>
            </a:r>
            <a:r>
              <a:rPr lang="en-US" altLang="en-US" b="0" kern="0" dirty="0">
                <a:solidFill>
                  <a:prstClr val="black"/>
                </a:solidFill>
                <a:latin typeface="Metric Regular"/>
              </a:rPr>
              <a:t> </a:t>
            </a:r>
            <a:r>
              <a:rPr kumimoji="0" lang="en-US" altLang="en-US" sz="2400" b="0" i="0" u="none" strike="noStrike" kern="0" cap="none" spc="0" normalizeH="0" baseline="0" noProof="0" dirty="0">
                <a:ln>
                  <a:noFill/>
                </a:ln>
                <a:solidFill>
                  <a:prstClr val="black"/>
                </a:solidFill>
                <a:effectLst/>
                <a:uLnTx/>
                <a:uFillTx/>
                <a:latin typeface="Metric Regular"/>
                <a:ea typeface="MS PGothic" pitchFamily="34" charset="-128"/>
              </a:rPr>
              <a:t>802.11 MAC and PHY are used</a:t>
            </a:r>
            <a:r>
              <a:rPr kumimoji="0" lang="en-US" altLang="en-US" sz="2400" b="0" i="0" u="none" strike="noStrike" kern="0" cap="none" spc="0" normalizeH="0" noProof="0" dirty="0">
                <a:ln>
                  <a:noFill/>
                </a:ln>
                <a:solidFill>
                  <a:prstClr val="black"/>
                </a:solidFill>
                <a:effectLst/>
                <a:uLnTx/>
                <a:uFillTx/>
                <a:latin typeface="Metric Regular"/>
                <a:ea typeface="MS PGothic" pitchFamily="34" charset="-128"/>
              </a:rPr>
              <a:t> as defined today</a:t>
            </a:r>
            <a:endParaRPr kumimoji="0" lang="en-US" altLang="en-US" sz="2400" b="0" i="0" u="none" strike="noStrike" kern="0" cap="none" spc="0" normalizeH="0" baseline="0" noProof="0" dirty="0">
              <a:ln>
                <a:noFill/>
              </a:ln>
              <a:solidFill>
                <a:prstClr val="black"/>
              </a:solidFill>
              <a:effectLst/>
              <a:uLnTx/>
              <a:uFillTx/>
              <a:latin typeface="Metric Regular"/>
              <a:ea typeface="MS PGothic" pitchFamily="34"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2400" b="0" i="0" u="none" strike="noStrike" kern="0" cap="none" spc="0" normalizeH="0" baseline="0" noProof="0" dirty="0">
              <a:ln>
                <a:noFill/>
              </a:ln>
              <a:solidFill>
                <a:prstClr val="black"/>
              </a:solidFill>
              <a:effectLst/>
              <a:uLnTx/>
              <a:uFillTx/>
              <a:latin typeface="Metric Regular"/>
              <a:ea typeface="MS PGothic" pitchFamily="34"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2400" b="0" i="0" u="none" strike="noStrike" kern="0" cap="none" spc="0" normalizeH="0" baseline="0" noProof="0" dirty="0">
              <a:ln>
                <a:noFill/>
              </a:ln>
              <a:solidFill>
                <a:prstClr val="black"/>
              </a:solidFill>
              <a:effectLst/>
              <a:uLnTx/>
              <a:uFillTx/>
              <a:latin typeface="Metric Regular"/>
              <a:ea typeface="MS PGothic" pitchFamily="34"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2400" b="0" i="0" u="none" strike="noStrike" kern="0" cap="none" spc="0" normalizeH="0" baseline="0" noProof="0" dirty="0">
              <a:ln>
                <a:noFill/>
              </a:ln>
              <a:solidFill>
                <a:prstClr val="black"/>
              </a:solidFill>
              <a:effectLst/>
              <a:uLnTx/>
              <a:uFillTx/>
              <a:latin typeface="Metric Regular"/>
              <a:ea typeface="MS PGothic" pitchFamily="34"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2400" b="0" i="0" u="none" strike="noStrike" kern="0" cap="none" spc="0" normalizeH="0" baseline="0" noProof="0" dirty="0">
              <a:ln>
                <a:noFill/>
              </a:ln>
              <a:solidFill>
                <a:prstClr val="black"/>
              </a:solidFill>
              <a:effectLst/>
              <a:uLnTx/>
              <a:uFillTx/>
              <a:latin typeface="Metric Regular"/>
              <a:ea typeface="MS PGothic" pitchFamily="34"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2400" b="0" i="0" u="none" strike="noStrike" kern="0" cap="none" spc="0" normalizeH="0" baseline="0" noProof="0" dirty="0">
              <a:ln>
                <a:noFill/>
              </a:ln>
              <a:solidFill>
                <a:prstClr val="black"/>
              </a:solidFill>
              <a:effectLst/>
              <a:uLnTx/>
              <a:uFillTx/>
              <a:latin typeface="Metric Regular"/>
              <a:ea typeface="MS PGothic" pitchFamily="34" charset="-128"/>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800" b="0" i="0" u="none" strike="noStrike" kern="0" cap="none" spc="0" normalizeH="0" baseline="0" noProof="0" dirty="0">
              <a:ln>
                <a:noFill/>
              </a:ln>
              <a:solidFill>
                <a:prstClr val="black"/>
              </a:solidFill>
              <a:effectLst/>
              <a:uLnTx/>
              <a:uFillTx/>
              <a:latin typeface="Metric Regular"/>
              <a:ea typeface="MS PGothic" pitchFamily="34" charset="-128"/>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1600" b="0" i="0" u="none" strike="noStrike" kern="0" cap="none" spc="0" normalizeH="0" baseline="0" noProof="0" dirty="0">
              <a:ln>
                <a:noFill/>
              </a:ln>
              <a:solidFill>
                <a:prstClr val="black"/>
              </a:solidFill>
              <a:effectLst/>
              <a:uLnTx/>
              <a:uFillTx/>
              <a:latin typeface="Metric Regular"/>
              <a:ea typeface="MS PGothic" pitchFamily="34"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1800" b="0" i="0" u="none" strike="noStrike" kern="0" cap="none" spc="0" normalizeH="0" baseline="0" noProof="0" dirty="0">
              <a:ln>
                <a:noFill/>
              </a:ln>
              <a:solidFill>
                <a:prstClr val="black"/>
              </a:solidFill>
              <a:effectLst/>
              <a:uLnTx/>
              <a:uFillTx/>
              <a:latin typeface="Metric Regular"/>
              <a:ea typeface="MS PGothic" pitchFamily="34" charset="-128"/>
            </a:endParaRPr>
          </a:p>
          <a:p>
            <a:pPr marL="0" lvl="0" indent="0">
              <a:buNone/>
              <a:defRPr/>
            </a:pPr>
            <a:endParaRPr lang="en-US" sz="1800" dirty="0"/>
          </a:p>
          <a:p>
            <a:pPr marL="0" lvl="0" indent="0">
              <a:buNone/>
              <a:defRPr/>
            </a:pPr>
            <a:r>
              <a:rPr lang="en-US" sz="1800" b="0" dirty="0"/>
              <a:t>A Physical Layer Protocol Data Unit (PPDU) is converted to light using intensity modulation. At the receiver, the optical signal is converted to an electrical signal. LC systems transmit on wavelengths within the 800nm to 1000 nm band.</a:t>
            </a:r>
            <a:endParaRPr kumimoji="0" lang="en-US" altLang="en-US" sz="1800" b="0" i="0" u="none" strike="noStrike" kern="0" cap="none" spc="0" normalizeH="0" baseline="0" noProof="0" dirty="0">
              <a:ln>
                <a:noFill/>
              </a:ln>
              <a:solidFill>
                <a:prstClr val="black"/>
              </a:solidFill>
              <a:effectLst/>
              <a:uLnTx/>
              <a:uFillTx/>
              <a:latin typeface="Metric Regular"/>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0" cap="none" spc="0" normalizeH="0" baseline="0" noProof="0" dirty="0">
              <a:ln>
                <a:noFill/>
              </a:ln>
              <a:solidFill>
                <a:prstClr val="black"/>
              </a:solidFill>
              <a:effectLst/>
              <a:uLnTx/>
              <a:uFillTx/>
              <a:latin typeface="Metric Regular"/>
              <a:ea typeface="MS PGothic" pitchFamily="34"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2400" b="0" i="0" u="none" strike="noStrike" kern="0" cap="none" spc="0" normalizeH="0" baseline="0" noProof="0" dirty="0">
              <a:ln>
                <a:noFill/>
              </a:ln>
              <a:solidFill>
                <a:prstClr val="black"/>
              </a:solidFill>
              <a:effectLst/>
              <a:uLnTx/>
              <a:uFillTx/>
              <a:latin typeface="Metric Regular"/>
              <a:ea typeface="MS PGothic" pitchFamily="34"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2400" b="0" i="0" u="none" strike="noStrike" kern="0" cap="none" spc="0" normalizeH="0" baseline="0" noProof="0" dirty="0">
              <a:ln>
                <a:noFill/>
              </a:ln>
              <a:solidFill>
                <a:prstClr val="black"/>
              </a:solidFill>
              <a:effectLst/>
              <a:uLnTx/>
              <a:uFillTx/>
              <a:latin typeface="Metric Regular"/>
              <a:ea typeface="MS PGothic" pitchFamily="34"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2400" b="0" i="0" u="none" strike="noStrike" kern="0" cap="none" spc="0" normalizeH="0" baseline="0" noProof="0" dirty="0">
              <a:ln>
                <a:noFill/>
              </a:ln>
              <a:solidFill>
                <a:prstClr val="black"/>
              </a:solidFill>
              <a:effectLst/>
              <a:uLnTx/>
              <a:uFillTx/>
              <a:latin typeface="Metric Regular"/>
              <a:ea typeface="MS PGothic" pitchFamily="34"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2400" b="0" i="0" u="none" strike="noStrike" kern="0" cap="none" spc="0" normalizeH="0" baseline="0" noProof="0" dirty="0">
              <a:ln>
                <a:noFill/>
              </a:ln>
              <a:solidFill>
                <a:prstClr val="black"/>
              </a:solidFill>
              <a:effectLst/>
              <a:uLnTx/>
              <a:uFillTx/>
              <a:latin typeface="Metric Regular"/>
              <a:ea typeface="MS PGothic" pitchFamily="34"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2400" b="0" i="0" u="none" strike="noStrike" kern="0" cap="none" spc="0" normalizeH="0" baseline="0" noProof="0" dirty="0">
              <a:ln>
                <a:noFill/>
              </a:ln>
              <a:solidFill>
                <a:prstClr val="black"/>
              </a:solidFill>
              <a:effectLst/>
              <a:uLnTx/>
              <a:uFillTx/>
              <a:latin typeface="Metric Regular"/>
              <a:ea typeface="MS PGothic" pitchFamily="34" charset="-128"/>
            </a:endParaRPr>
          </a:p>
        </p:txBody>
      </p:sp>
      <p:grpSp>
        <p:nvGrpSpPr>
          <p:cNvPr id="12" name="Gruppieren 27">
            <a:extLst>
              <a:ext uri="{FF2B5EF4-FFF2-40B4-BE49-F238E27FC236}">
                <a16:creationId xmlns:a16="http://schemas.microsoft.com/office/drawing/2014/main" id="{9CE2149B-4AA8-424A-A55B-3401CD99B59B}"/>
              </a:ext>
            </a:extLst>
          </p:cNvPr>
          <p:cNvGrpSpPr/>
          <p:nvPr/>
        </p:nvGrpSpPr>
        <p:grpSpPr>
          <a:xfrm>
            <a:off x="2561891" y="1943100"/>
            <a:ext cx="5930798" cy="2247900"/>
            <a:chOff x="3009329" y="2400300"/>
            <a:chExt cx="5930798" cy="2247900"/>
          </a:xfrm>
        </p:grpSpPr>
        <p:sp>
          <p:nvSpPr>
            <p:cNvPr id="14" name="Rechteck 2">
              <a:extLst>
                <a:ext uri="{FF2B5EF4-FFF2-40B4-BE49-F238E27FC236}">
                  <a16:creationId xmlns:a16="http://schemas.microsoft.com/office/drawing/2014/main" id="{B0276FC8-FD59-4147-AAA8-8E1E19AD7E09}"/>
                </a:ext>
              </a:extLst>
            </p:cNvPr>
            <p:cNvSpPr/>
            <p:nvPr/>
          </p:nvSpPr>
          <p:spPr bwMode="auto">
            <a:xfrm>
              <a:off x="3962400" y="2400300"/>
              <a:ext cx="1295400" cy="8382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Textfeld 3">
              <a:extLst>
                <a:ext uri="{FF2B5EF4-FFF2-40B4-BE49-F238E27FC236}">
                  <a16:creationId xmlns:a16="http://schemas.microsoft.com/office/drawing/2014/main" id="{5F70EB0D-76F9-4365-9D6F-1B38D91FE64C}"/>
                </a:ext>
              </a:extLst>
            </p:cNvPr>
            <p:cNvSpPr txBox="1"/>
            <p:nvPr/>
          </p:nvSpPr>
          <p:spPr>
            <a:xfrm>
              <a:off x="4185454" y="2465457"/>
              <a:ext cx="95571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Metric Regular"/>
                  <a:ea typeface="+mn-ea"/>
                  <a:cs typeface="+mn-cs"/>
                </a:rPr>
                <a:t>802.11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Metric Regular"/>
                  <a:ea typeface="+mn-ea"/>
                  <a:cs typeface="+mn-cs"/>
                </a:rPr>
                <a:t>MAC</a:t>
              </a:r>
            </a:p>
          </p:txBody>
        </p:sp>
        <p:sp>
          <p:nvSpPr>
            <p:cNvPr id="16" name="Rechteck 9">
              <a:extLst>
                <a:ext uri="{FF2B5EF4-FFF2-40B4-BE49-F238E27FC236}">
                  <a16:creationId xmlns:a16="http://schemas.microsoft.com/office/drawing/2014/main" id="{24003CC2-8E90-4D2D-AF8D-B19796F0FA3F}"/>
                </a:ext>
              </a:extLst>
            </p:cNvPr>
            <p:cNvSpPr/>
            <p:nvPr/>
          </p:nvSpPr>
          <p:spPr bwMode="auto">
            <a:xfrm>
              <a:off x="3009329" y="3810000"/>
              <a:ext cx="1516031" cy="8382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7" name="Textfeld 10">
              <a:extLst>
                <a:ext uri="{FF2B5EF4-FFF2-40B4-BE49-F238E27FC236}">
                  <a16:creationId xmlns:a16="http://schemas.microsoft.com/office/drawing/2014/main" id="{A95C4223-4163-4F21-B875-7913E522BB23}"/>
                </a:ext>
              </a:extLst>
            </p:cNvPr>
            <p:cNvSpPr txBox="1"/>
            <p:nvPr/>
          </p:nvSpPr>
          <p:spPr>
            <a:xfrm>
              <a:off x="3138871" y="3902214"/>
              <a:ext cx="125694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err="1">
                  <a:ln>
                    <a:noFill/>
                  </a:ln>
                  <a:solidFill>
                    <a:prstClr val="black"/>
                  </a:solidFill>
                  <a:effectLst/>
                  <a:uLnTx/>
                  <a:uFillTx/>
                  <a:latin typeface="Metric Regular"/>
                  <a:ea typeface="+mn-ea"/>
                  <a:cs typeface="+mn-cs"/>
                </a:rPr>
                <a:t>Existing</a:t>
              </a:r>
              <a:r>
                <a:rPr kumimoji="0" lang="de-DE" sz="2000" b="0" i="0" u="none" strike="noStrike" kern="1200" cap="none" spc="0" normalizeH="0" baseline="0" noProof="0" dirty="0">
                  <a:ln>
                    <a:noFill/>
                  </a:ln>
                  <a:solidFill>
                    <a:prstClr val="black"/>
                  </a:solidFill>
                  <a:effectLst/>
                  <a:uLnTx/>
                  <a:uFillTx/>
                  <a:latin typeface="Metric Regular"/>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Metric Regular"/>
                  <a:ea typeface="+mn-ea"/>
                  <a:cs typeface="+mn-cs"/>
                </a:rPr>
                <a:t>PHY </a:t>
              </a:r>
              <a:r>
                <a:rPr kumimoji="0" lang="de-DE" sz="2000" b="0" i="0" u="none" strike="noStrike" kern="1200" cap="none" spc="0" normalizeH="0" baseline="0" noProof="0" dirty="0" err="1">
                  <a:ln>
                    <a:noFill/>
                  </a:ln>
                  <a:solidFill>
                    <a:prstClr val="black"/>
                  </a:solidFill>
                  <a:effectLst/>
                  <a:uLnTx/>
                  <a:uFillTx/>
                  <a:latin typeface="Metric Regular"/>
                  <a:ea typeface="+mn-ea"/>
                  <a:cs typeface="+mn-cs"/>
                </a:rPr>
                <a:t>for</a:t>
              </a:r>
              <a:r>
                <a:rPr kumimoji="0" lang="de-DE" sz="2000" b="0" i="0" u="none" strike="noStrike" kern="1200" cap="none" spc="0" normalizeH="0" baseline="0" noProof="0" dirty="0">
                  <a:ln>
                    <a:noFill/>
                  </a:ln>
                  <a:solidFill>
                    <a:prstClr val="black"/>
                  </a:solidFill>
                  <a:effectLst/>
                  <a:uLnTx/>
                  <a:uFillTx/>
                  <a:latin typeface="Metric Regular"/>
                  <a:ea typeface="+mn-ea"/>
                  <a:cs typeface="+mn-cs"/>
                </a:rPr>
                <a:t> LC</a:t>
              </a:r>
            </a:p>
          </p:txBody>
        </p:sp>
        <p:sp>
          <p:nvSpPr>
            <p:cNvPr id="19" name="Textfeld 12">
              <a:extLst>
                <a:ext uri="{FF2B5EF4-FFF2-40B4-BE49-F238E27FC236}">
                  <a16:creationId xmlns:a16="http://schemas.microsoft.com/office/drawing/2014/main" id="{2F800C49-7174-429C-9954-A5B44DDEAD1C}"/>
                </a:ext>
              </a:extLst>
            </p:cNvPr>
            <p:cNvSpPr txBox="1"/>
            <p:nvPr/>
          </p:nvSpPr>
          <p:spPr>
            <a:xfrm>
              <a:off x="5019438" y="3875157"/>
              <a:ext cx="941283"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Metric Regular"/>
                  <a:ea typeface="+mn-ea"/>
                  <a:cs typeface="+mn-cs"/>
                </a:rPr>
                <a:t>LC</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dirty="0">
                  <a:solidFill>
                    <a:prstClr val="black"/>
                  </a:solidFill>
                  <a:latin typeface="Metric Regular"/>
                </a:rPr>
                <a:t>TX/RX</a:t>
              </a:r>
              <a:endParaRPr kumimoji="0" lang="de-DE" sz="2000" b="0" i="0" u="none" strike="noStrike" kern="1200" cap="none" spc="0" normalizeH="0" baseline="0" noProof="0" dirty="0">
                <a:ln>
                  <a:noFill/>
                </a:ln>
                <a:solidFill>
                  <a:prstClr val="black"/>
                </a:solidFill>
                <a:effectLst/>
                <a:uLnTx/>
                <a:uFillTx/>
                <a:latin typeface="Metric Regular"/>
                <a:ea typeface="+mn-ea"/>
                <a:cs typeface="+mn-cs"/>
              </a:endParaRPr>
            </a:p>
          </p:txBody>
        </p:sp>
        <p:cxnSp>
          <p:nvCxnSpPr>
            <p:cNvPr id="20" name="Gerader Verbinder 5">
              <a:extLst>
                <a:ext uri="{FF2B5EF4-FFF2-40B4-BE49-F238E27FC236}">
                  <a16:creationId xmlns:a16="http://schemas.microsoft.com/office/drawing/2014/main" id="{40E8AC8E-156B-4ED7-8309-5C623DFF49D4}"/>
                </a:ext>
              </a:extLst>
            </p:cNvPr>
            <p:cNvCxnSpPr>
              <a:stCxn id="14" idx="2"/>
              <a:endCxn id="14" idx="2"/>
            </p:cNvCxnSpPr>
            <p:nvPr/>
          </p:nvCxnSpPr>
          <p:spPr bwMode="auto">
            <a:xfrm>
              <a:off x="4610100" y="3238500"/>
              <a:ext cx="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4" name="Gerader Verbinder 29">
              <a:extLst>
                <a:ext uri="{FF2B5EF4-FFF2-40B4-BE49-F238E27FC236}">
                  <a16:creationId xmlns:a16="http://schemas.microsoft.com/office/drawing/2014/main" id="{E0854F6C-A33E-4132-9D8D-FD60CDE7A25B}"/>
                </a:ext>
              </a:extLst>
            </p:cNvPr>
            <p:cNvCxnSpPr/>
            <p:nvPr/>
          </p:nvCxnSpPr>
          <p:spPr bwMode="auto">
            <a:xfrm>
              <a:off x="4257438" y="3276600"/>
              <a:ext cx="0" cy="533400"/>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40" name="Rechteck 9">
              <a:extLst>
                <a:ext uri="{FF2B5EF4-FFF2-40B4-BE49-F238E27FC236}">
                  <a16:creationId xmlns:a16="http://schemas.microsoft.com/office/drawing/2014/main" id="{24003CC2-8E90-4D2D-AF8D-B19796F0FA3F}"/>
                </a:ext>
              </a:extLst>
            </p:cNvPr>
            <p:cNvSpPr/>
            <p:nvPr/>
          </p:nvSpPr>
          <p:spPr bwMode="auto">
            <a:xfrm>
              <a:off x="4790838" y="3808141"/>
              <a:ext cx="1516031" cy="8382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cxnSp>
          <p:nvCxnSpPr>
            <p:cNvPr id="42" name="Gerader Verbinder 29">
              <a:extLst>
                <a:ext uri="{FF2B5EF4-FFF2-40B4-BE49-F238E27FC236}">
                  <a16:creationId xmlns:a16="http://schemas.microsoft.com/office/drawing/2014/main" id="{E0854F6C-A33E-4132-9D8D-FD60CDE7A25B}"/>
                </a:ext>
              </a:extLst>
            </p:cNvPr>
            <p:cNvCxnSpPr/>
            <p:nvPr/>
          </p:nvCxnSpPr>
          <p:spPr bwMode="auto">
            <a:xfrm>
              <a:off x="8940127" y="3276600"/>
              <a:ext cx="0" cy="53340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3" name="Date Placeholder 2"/>
          <p:cNvSpPr>
            <a:spLocks noGrp="1"/>
          </p:cNvSpPr>
          <p:nvPr>
            <p:ph type="dt" sz="half" idx="10"/>
          </p:nvPr>
        </p:nvSpPr>
        <p:spPr>
          <a:xfrm>
            <a:off x="6155029" y="6426104"/>
            <a:ext cx="995579" cy="21031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Metric Regular"/>
                <a:ea typeface="+mn-ea"/>
                <a:cs typeface="+mn-cs"/>
              </a:rPr>
              <a:t>November 2022</a:t>
            </a:r>
            <a:endParaRPr kumimoji="0" lang="en-US" sz="700" b="0" i="0" u="none" strike="noStrike" kern="1200" cap="none" spc="0" normalizeH="0" baseline="0" noProof="0" dirty="0">
              <a:ln>
                <a:noFill/>
              </a:ln>
              <a:solidFill>
                <a:prstClr val="black"/>
              </a:solidFill>
              <a:effectLst/>
              <a:uLnTx/>
              <a:uFillTx/>
              <a:latin typeface="Metric Regular"/>
              <a:ea typeface="+mn-ea"/>
              <a:cs typeface="+mn-cs"/>
            </a:endParaRPr>
          </a:p>
        </p:txBody>
      </p:sp>
      <p:grpSp>
        <p:nvGrpSpPr>
          <p:cNvPr id="27" name="Gruppieren 27">
            <a:extLst>
              <a:ext uri="{FF2B5EF4-FFF2-40B4-BE49-F238E27FC236}">
                <a16:creationId xmlns:a16="http://schemas.microsoft.com/office/drawing/2014/main" id="{9CE2149B-4AA8-424A-A55B-3401CD99B59B}"/>
              </a:ext>
            </a:extLst>
          </p:cNvPr>
          <p:cNvGrpSpPr/>
          <p:nvPr/>
        </p:nvGrpSpPr>
        <p:grpSpPr>
          <a:xfrm>
            <a:off x="4074312" y="1981200"/>
            <a:ext cx="6011492" cy="2207941"/>
            <a:chOff x="384687" y="2400300"/>
            <a:chExt cx="6233446" cy="2247900"/>
          </a:xfrm>
        </p:grpSpPr>
        <p:sp>
          <p:nvSpPr>
            <p:cNvPr id="28" name="Rechteck 2">
              <a:extLst>
                <a:ext uri="{FF2B5EF4-FFF2-40B4-BE49-F238E27FC236}">
                  <a16:creationId xmlns:a16="http://schemas.microsoft.com/office/drawing/2014/main" id="{B0276FC8-FD59-4147-AAA8-8E1E19AD7E09}"/>
                </a:ext>
              </a:extLst>
            </p:cNvPr>
            <p:cNvSpPr/>
            <p:nvPr/>
          </p:nvSpPr>
          <p:spPr bwMode="auto">
            <a:xfrm>
              <a:off x="3962400" y="2400300"/>
              <a:ext cx="1295400" cy="8382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29" name="Textfeld 3">
              <a:extLst>
                <a:ext uri="{FF2B5EF4-FFF2-40B4-BE49-F238E27FC236}">
                  <a16:creationId xmlns:a16="http://schemas.microsoft.com/office/drawing/2014/main" id="{5F70EB0D-76F9-4365-9D6F-1B38D91FE64C}"/>
                </a:ext>
              </a:extLst>
            </p:cNvPr>
            <p:cNvSpPr txBox="1"/>
            <p:nvPr/>
          </p:nvSpPr>
          <p:spPr>
            <a:xfrm>
              <a:off x="4185454" y="2465457"/>
              <a:ext cx="95571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Metric Regular"/>
                  <a:ea typeface="+mn-ea"/>
                  <a:cs typeface="+mn-cs"/>
                </a:rPr>
                <a:t>802.11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Metric Regular"/>
                  <a:ea typeface="+mn-ea"/>
                  <a:cs typeface="+mn-cs"/>
                </a:rPr>
                <a:t>MAC</a:t>
              </a:r>
            </a:p>
          </p:txBody>
        </p:sp>
        <p:sp>
          <p:nvSpPr>
            <p:cNvPr id="30" name="Rechteck 9">
              <a:extLst>
                <a:ext uri="{FF2B5EF4-FFF2-40B4-BE49-F238E27FC236}">
                  <a16:creationId xmlns:a16="http://schemas.microsoft.com/office/drawing/2014/main" id="{24003CC2-8E90-4D2D-AF8D-B19796F0FA3F}"/>
                </a:ext>
              </a:extLst>
            </p:cNvPr>
            <p:cNvSpPr/>
            <p:nvPr/>
          </p:nvSpPr>
          <p:spPr bwMode="auto">
            <a:xfrm>
              <a:off x="3009329" y="3810000"/>
              <a:ext cx="1516031" cy="8382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31" name="Textfeld 10">
              <a:extLst>
                <a:ext uri="{FF2B5EF4-FFF2-40B4-BE49-F238E27FC236}">
                  <a16:creationId xmlns:a16="http://schemas.microsoft.com/office/drawing/2014/main" id="{A95C4223-4163-4F21-B875-7913E522BB23}"/>
                </a:ext>
              </a:extLst>
            </p:cNvPr>
            <p:cNvSpPr txBox="1"/>
            <p:nvPr/>
          </p:nvSpPr>
          <p:spPr>
            <a:xfrm>
              <a:off x="3296700" y="3902214"/>
              <a:ext cx="94128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Metric Regular"/>
                  <a:ea typeface="+mn-ea"/>
                  <a:cs typeface="+mn-cs"/>
                </a:rPr>
                <a:t>LC</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noProof="0" dirty="0">
                  <a:solidFill>
                    <a:prstClr val="black"/>
                  </a:solidFill>
                  <a:latin typeface="Metric Regular"/>
                </a:rPr>
                <a:t>TX/RX</a:t>
              </a:r>
              <a:endParaRPr kumimoji="0" lang="de-DE" sz="2000" b="0" i="0" u="none" strike="noStrike" kern="1200" cap="none" spc="0" normalizeH="0" baseline="0" noProof="0" dirty="0">
                <a:ln>
                  <a:noFill/>
                </a:ln>
                <a:solidFill>
                  <a:prstClr val="black"/>
                </a:solidFill>
                <a:effectLst/>
                <a:uLnTx/>
                <a:uFillTx/>
                <a:latin typeface="Metric Regular"/>
                <a:ea typeface="+mn-ea"/>
                <a:cs typeface="+mn-cs"/>
              </a:endParaRPr>
            </a:p>
          </p:txBody>
        </p:sp>
        <p:sp>
          <p:nvSpPr>
            <p:cNvPr id="32" name="Rechteck 11">
              <a:extLst>
                <a:ext uri="{FF2B5EF4-FFF2-40B4-BE49-F238E27FC236}">
                  <a16:creationId xmlns:a16="http://schemas.microsoft.com/office/drawing/2014/main" id="{1319CCB9-475B-4364-89BF-92E813D98867}"/>
                </a:ext>
              </a:extLst>
            </p:cNvPr>
            <p:cNvSpPr/>
            <p:nvPr/>
          </p:nvSpPr>
          <p:spPr bwMode="auto">
            <a:xfrm>
              <a:off x="4781364" y="3810000"/>
              <a:ext cx="1836769" cy="8382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lvl="0" algn="ctr">
                <a:defRPr/>
              </a:pPr>
              <a:r>
                <a:rPr lang="de-DE" sz="2000" dirty="0">
                  <a:solidFill>
                    <a:prstClr val="black"/>
                  </a:solidFill>
                </a:rPr>
                <a:t>Existing </a:t>
              </a:r>
            </a:p>
            <a:p>
              <a:pPr lvl="0" algn="ctr">
                <a:defRPr/>
              </a:pPr>
              <a:r>
                <a:rPr lang="de-DE" sz="2000" dirty="0">
                  <a:solidFill>
                    <a:prstClr val="black"/>
                  </a:solidFill>
                </a:rPr>
                <a:t>PHY for LC</a:t>
              </a:r>
            </a:p>
          </p:txBody>
        </p:sp>
        <p:sp>
          <p:nvSpPr>
            <p:cNvPr id="33" name="Textfeld 12">
              <a:extLst>
                <a:ext uri="{FF2B5EF4-FFF2-40B4-BE49-F238E27FC236}">
                  <a16:creationId xmlns:a16="http://schemas.microsoft.com/office/drawing/2014/main" id="{2F800C49-7174-429C-9954-A5B44DDEAD1C}"/>
                </a:ext>
              </a:extLst>
            </p:cNvPr>
            <p:cNvSpPr txBox="1"/>
            <p:nvPr/>
          </p:nvSpPr>
          <p:spPr>
            <a:xfrm>
              <a:off x="5674339" y="3875157"/>
              <a:ext cx="18473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prstClr val="black"/>
                </a:solidFill>
                <a:effectLst/>
                <a:uLnTx/>
                <a:uFillTx/>
                <a:latin typeface="Metric Regular"/>
                <a:ea typeface="+mn-ea"/>
                <a:cs typeface="+mn-cs"/>
              </a:endParaRPr>
            </a:p>
          </p:txBody>
        </p:sp>
        <p:cxnSp>
          <p:nvCxnSpPr>
            <p:cNvPr id="34" name="Gerader Verbinder 5">
              <a:extLst>
                <a:ext uri="{FF2B5EF4-FFF2-40B4-BE49-F238E27FC236}">
                  <a16:creationId xmlns:a16="http://schemas.microsoft.com/office/drawing/2014/main" id="{40E8AC8E-156B-4ED7-8309-5C623DFF49D4}"/>
                </a:ext>
              </a:extLst>
            </p:cNvPr>
            <p:cNvCxnSpPr>
              <a:stCxn id="28" idx="2"/>
              <a:endCxn id="28" idx="2"/>
            </p:cNvCxnSpPr>
            <p:nvPr/>
          </p:nvCxnSpPr>
          <p:spPr bwMode="auto">
            <a:xfrm>
              <a:off x="4610100" y="3238500"/>
              <a:ext cx="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8" name="Gerader Verbinder 29">
              <a:extLst>
                <a:ext uri="{FF2B5EF4-FFF2-40B4-BE49-F238E27FC236}">
                  <a16:creationId xmlns:a16="http://schemas.microsoft.com/office/drawing/2014/main" id="{E0854F6C-A33E-4132-9D8D-FD60CDE7A25B}"/>
                </a:ext>
              </a:extLst>
            </p:cNvPr>
            <p:cNvCxnSpPr/>
            <p:nvPr/>
          </p:nvCxnSpPr>
          <p:spPr bwMode="auto">
            <a:xfrm>
              <a:off x="384687" y="4250518"/>
              <a:ext cx="279023"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3" name="Gerader Verbinder 29">
              <a:extLst>
                <a:ext uri="{FF2B5EF4-FFF2-40B4-BE49-F238E27FC236}">
                  <a16:creationId xmlns:a16="http://schemas.microsoft.com/office/drawing/2014/main" id="{E0854F6C-A33E-4132-9D8D-FD60CDE7A25B}"/>
                </a:ext>
              </a:extLst>
            </p:cNvPr>
            <p:cNvCxnSpPr/>
            <p:nvPr/>
          </p:nvCxnSpPr>
          <p:spPr bwMode="auto">
            <a:xfrm>
              <a:off x="4533329" y="4229100"/>
              <a:ext cx="279023"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6" name="Left-Right Arrow 5"/>
          <p:cNvSpPr/>
          <p:nvPr/>
        </p:nvSpPr>
        <p:spPr bwMode="ltGray">
          <a:xfrm>
            <a:off x="5867115" y="3644769"/>
            <a:ext cx="730699" cy="373298"/>
          </a:xfrm>
          <a:prstGeom prst="leftRightArrow">
            <a:avLst/>
          </a:prstGeom>
          <a:solidFill>
            <a:srgbClr val="99CC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p>
        </p:txBody>
      </p:sp>
      <p:sp>
        <p:nvSpPr>
          <p:cNvPr id="4" name="Slide Number Placeholder 3"/>
          <p:cNvSpPr>
            <a:spLocks noGrp="1"/>
          </p:cNvSpPr>
          <p:nvPr>
            <p:ph type="sldNum" sz="quarter" idx="12"/>
          </p:nvPr>
        </p:nvSpPr>
        <p:spPr/>
        <p:txBody>
          <a:bodyPr/>
          <a:lstStyle/>
          <a:p>
            <a:fld id="{B016F8AB-BCEA-4347-8BA6-BE776009BC89}" type="slidenum">
              <a:rPr lang="en-GB" smtClean="0"/>
              <a:pPr/>
              <a:t>19</a:t>
            </a:fld>
            <a:endParaRPr lang="en-GB"/>
          </a:p>
        </p:txBody>
      </p:sp>
    </p:spTree>
    <p:extLst>
      <p:ext uri="{BB962C8B-B14F-4D97-AF65-F5344CB8AC3E}">
        <p14:creationId xmlns:p14="http://schemas.microsoft.com/office/powerpoint/2010/main" val="9962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IEEE Standards Association</a:t>
            </a:r>
          </a:p>
        </p:txBody>
      </p:sp>
      <p:sp>
        <p:nvSpPr>
          <p:cNvPr id="3" name="Date Placeholder 2"/>
          <p:cNvSpPr>
            <a:spLocks noGrp="1"/>
          </p:cNvSpPr>
          <p:nvPr>
            <p:ph type="dt" sz="half" idx="16"/>
          </p:nvPr>
        </p:nvSpPr>
        <p:spPr>
          <a:xfrm>
            <a:off x="4999039" y="6328683"/>
            <a:ext cx="2190749" cy="365125"/>
          </a:xfrm>
        </p:spPr>
        <p:txBody>
          <a:bodyPr/>
          <a:lstStyle/>
          <a:p>
            <a:pPr>
              <a:defRPr/>
            </a:pPr>
            <a:r>
              <a:rPr lang="en-US"/>
              <a:t>November 2022</a:t>
            </a:r>
            <a:endParaRPr lang="en-US" dirty="0"/>
          </a:p>
        </p:txBody>
      </p:sp>
      <p:pic>
        <p:nvPicPr>
          <p:cNvPr id="5" name="Picture 4"/>
          <p:cNvPicPr>
            <a:picLocks noChangeAspect="1"/>
          </p:cNvPicPr>
          <p:nvPr/>
        </p:nvPicPr>
        <p:blipFill>
          <a:blip r:embed="rId2"/>
          <a:stretch>
            <a:fillRect/>
          </a:stretch>
        </p:blipFill>
        <p:spPr>
          <a:xfrm>
            <a:off x="574984" y="1143000"/>
            <a:ext cx="10998137" cy="975445"/>
          </a:xfrm>
          <a:prstGeom prst="rect">
            <a:avLst/>
          </a:prstGeom>
        </p:spPr>
      </p:pic>
      <p:grpSp>
        <p:nvGrpSpPr>
          <p:cNvPr id="6" name="Group 5"/>
          <p:cNvGrpSpPr/>
          <p:nvPr/>
        </p:nvGrpSpPr>
        <p:grpSpPr>
          <a:xfrm>
            <a:off x="1099217" y="2448735"/>
            <a:ext cx="4513252" cy="3342465"/>
            <a:chOff x="1099217" y="2261849"/>
            <a:chExt cx="4289865" cy="3342465"/>
          </a:xfrm>
        </p:grpSpPr>
        <p:grpSp>
          <p:nvGrpSpPr>
            <p:cNvPr id="7" name="Group 6"/>
            <p:cNvGrpSpPr/>
            <p:nvPr/>
          </p:nvGrpSpPr>
          <p:grpSpPr>
            <a:xfrm>
              <a:off x="1099217" y="2261849"/>
              <a:ext cx="4289865" cy="949114"/>
              <a:chOff x="618561" y="2311161"/>
              <a:chExt cx="4289865" cy="949114"/>
            </a:xfrm>
          </p:grpSpPr>
          <p:sp>
            <p:nvSpPr>
              <p:cNvPr id="14" name="Freeform 13"/>
              <p:cNvSpPr/>
              <p:nvPr/>
            </p:nvSpPr>
            <p:spPr>
              <a:xfrm>
                <a:off x="618561" y="2657721"/>
                <a:ext cx="4289865" cy="602554"/>
              </a:xfrm>
              <a:custGeom>
                <a:avLst/>
                <a:gdLst>
                  <a:gd name="connsiteX0" fmla="*/ 0 w 2254540"/>
                  <a:gd name="connsiteY0" fmla="*/ 140909 h 1409087"/>
                  <a:gd name="connsiteX1" fmla="*/ 140909 w 2254540"/>
                  <a:gd name="connsiteY1" fmla="*/ 0 h 1409087"/>
                  <a:gd name="connsiteX2" fmla="*/ 2113631 w 2254540"/>
                  <a:gd name="connsiteY2" fmla="*/ 0 h 1409087"/>
                  <a:gd name="connsiteX3" fmla="*/ 2254540 w 2254540"/>
                  <a:gd name="connsiteY3" fmla="*/ 140909 h 1409087"/>
                  <a:gd name="connsiteX4" fmla="*/ 2254540 w 2254540"/>
                  <a:gd name="connsiteY4" fmla="*/ 1268178 h 1409087"/>
                  <a:gd name="connsiteX5" fmla="*/ 2113631 w 2254540"/>
                  <a:gd name="connsiteY5" fmla="*/ 1409087 h 1409087"/>
                  <a:gd name="connsiteX6" fmla="*/ 140909 w 2254540"/>
                  <a:gd name="connsiteY6" fmla="*/ 1409087 h 1409087"/>
                  <a:gd name="connsiteX7" fmla="*/ 0 w 2254540"/>
                  <a:gd name="connsiteY7" fmla="*/ 1268178 h 1409087"/>
                  <a:gd name="connsiteX8" fmla="*/ 0 w 2254540"/>
                  <a:gd name="connsiteY8" fmla="*/ 140909 h 140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540" h="1409087">
                    <a:moveTo>
                      <a:pt x="0" y="140909"/>
                    </a:moveTo>
                    <a:cubicBezTo>
                      <a:pt x="0" y="63087"/>
                      <a:pt x="63087" y="0"/>
                      <a:pt x="140909" y="0"/>
                    </a:cubicBezTo>
                    <a:lnTo>
                      <a:pt x="2113631" y="0"/>
                    </a:lnTo>
                    <a:cubicBezTo>
                      <a:pt x="2191453" y="0"/>
                      <a:pt x="2254540" y="63087"/>
                      <a:pt x="2254540" y="140909"/>
                    </a:cubicBezTo>
                    <a:lnTo>
                      <a:pt x="2254540" y="1268178"/>
                    </a:lnTo>
                    <a:cubicBezTo>
                      <a:pt x="2254540" y="1346000"/>
                      <a:pt x="2191453" y="1409087"/>
                      <a:pt x="2113631" y="1409087"/>
                    </a:cubicBezTo>
                    <a:lnTo>
                      <a:pt x="140909" y="1409087"/>
                    </a:lnTo>
                    <a:cubicBezTo>
                      <a:pt x="63087" y="1409087"/>
                      <a:pt x="0" y="1346000"/>
                      <a:pt x="0" y="1268178"/>
                    </a:cubicBezTo>
                    <a:lnTo>
                      <a:pt x="0" y="140909"/>
                    </a:lnTo>
                    <a:close/>
                  </a:path>
                </a:pathLst>
              </a:custGeom>
            </p:spPr>
            <p:style>
              <a:lnRef idx="2">
                <a:schemeClr val="accent1">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6988" tIns="71749" rIns="86988" bIns="71749" numCol="1" spcCol="1693" anchor="ctr" anchorCtr="0">
                <a:noAutofit/>
              </a:bodyPr>
              <a:lstStyle/>
              <a:p>
                <a:pPr marL="0" marR="0" lvl="0" indent="0" algn="ctr" defTabSz="914377" rtl="0" eaLnBrk="1" fontAlgn="auto" latinLnBrk="0" hangingPunct="1">
                  <a:lnSpc>
                    <a:spcPct val="100000"/>
                  </a:lnSpc>
                  <a:spcBef>
                    <a:spcPct val="0"/>
                  </a:spcBef>
                  <a:spcAft>
                    <a:spcPts val="0"/>
                  </a:spcAft>
                  <a:buClrTx/>
                  <a:buSzTx/>
                  <a:buFontTx/>
                  <a:buNone/>
                  <a:tabLst/>
                  <a:defRPr/>
                </a:pPr>
                <a:r>
                  <a:rPr lang="en-US" sz="1900" dirty="0">
                    <a:solidFill>
                      <a:prstClr val="black">
                        <a:hueOff val="0"/>
                        <a:satOff val="0"/>
                        <a:lumOff val="0"/>
                        <a:alphaOff val="0"/>
                      </a:prstClr>
                    </a:solidFill>
                    <a:latin typeface="Calibri"/>
                    <a:ea typeface="Verdana" panose="020B0604030504040204" pitchFamily="34" charset="0"/>
                    <a:cs typeface="Verdana" panose="020B0604030504040204" pitchFamily="34" charset="0"/>
                  </a:rPr>
                  <a:t>7,000+ </a:t>
                </a:r>
                <a:r>
                  <a:rPr kumimoji="0" lang="en-US" sz="1900" b="0" i="0" u="none" strike="noStrike" kern="1200" cap="none" spc="0" normalizeH="0" baseline="0" noProof="0" dirty="0">
                    <a:ln>
                      <a:noFill/>
                    </a:ln>
                    <a:solidFill>
                      <a:prstClr val="black">
                        <a:hueOff val="0"/>
                        <a:satOff val="0"/>
                        <a:lumOff val="0"/>
                        <a:alphaOff val="0"/>
                      </a:prstClr>
                    </a:solidFill>
                    <a:effectLst/>
                    <a:uLnTx/>
                    <a:uFillTx/>
                    <a:latin typeface="Calibri"/>
                    <a:ea typeface="Verdana" panose="020B0604030504040204" pitchFamily="34" charset="0"/>
                    <a:cs typeface="Verdana" panose="020B0604030504040204" pitchFamily="34" charset="0"/>
                  </a:rPr>
                  <a:t>individual members in 90 countries</a:t>
                </a:r>
              </a:p>
            </p:txBody>
          </p:sp>
          <p:sp>
            <p:nvSpPr>
              <p:cNvPr id="15" name="Freeform 14"/>
              <p:cNvSpPr/>
              <p:nvPr/>
            </p:nvSpPr>
            <p:spPr>
              <a:xfrm>
                <a:off x="1368538" y="2311161"/>
                <a:ext cx="2802996" cy="487680"/>
              </a:xfrm>
              <a:custGeom>
                <a:avLst/>
                <a:gdLst>
                  <a:gd name="connsiteX0" fmla="*/ 0 w 2170643"/>
                  <a:gd name="connsiteY0" fmla="*/ 86490 h 864898"/>
                  <a:gd name="connsiteX1" fmla="*/ 86490 w 2170643"/>
                  <a:gd name="connsiteY1" fmla="*/ 0 h 864898"/>
                  <a:gd name="connsiteX2" fmla="*/ 2084153 w 2170643"/>
                  <a:gd name="connsiteY2" fmla="*/ 0 h 864898"/>
                  <a:gd name="connsiteX3" fmla="*/ 2170643 w 2170643"/>
                  <a:gd name="connsiteY3" fmla="*/ 86490 h 864898"/>
                  <a:gd name="connsiteX4" fmla="*/ 2170643 w 2170643"/>
                  <a:gd name="connsiteY4" fmla="*/ 778408 h 864898"/>
                  <a:gd name="connsiteX5" fmla="*/ 2084153 w 2170643"/>
                  <a:gd name="connsiteY5" fmla="*/ 864898 h 864898"/>
                  <a:gd name="connsiteX6" fmla="*/ 86490 w 2170643"/>
                  <a:gd name="connsiteY6" fmla="*/ 864898 h 864898"/>
                  <a:gd name="connsiteX7" fmla="*/ 0 w 2170643"/>
                  <a:gd name="connsiteY7" fmla="*/ 778408 h 864898"/>
                  <a:gd name="connsiteX8" fmla="*/ 0 w 2170643"/>
                  <a:gd name="connsiteY8" fmla="*/ 86490 h 86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0643" h="864898">
                    <a:moveTo>
                      <a:pt x="0" y="86490"/>
                    </a:moveTo>
                    <a:cubicBezTo>
                      <a:pt x="0" y="38723"/>
                      <a:pt x="38723" y="0"/>
                      <a:pt x="86490" y="0"/>
                    </a:cubicBezTo>
                    <a:lnTo>
                      <a:pt x="2084153" y="0"/>
                    </a:lnTo>
                    <a:cubicBezTo>
                      <a:pt x="2131920" y="0"/>
                      <a:pt x="2170643" y="38723"/>
                      <a:pt x="2170643" y="86490"/>
                    </a:cubicBezTo>
                    <a:lnTo>
                      <a:pt x="2170643" y="778408"/>
                    </a:lnTo>
                    <a:cubicBezTo>
                      <a:pt x="2170643" y="826175"/>
                      <a:pt x="2131920" y="864898"/>
                      <a:pt x="2084153" y="864898"/>
                    </a:cubicBezTo>
                    <a:lnTo>
                      <a:pt x="86490" y="864898"/>
                    </a:lnTo>
                    <a:cubicBezTo>
                      <a:pt x="38723" y="864898"/>
                      <a:pt x="0" y="826175"/>
                      <a:pt x="0" y="778408"/>
                    </a:cubicBezTo>
                    <a:lnTo>
                      <a:pt x="0" y="86490"/>
                    </a:lnTo>
                    <a:close/>
                  </a:path>
                </a:pathLst>
              </a:custGeom>
              <a:solidFill>
                <a:srgbClr val="009FDA"/>
              </a:solidFill>
              <a:ln>
                <a:noFill/>
              </a:ln>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spcFirstLastPara="0" vert="horz" wrap="square" lIns="71050" tIns="55811" rIns="71050" bIns="55811" numCol="1" spcCol="1693" anchor="ctr" anchorCtr="0">
                <a:noAutofit/>
              </a:bodyPr>
              <a:lstStyle/>
              <a:p>
                <a:pPr marL="0" marR="0" lvl="0" indent="0" algn="ctr" defTabSz="1066773"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a:ea typeface="Verdana" panose="020B0604030504040204" pitchFamily="34" charset="0"/>
                    <a:cs typeface="Verdana" panose="020B0604030504040204" pitchFamily="34" charset="0"/>
                  </a:rPr>
                  <a:t>Individual membership</a:t>
                </a:r>
              </a:p>
            </p:txBody>
          </p:sp>
        </p:grpSp>
        <p:grpSp>
          <p:nvGrpSpPr>
            <p:cNvPr id="8" name="Group 7"/>
            <p:cNvGrpSpPr/>
            <p:nvPr/>
          </p:nvGrpSpPr>
          <p:grpSpPr>
            <a:xfrm>
              <a:off x="1118799" y="3335194"/>
              <a:ext cx="4250700" cy="947683"/>
              <a:chOff x="3622552" y="4691219"/>
              <a:chExt cx="4250700" cy="947683"/>
            </a:xfrm>
          </p:grpSpPr>
          <p:sp>
            <p:nvSpPr>
              <p:cNvPr id="12" name="Freeform 11"/>
              <p:cNvSpPr/>
              <p:nvPr/>
            </p:nvSpPr>
            <p:spPr>
              <a:xfrm>
                <a:off x="3622552" y="5041844"/>
                <a:ext cx="4250700" cy="597058"/>
              </a:xfrm>
              <a:custGeom>
                <a:avLst/>
                <a:gdLst>
                  <a:gd name="connsiteX0" fmla="*/ 0 w 2254540"/>
                  <a:gd name="connsiteY0" fmla="*/ 140909 h 1409087"/>
                  <a:gd name="connsiteX1" fmla="*/ 140909 w 2254540"/>
                  <a:gd name="connsiteY1" fmla="*/ 0 h 1409087"/>
                  <a:gd name="connsiteX2" fmla="*/ 2113631 w 2254540"/>
                  <a:gd name="connsiteY2" fmla="*/ 0 h 1409087"/>
                  <a:gd name="connsiteX3" fmla="*/ 2254540 w 2254540"/>
                  <a:gd name="connsiteY3" fmla="*/ 140909 h 1409087"/>
                  <a:gd name="connsiteX4" fmla="*/ 2254540 w 2254540"/>
                  <a:gd name="connsiteY4" fmla="*/ 1268178 h 1409087"/>
                  <a:gd name="connsiteX5" fmla="*/ 2113631 w 2254540"/>
                  <a:gd name="connsiteY5" fmla="*/ 1409087 h 1409087"/>
                  <a:gd name="connsiteX6" fmla="*/ 140909 w 2254540"/>
                  <a:gd name="connsiteY6" fmla="*/ 1409087 h 1409087"/>
                  <a:gd name="connsiteX7" fmla="*/ 0 w 2254540"/>
                  <a:gd name="connsiteY7" fmla="*/ 1268178 h 1409087"/>
                  <a:gd name="connsiteX8" fmla="*/ 0 w 2254540"/>
                  <a:gd name="connsiteY8" fmla="*/ 140909 h 140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540" h="1409087">
                    <a:moveTo>
                      <a:pt x="0" y="140909"/>
                    </a:moveTo>
                    <a:cubicBezTo>
                      <a:pt x="0" y="63087"/>
                      <a:pt x="63087" y="0"/>
                      <a:pt x="140909" y="0"/>
                    </a:cubicBezTo>
                    <a:lnTo>
                      <a:pt x="2113631" y="0"/>
                    </a:lnTo>
                    <a:cubicBezTo>
                      <a:pt x="2191453" y="0"/>
                      <a:pt x="2254540" y="63087"/>
                      <a:pt x="2254540" y="140909"/>
                    </a:cubicBezTo>
                    <a:lnTo>
                      <a:pt x="2254540" y="1268178"/>
                    </a:lnTo>
                    <a:cubicBezTo>
                      <a:pt x="2254540" y="1346000"/>
                      <a:pt x="2191453" y="1409087"/>
                      <a:pt x="2113631" y="1409087"/>
                    </a:cubicBezTo>
                    <a:lnTo>
                      <a:pt x="140909" y="1409087"/>
                    </a:lnTo>
                    <a:cubicBezTo>
                      <a:pt x="63087" y="1409087"/>
                      <a:pt x="0" y="1346000"/>
                      <a:pt x="0" y="1268178"/>
                    </a:cubicBezTo>
                    <a:lnTo>
                      <a:pt x="0" y="140909"/>
                    </a:lnTo>
                    <a:close/>
                  </a:path>
                </a:pathLst>
              </a:custGeom>
              <a:solidFill>
                <a:schemeClr val="bg1"/>
              </a:solidFill>
              <a:ln>
                <a:solidFill>
                  <a:srgbClr val="005C91"/>
                </a:solidFill>
              </a:ln>
            </p:spPr>
            <p:style>
              <a:lnRef idx="2">
                <a:schemeClr val="accent1">
                  <a:shade val="80000"/>
                  <a:hueOff val="774597"/>
                  <a:satOff val="-71774"/>
                  <a:lumOff val="390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6988" tIns="71749" rIns="86988" bIns="71749" numCol="1" spcCol="1693" anchor="ctr" anchorCtr="0">
                <a:noAutofit/>
              </a:bodyPr>
              <a:lstStyle/>
              <a:p>
                <a:pPr marL="0" marR="0" lvl="1" indent="0" algn="ctr" defTabSz="914377" rtl="0" eaLnBrk="1" fontAlgn="auto" latinLnBrk="0" hangingPunct="1">
                  <a:lnSpc>
                    <a:spcPct val="100000"/>
                  </a:lnSpc>
                  <a:spcBef>
                    <a:spcPct val="0"/>
                  </a:spcBef>
                  <a:spcAft>
                    <a:spcPts val="0"/>
                  </a:spcAft>
                  <a:buClrTx/>
                  <a:buSzTx/>
                  <a:buFontTx/>
                  <a:buNone/>
                  <a:tabLst/>
                  <a:defRPr/>
                </a:pPr>
                <a:r>
                  <a:rPr kumimoji="0" lang="en-US" sz="1900" b="0" i="0" u="none" strike="noStrike" kern="1200" cap="none" spc="0" normalizeH="0" baseline="0" noProof="0" dirty="0">
                    <a:ln>
                      <a:noFill/>
                    </a:ln>
                    <a:solidFill>
                      <a:prstClr val="black">
                        <a:hueOff val="0"/>
                        <a:satOff val="0"/>
                        <a:lumOff val="0"/>
                        <a:alphaOff val="0"/>
                      </a:prstClr>
                    </a:solidFill>
                    <a:effectLst/>
                    <a:uLnTx/>
                    <a:uFillTx/>
                    <a:latin typeface="Calibri"/>
                    <a:ea typeface="Verdana" panose="020B0604030504040204" pitchFamily="34" charset="0"/>
                    <a:cs typeface="Verdana" panose="020B0604030504040204" pitchFamily="34" charset="0"/>
                  </a:rPr>
                  <a:t>390+ member corporations in 23 countries</a:t>
                </a:r>
              </a:p>
            </p:txBody>
          </p:sp>
          <p:sp>
            <p:nvSpPr>
              <p:cNvPr id="13" name="Freeform 12"/>
              <p:cNvSpPr/>
              <p:nvPr/>
            </p:nvSpPr>
            <p:spPr>
              <a:xfrm>
                <a:off x="4317685" y="4691219"/>
                <a:ext cx="2804160" cy="487680"/>
              </a:xfrm>
              <a:custGeom>
                <a:avLst/>
                <a:gdLst>
                  <a:gd name="connsiteX0" fmla="*/ 0 w 2011275"/>
                  <a:gd name="connsiteY0" fmla="*/ 82181 h 821808"/>
                  <a:gd name="connsiteX1" fmla="*/ 82181 w 2011275"/>
                  <a:gd name="connsiteY1" fmla="*/ 0 h 821808"/>
                  <a:gd name="connsiteX2" fmla="*/ 1929094 w 2011275"/>
                  <a:gd name="connsiteY2" fmla="*/ 0 h 821808"/>
                  <a:gd name="connsiteX3" fmla="*/ 2011275 w 2011275"/>
                  <a:gd name="connsiteY3" fmla="*/ 82181 h 821808"/>
                  <a:gd name="connsiteX4" fmla="*/ 2011275 w 2011275"/>
                  <a:gd name="connsiteY4" fmla="*/ 739627 h 821808"/>
                  <a:gd name="connsiteX5" fmla="*/ 1929094 w 2011275"/>
                  <a:gd name="connsiteY5" fmla="*/ 821808 h 821808"/>
                  <a:gd name="connsiteX6" fmla="*/ 82181 w 2011275"/>
                  <a:gd name="connsiteY6" fmla="*/ 821808 h 821808"/>
                  <a:gd name="connsiteX7" fmla="*/ 0 w 2011275"/>
                  <a:gd name="connsiteY7" fmla="*/ 739627 h 821808"/>
                  <a:gd name="connsiteX8" fmla="*/ 0 w 2011275"/>
                  <a:gd name="connsiteY8" fmla="*/ 82181 h 82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1275" h="821808">
                    <a:moveTo>
                      <a:pt x="0" y="82181"/>
                    </a:moveTo>
                    <a:cubicBezTo>
                      <a:pt x="0" y="36794"/>
                      <a:pt x="36794" y="0"/>
                      <a:pt x="82181" y="0"/>
                    </a:cubicBezTo>
                    <a:lnTo>
                      <a:pt x="1929094" y="0"/>
                    </a:lnTo>
                    <a:cubicBezTo>
                      <a:pt x="1974481" y="0"/>
                      <a:pt x="2011275" y="36794"/>
                      <a:pt x="2011275" y="82181"/>
                    </a:cubicBezTo>
                    <a:lnTo>
                      <a:pt x="2011275" y="739627"/>
                    </a:lnTo>
                    <a:cubicBezTo>
                      <a:pt x="2011275" y="785014"/>
                      <a:pt x="1974481" y="821808"/>
                      <a:pt x="1929094" y="821808"/>
                    </a:cubicBezTo>
                    <a:lnTo>
                      <a:pt x="82181" y="821808"/>
                    </a:lnTo>
                    <a:cubicBezTo>
                      <a:pt x="36794" y="821808"/>
                      <a:pt x="0" y="785014"/>
                      <a:pt x="0" y="739627"/>
                    </a:cubicBezTo>
                    <a:lnTo>
                      <a:pt x="0" y="82181"/>
                    </a:lnTo>
                    <a:close/>
                  </a:path>
                </a:pathLst>
              </a:custGeom>
              <a:solidFill>
                <a:srgbClr val="0066A1"/>
              </a:solidFill>
              <a:ln>
                <a:noFill/>
              </a:ln>
            </p:spPr>
            <p:style>
              <a:lnRef idx="2">
                <a:schemeClr val="lt1">
                  <a:hueOff val="0"/>
                  <a:satOff val="0"/>
                  <a:lumOff val="0"/>
                  <a:alphaOff val="0"/>
                </a:schemeClr>
              </a:lnRef>
              <a:fillRef idx="1">
                <a:schemeClr val="accent1">
                  <a:shade val="80000"/>
                  <a:hueOff val="774597"/>
                  <a:satOff val="-71774"/>
                  <a:lumOff val="39022"/>
                  <a:alphaOff val="0"/>
                </a:schemeClr>
              </a:fillRef>
              <a:effectRef idx="0">
                <a:schemeClr val="accent1">
                  <a:shade val="80000"/>
                  <a:hueOff val="774597"/>
                  <a:satOff val="-71774"/>
                  <a:lumOff val="39022"/>
                  <a:alphaOff val="0"/>
                </a:schemeClr>
              </a:effectRef>
              <a:fontRef idx="minor">
                <a:schemeClr val="lt1"/>
              </a:fontRef>
            </p:style>
            <p:txBody>
              <a:bodyPr spcFirstLastPara="0" vert="horz" wrap="square" lIns="69789" tIns="54549" rIns="69789" bIns="54549" numCol="1" spcCol="1693" anchor="ctr" anchorCtr="0">
                <a:noAutofit/>
              </a:bodyPr>
              <a:lstStyle/>
              <a:p>
                <a:pPr marL="0" marR="0" lvl="0" indent="0" algn="ctr" defTabSz="1066773"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a:ea typeface="Verdana" panose="020B0604030504040204" pitchFamily="34" charset="0"/>
                    <a:cs typeface="Verdana" panose="020B0604030504040204" pitchFamily="34" charset="0"/>
                  </a:rPr>
                  <a:t>Corporate Memberships</a:t>
                </a:r>
              </a:p>
            </p:txBody>
          </p:sp>
        </p:grpSp>
        <p:grpSp>
          <p:nvGrpSpPr>
            <p:cNvPr id="9" name="Group 8"/>
            <p:cNvGrpSpPr/>
            <p:nvPr/>
          </p:nvGrpSpPr>
          <p:grpSpPr>
            <a:xfrm>
              <a:off x="1099217" y="4391427"/>
              <a:ext cx="4289865" cy="1212887"/>
              <a:chOff x="6800400" y="4690460"/>
              <a:chExt cx="4289865" cy="1212887"/>
            </a:xfrm>
          </p:grpSpPr>
          <p:sp>
            <p:nvSpPr>
              <p:cNvPr id="10" name="Freeform 9"/>
              <p:cNvSpPr/>
              <p:nvPr/>
            </p:nvSpPr>
            <p:spPr>
              <a:xfrm>
                <a:off x="6800400" y="5091601"/>
                <a:ext cx="4289865" cy="811746"/>
              </a:xfrm>
              <a:custGeom>
                <a:avLst/>
                <a:gdLst>
                  <a:gd name="connsiteX0" fmla="*/ 0 w 2254540"/>
                  <a:gd name="connsiteY0" fmla="*/ 140909 h 1409087"/>
                  <a:gd name="connsiteX1" fmla="*/ 140909 w 2254540"/>
                  <a:gd name="connsiteY1" fmla="*/ 0 h 1409087"/>
                  <a:gd name="connsiteX2" fmla="*/ 2113631 w 2254540"/>
                  <a:gd name="connsiteY2" fmla="*/ 0 h 1409087"/>
                  <a:gd name="connsiteX3" fmla="*/ 2254540 w 2254540"/>
                  <a:gd name="connsiteY3" fmla="*/ 140909 h 1409087"/>
                  <a:gd name="connsiteX4" fmla="*/ 2254540 w 2254540"/>
                  <a:gd name="connsiteY4" fmla="*/ 1268178 h 1409087"/>
                  <a:gd name="connsiteX5" fmla="*/ 2113631 w 2254540"/>
                  <a:gd name="connsiteY5" fmla="*/ 1409087 h 1409087"/>
                  <a:gd name="connsiteX6" fmla="*/ 140909 w 2254540"/>
                  <a:gd name="connsiteY6" fmla="*/ 1409087 h 1409087"/>
                  <a:gd name="connsiteX7" fmla="*/ 0 w 2254540"/>
                  <a:gd name="connsiteY7" fmla="*/ 1268178 h 1409087"/>
                  <a:gd name="connsiteX8" fmla="*/ 0 w 2254540"/>
                  <a:gd name="connsiteY8" fmla="*/ 140909 h 140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540" h="1409087">
                    <a:moveTo>
                      <a:pt x="0" y="140909"/>
                    </a:moveTo>
                    <a:cubicBezTo>
                      <a:pt x="0" y="63087"/>
                      <a:pt x="63087" y="0"/>
                      <a:pt x="140909" y="0"/>
                    </a:cubicBezTo>
                    <a:lnTo>
                      <a:pt x="2113631" y="0"/>
                    </a:lnTo>
                    <a:cubicBezTo>
                      <a:pt x="2191453" y="0"/>
                      <a:pt x="2254540" y="63087"/>
                      <a:pt x="2254540" y="140909"/>
                    </a:cubicBezTo>
                    <a:lnTo>
                      <a:pt x="2254540" y="1268178"/>
                    </a:lnTo>
                    <a:cubicBezTo>
                      <a:pt x="2254540" y="1346000"/>
                      <a:pt x="2191453" y="1409087"/>
                      <a:pt x="2113631" y="1409087"/>
                    </a:cubicBezTo>
                    <a:lnTo>
                      <a:pt x="140909" y="1409087"/>
                    </a:lnTo>
                    <a:cubicBezTo>
                      <a:pt x="63087" y="1409087"/>
                      <a:pt x="0" y="1346000"/>
                      <a:pt x="0" y="1268178"/>
                    </a:cubicBezTo>
                    <a:lnTo>
                      <a:pt x="0" y="140909"/>
                    </a:lnTo>
                    <a:close/>
                  </a:path>
                </a:pathLst>
              </a:custGeom>
              <a:solidFill>
                <a:schemeClr val="bg1"/>
              </a:solidFill>
              <a:ln>
                <a:solidFill>
                  <a:srgbClr val="005C91"/>
                </a:solidFill>
              </a:ln>
            </p:spPr>
            <p:style>
              <a:lnRef idx="2">
                <a:schemeClr val="accent1">
                  <a:shade val="80000"/>
                  <a:hueOff val="774597"/>
                  <a:satOff val="-71774"/>
                  <a:lumOff val="390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6988" tIns="71749" rIns="86988" bIns="71749" numCol="1" spcCol="1693" anchor="ctr" anchorCtr="0">
                <a:noAutofit/>
              </a:bodyPr>
              <a:lstStyle/>
              <a:p>
                <a:pPr marL="0" marR="0" lvl="1" indent="0" algn="ctr" defTabSz="914377" rtl="0" eaLnBrk="1" fontAlgn="auto" latinLnBrk="0" hangingPunct="1">
                  <a:lnSpc>
                    <a:spcPct val="100000"/>
                  </a:lnSpc>
                  <a:spcBef>
                    <a:spcPct val="0"/>
                  </a:spcBef>
                  <a:spcAft>
                    <a:spcPts val="0"/>
                  </a:spcAft>
                  <a:buClrTx/>
                  <a:buSzTx/>
                  <a:buFontTx/>
                  <a:buNone/>
                  <a:tabLst/>
                  <a:defRPr/>
                </a:pPr>
                <a:r>
                  <a:rPr kumimoji="0" lang="en-US" sz="1900" b="0" i="0" u="none" strike="noStrike" kern="1200" cap="none" spc="0" normalizeH="0" baseline="0" noProof="0" dirty="0">
                    <a:ln>
                      <a:noFill/>
                    </a:ln>
                    <a:solidFill>
                      <a:prstClr val="black">
                        <a:hueOff val="0"/>
                        <a:satOff val="0"/>
                        <a:lumOff val="0"/>
                        <a:alphaOff val="0"/>
                      </a:prstClr>
                    </a:solidFill>
                    <a:effectLst/>
                    <a:uLnTx/>
                    <a:uFillTx/>
                    <a:latin typeface="Calibri"/>
                    <a:ea typeface="Verdana" panose="020B0604030504040204" pitchFamily="34" charset="0"/>
                    <a:cs typeface="Verdana" panose="020B0604030504040204" pitchFamily="34" charset="0"/>
                  </a:rPr>
                  <a:t>~20,000 participants;</a:t>
                </a:r>
              </a:p>
              <a:p>
                <a:pPr marL="0" marR="0" lvl="1" indent="0" algn="ctr" defTabSz="914377" rtl="0" eaLnBrk="1" fontAlgn="auto" latinLnBrk="0" hangingPunct="1">
                  <a:lnSpc>
                    <a:spcPct val="100000"/>
                  </a:lnSpc>
                  <a:spcBef>
                    <a:spcPct val="0"/>
                  </a:spcBef>
                  <a:spcAft>
                    <a:spcPts val="0"/>
                  </a:spcAft>
                  <a:buClrTx/>
                  <a:buSzTx/>
                  <a:buFontTx/>
                  <a:buNone/>
                  <a:tabLst/>
                  <a:defRPr/>
                </a:pPr>
                <a:r>
                  <a:rPr kumimoji="0" lang="en-US" sz="1900" b="0" i="0" u="none" strike="noStrike" kern="1200" cap="none" spc="0" normalizeH="0" baseline="0" noProof="0" dirty="0">
                    <a:ln>
                      <a:noFill/>
                    </a:ln>
                    <a:solidFill>
                      <a:prstClr val="black">
                        <a:hueOff val="0"/>
                        <a:satOff val="0"/>
                        <a:lumOff val="0"/>
                        <a:alphaOff val="0"/>
                      </a:prstClr>
                    </a:solidFill>
                    <a:effectLst/>
                    <a:uLnTx/>
                    <a:uFillTx/>
                    <a:latin typeface="Calibri"/>
                    <a:ea typeface="Verdana" panose="020B0604030504040204" pitchFamily="34" charset="0"/>
                    <a:cs typeface="Verdana" panose="020B0604030504040204" pitchFamily="34" charset="0"/>
                  </a:rPr>
                  <a:t>all interested parties are welcome</a:t>
                </a:r>
              </a:p>
            </p:txBody>
          </p:sp>
          <p:sp>
            <p:nvSpPr>
              <p:cNvPr id="11" name="Freeform 10"/>
              <p:cNvSpPr/>
              <p:nvPr/>
            </p:nvSpPr>
            <p:spPr>
              <a:xfrm>
                <a:off x="7493729" y="4690460"/>
                <a:ext cx="2804160" cy="487680"/>
              </a:xfrm>
              <a:custGeom>
                <a:avLst/>
                <a:gdLst>
                  <a:gd name="connsiteX0" fmla="*/ 0 w 2011275"/>
                  <a:gd name="connsiteY0" fmla="*/ 82181 h 821808"/>
                  <a:gd name="connsiteX1" fmla="*/ 82181 w 2011275"/>
                  <a:gd name="connsiteY1" fmla="*/ 0 h 821808"/>
                  <a:gd name="connsiteX2" fmla="*/ 1929094 w 2011275"/>
                  <a:gd name="connsiteY2" fmla="*/ 0 h 821808"/>
                  <a:gd name="connsiteX3" fmla="*/ 2011275 w 2011275"/>
                  <a:gd name="connsiteY3" fmla="*/ 82181 h 821808"/>
                  <a:gd name="connsiteX4" fmla="*/ 2011275 w 2011275"/>
                  <a:gd name="connsiteY4" fmla="*/ 739627 h 821808"/>
                  <a:gd name="connsiteX5" fmla="*/ 1929094 w 2011275"/>
                  <a:gd name="connsiteY5" fmla="*/ 821808 h 821808"/>
                  <a:gd name="connsiteX6" fmla="*/ 82181 w 2011275"/>
                  <a:gd name="connsiteY6" fmla="*/ 821808 h 821808"/>
                  <a:gd name="connsiteX7" fmla="*/ 0 w 2011275"/>
                  <a:gd name="connsiteY7" fmla="*/ 739627 h 821808"/>
                  <a:gd name="connsiteX8" fmla="*/ 0 w 2011275"/>
                  <a:gd name="connsiteY8" fmla="*/ 82181 h 82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1275" h="821808">
                    <a:moveTo>
                      <a:pt x="0" y="82181"/>
                    </a:moveTo>
                    <a:cubicBezTo>
                      <a:pt x="0" y="36794"/>
                      <a:pt x="36794" y="0"/>
                      <a:pt x="82181" y="0"/>
                    </a:cubicBezTo>
                    <a:lnTo>
                      <a:pt x="1929094" y="0"/>
                    </a:lnTo>
                    <a:cubicBezTo>
                      <a:pt x="1974481" y="0"/>
                      <a:pt x="2011275" y="36794"/>
                      <a:pt x="2011275" y="82181"/>
                    </a:cubicBezTo>
                    <a:lnTo>
                      <a:pt x="2011275" y="739627"/>
                    </a:lnTo>
                    <a:cubicBezTo>
                      <a:pt x="2011275" y="785014"/>
                      <a:pt x="1974481" y="821808"/>
                      <a:pt x="1929094" y="821808"/>
                    </a:cubicBezTo>
                    <a:lnTo>
                      <a:pt x="82181" y="821808"/>
                    </a:lnTo>
                    <a:cubicBezTo>
                      <a:pt x="36794" y="821808"/>
                      <a:pt x="0" y="785014"/>
                      <a:pt x="0" y="739627"/>
                    </a:cubicBezTo>
                    <a:lnTo>
                      <a:pt x="0" y="82181"/>
                    </a:lnTo>
                    <a:close/>
                  </a:path>
                </a:pathLst>
              </a:custGeom>
              <a:solidFill>
                <a:srgbClr val="0B5172"/>
              </a:solidFill>
              <a:ln>
                <a:noFill/>
              </a:ln>
            </p:spPr>
            <p:style>
              <a:lnRef idx="2">
                <a:schemeClr val="lt1">
                  <a:hueOff val="0"/>
                  <a:satOff val="0"/>
                  <a:lumOff val="0"/>
                  <a:alphaOff val="0"/>
                </a:schemeClr>
              </a:lnRef>
              <a:fillRef idx="1">
                <a:schemeClr val="accent1">
                  <a:shade val="80000"/>
                  <a:hueOff val="774597"/>
                  <a:satOff val="-71774"/>
                  <a:lumOff val="39022"/>
                  <a:alphaOff val="0"/>
                </a:schemeClr>
              </a:fillRef>
              <a:effectRef idx="0">
                <a:schemeClr val="accent1">
                  <a:shade val="80000"/>
                  <a:hueOff val="774597"/>
                  <a:satOff val="-71774"/>
                  <a:lumOff val="39022"/>
                  <a:alphaOff val="0"/>
                </a:schemeClr>
              </a:effectRef>
              <a:fontRef idx="minor">
                <a:schemeClr val="lt1"/>
              </a:fontRef>
            </p:style>
            <p:txBody>
              <a:bodyPr spcFirstLastPara="0" vert="horz" wrap="square" lIns="69789" tIns="54549" rIns="69789" bIns="54549" numCol="1" spcCol="1693" anchor="ctr" anchorCtr="0">
                <a:noAutofit/>
              </a:bodyPr>
              <a:lstStyle/>
              <a:p>
                <a:pPr marL="0" marR="0" lvl="0" indent="0" algn="ctr" defTabSz="1066773"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a:ea typeface="Verdana" panose="020B0604030504040204" pitchFamily="34" charset="0"/>
                    <a:cs typeface="Verdana" panose="020B0604030504040204" pitchFamily="34" charset="0"/>
                  </a:rPr>
                  <a:t>Standards Developers</a:t>
                </a:r>
              </a:p>
            </p:txBody>
          </p:sp>
        </p:grpSp>
      </p:grpSp>
      <p:grpSp>
        <p:nvGrpSpPr>
          <p:cNvPr id="16" name="Group 15"/>
          <p:cNvGrpSpPr/>
          <p:nvPr/>
        </p:nvGrpSpPr>
        <p:grpSpPr>
          <a:xfrm>
            <a:off x="6267577" y="2438400"/>
            <a:ext cx="5660909" cy="3031321"/>
            <a:chOff x="5513644" y="2612364"/>
            <a:chExt cx="5745309" cy="3034393"/>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2695" y="2886541"/>
              <a:ext cx="2426367" cy="2426367"/>
            </a:xfrm>
            <a:prstGeom prst="rect">
              <a:avLst/>
            </a:prstGeom>
          </p:spPr>
        </p:pic>
        <p:sp>
          <p:nvSpPr>
            <p:cNvPr id="18" name="Rectangle 24"/>
            <p:cNvSpPr>
              <a:spLocks noChangeArrowheads="1"/>
            </p:cNvSpPr>
            <p:nvPr/>
          </p:nvSpPr>
          <p:spPr bwMode="auto">
            <a:xfrm>
              <a:off x="5983619" y="2612364"/>
              <a:ext cx="1640556" cy="646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Verdana" charset="0"/>
                  <a:ea typeface="Arial" charset="0"/>
                  <a:cs typeface="Arial" charset="0"/>
                </a:defRPr>
              </a:lvl1pPr>
              <a:lvl2pPr marL="742950" indent="-285750">
                <a:defRPr>
                  <a:solidFill>
                    <a:schemeClr val="tx1"/>
                  </a:solidFill>
                  <a:latin typeface="Verdana" charset="0"/>
                  <a:ea typeface="Arial" charset="0"/>
                  <a:cs typeface="Arial" charset="0"/>
                </a:defRPr>
              </a:lvl2pPr>
              <a:lvl3pPr marL="1143000" indent="-228600">
                <a:defRPr>
                  <a:solidFill>
                    <a:schemeClr val="tx1"/>
                  </a:solidFill>
                  <a:latin typeface="Verdana" charset="0"/>
                  <a:ea typeface="Arial" charset="0"/>
                  <a:cs typeface="Arial" charset="0"/>
                </a:defRPr>
              </a:lvl3pPr>
              <a:lvl4pPr marL="1600200" indent="-228600">
                <a:defRPr>
                  <a:solidFill>
                    <a:schemeClr val="tx1"/>
                  </a:solidFill>
                  <a:latin typeface="Verdana" charset="0"/>
                  <a:ea typeface="Arial" charset="0"/>
                  <a:cs typeface="Arial" charset="0"/>
                </a:defRPr>
              </a:lvl4pPr>
              <a:lvl5pPr marL="2057400" indent="-228600">
                <a:defRPr>
                  <a:solidFill>
                    <a:schemeClr val="tx1"/>
                  </a:solidFill>
                  <a:latin typeface="Verdana"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Verdana"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Verdana"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Verdana"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Verdana"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1800" b="1" i="0" u="none" strike="noStrike" kern="1200" cap="none" spc="0" normalizeH="0" baseline="0" noProof="0" dirty="0">
                  <a:ln>
                    <a:noFill/>
                  </a:ln>
                  <a:solidFill>
                    <a:srgbClr val="0066A1"/>
                  </a:solidFill>
                  <a:effectLst/>
                  <a:uLnTx/>
                  <a:uFillTx/>
                  <a:latin typeface="Calibri" charset="0"/>
                  <a:ea typeface="Calibri" charset="0"/>
                  <a:cs typeface="Calibri" charset="0"/>
                </a:rPr>
                <a:t>Maintaining </a:t>
              </a:r>
              <a:br>
                <a:rPr kumimoji="0" lang="en-US" altLang="x-none" sz="1800" b="1" i="0" u="none" strike="noStrike" kern="1200" cap="none" spc="0" normalizeH="0" baseline="0" noProof="0" dirty="0">
                  <a:ln>
                    <a:noFill/>
                  </a:ln>
                  <a:solidFill>
                    <a:srgbClr val="0066A1"/>
                  </a:solidFill>
                  <a:effectLst/>
                  <a:uLnTx/>
                  <a:uFillTx/>
                  <a:latin typeface="Calibri" charset="0"/>
                  <a:ea typeface="Calibri" charset="0"/>
                  <a:cs typeface="Calibri" charset="0"/>
                </a:rPr>
              </a:br>
              <a:r>
                <a:rPr kumimoji="0" lang="en-US" altLang="x-none" sz="1800" b="1" i="0" u="none" strike="noStrike" kern="1200" cap="none" spc="0" normalizeH="0" baseline="0" noProof="0" dirty="0">
                  <a:ln>
                    <a:noFill/>
                  </a:ln>
                  <a:solidFill>
                    <a:srgbClr val="0066A1"/>
                  </a:solidFill>
                  <a:effectLst/>
                  <a:uLnTx/>
                  <a:uFillTx/>
                  <a:latin typeface="Calibri" charset="0"/>
                  <a:ea typeface="Calibri" charset="0"/>
                  <a:cs typeface="Calibri" charset="0"/>
                </a:rPr>
                <a:t>the Standard</a:t>
              </a:r>
            </a:p>
          </p:txBody>
        </p:sp>
        <p:sp>
          <p:nvSpPr>
            <p:cNvPr id="19" name="Rectangle 24"/>
            <p:cNvSpPr>
              <a:spLocks noChangeArrowheads="1"/>
            </p:cNvSpPr>
            <p:nvPr/>
          </p:nvSpPr>
          <p:spPr bwMode="auto">
            <a:xfrm>
              <a:off x="8739113" y="2612364"/>
              <a:ext cx="1640556" cy="646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Verdana" charset="0"/>
                  <a:ea typeface="Arial" charset="0"/>
                  <a:cs typeface="Arial" charset="0"/>
                </a:defRPr>
              </a:lvl1pPr>
              <a:lvl2pPr marL="742950" indent="-285750">
                <a:defRPr>
                  <a:solidFill>
                    <a:schemeClr val="tx1"/>
                  </a:solidFill>
                  <a:latin typeface="Verdana" charset="0"/>
                  <a:ea typeface="Arial" charset="0"/>
                  <a:cs typeface="Arial" charset="0"/>
                </a:defRPr>
              </a:lvl2pPr>
              <a:lvl3pPr marL="1143000" indent="-228600">
                <a:defRPr>
                  <a:solidFill>
                    <a:schemeClr val="tx1"/>
                  </a:solidFill>
                  <a:latin typeface="Verdana" charset="0"/>
                  <a:ea typeface="Arial" charset="0"/>
                  <a:cs typeface="Arial" charset="0"/>
                </a:defRPr>
              </a:lvl3pPr>
              <a:lvl4pPr marL="1600200" indent="-228600">
                <a:defRPr>
                  <a:solidFill>
                    <a:schemeClr val="tx1"/>
                  </a:solidFill>
                  <a:latin typeface="Verdana" charset="0"/>
                  <a:ea typeface="Arial" charset="0"/>
                  <a:cs typeface="Arial" charset="0"/>
                </a:defRPr>
              </a:lvl4pPr>
              <a:lvl5pPr marL="2057400" indent="-228600">
                <a:defRPr>
                  <a:solidFill>
                    <a:schemeClr val="tx1"/>
                  </a:solidFill>
                  <a:latin typeface="Verdana"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Verdana"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Verdana"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Verdana"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Verdana"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1800" b="1" i="0" u="none" strike="noStrike" kern="1200" cap="none" spc="0" normalizeH="0" baseline="0" noProof="0" dirty="0">
                  <a:ln>
                    <a:noFill/>
                  </a:ln>
                  <a:solidFill>
                    <a:srgbClr val="0066A1"/>
                  </a:solidFill>
                  <a:effectLst/>
                  <a:uLnTx/>
                  <a:uFillTx/>
                  <a:latin typeface="Calibri" charset="0"/>
                  <a:ea typeface="Calibri" charset="0"/>
                  <a:cs typeface="Calibri" charset="0"/>
                </a:rPr>
                <a:t>Initiating the</a:t>
              </a:r>
              <a:br>
                <a:rPr kumimoji="0" lang="en-US" altLang="x-none" sz="1800" b="1" i="0" u="none" strike="noStrike" kern="1200" cap="none" spc="0" normalizeH="0" baseline="0" noProof="0" dirty="0">
                  <a:ln>
                    <a:noFill/>
                  </a:ln>
                  <a:solidFill>
                    <a:srgbClr val="0066A1"/>
                  </a:solidFill>
                  <a:effectLst/>
                  <a:uLnTx/>
                  <a:uFillTx/>
                  <a:latin typeface="Calibri" charset="0"/>
                  <a:ea typeface="Calibri" charset="0"/>
                  <a:cs typeface="Calibri" charset="0"/>
                </a:rPr>
              </a:br>
              <a:r>
                <a:rPr kumimoji="0" lang="en-US" altLang="x-none" sz="1800" b="1" i="0" u="none" strike="noStrike" kern="1200" cap="none" spc="0" normalizeH="0" baseline="0" noProof="0" dirty="0">
                  <a:ln>
                    <a:noFill/>
                  </a:ln>
                  <a:solidFill>
                    <a:srgbClr val="0066A1"/>
                  </a:solidFill>
                  <a:effectLst/>
                  <a:uLnTx/>
                  <a:uFillTx/>
                  <a:latin typeface="Calibri" charset="0"/>
                  <a:ea typeface="Calibri" charset="0"/>
                  <a:cs typeface="Calibri" charset="0"/>
                </a:rPr>
                <a:t>Project</a:t>
              </a:r>
            </a:p>
          </p:txBody>
        </p:sp>
        <p:sp>
          <p:nvSpPr>
            <p:cNvPr id="20" name="Rectangle 24"/>
            <p:cNvSpPr>
              <a:spLocks noChangeArrowheads="1"/>
            </p:cNvSpPr>
            <p:nvPr/>
          </p:nvSpPr>
          <p:spPr bwMode="auto">
            <a:xfrm>
              <a:off x="9508168" y="3842406"/>
              <a:ext cx="1750785" cy="924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Verdana" charset="0"/>
                  <a:ea typeface="Arial" charset="0"/>
                  <a:cs typeface="Arial" charset="0"/>
                </a:defRPr>
              </a:lvl1pPr>
              <a:lvl2pPr marL="742950" indent="-285750">
                <a:defRPr>
                  <a:solidFill>
                    <a:schemeClr val="tx1"/>
                  </a:solidFill>
                  <a:latin typeface="Verdana" charset="0"/>
                  <a:ea typeface="Arial" charset="0"/>
                  <a:cs typeface="Arial" charset="0"/>
                </a:defRPr>
              </a:lvl2pPr>
              <a:lvl3pPr marL="1143000" indent="-228600">
                <a:defRPr>
                  <a:solidFill>
                    <a:schemeClr val="tx1"/>
                  </a:solidFill>
                  <a:latin typeface="Verdana" charset="0"/>
                  <a:ea typeface="Arial" charset="0"/>
                  <a:cs typeface="Arial" charset="0"/>
                </a:defRPr>
              </a:lvl3pPr>
              <a:lvl4pPr marL="1600200" indent="-228600">
                <a:defRPr>
                  <a:solidFill>
                    <a:schemeClr val="tx1"/>
                  </a:solidFill>
                  <a:latin typeface="Verdana" charset="0"/>
                  <a:ea typeface="Arial" charset="0"/>
                  <a:cs typeface="Arial" charset="0"/>
                </a:defRPr>
              </a:lvl4pPr>
              <a:lvl5pPr marL="2057400" indent="-228600">
                <a:defRPr>
                  <a:solidFill>
                    <a:schemeClr val="tx1"/>
                  </a:solidFill>
                  <a:latin typeface="Verdana"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Verdana"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Verdana"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Verdana"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Verdana"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1800" b="1" i="0" u="none" strike="noStrike" kern="1200" cap="none" spc="0" normalizeH="0" baseline="0" noProof="0" dirty="0">
                  <a:ln>
                    <a:noFill/>
                  </a:ln>
                  <a:solidFill>
                    <a:srgbClr val="0066A1"/>
                  </a:solidFill>
                  <a:effectLst/>
                  <a:uLnTx/>
                  <a:uFillTx/>
                  <a:latin typeface="Calibri" charset="0"/>
                  <a:ea typeface="Calibri" charset="0"/>
                  <a:cs typeface="Calibri" charset="0"/>
                </a:rPr>
                <a:t>Mobilizing</a:t>
              </a:r>
              <a:br>
                <a:rPr kumimoji="0" lang="en-US" altLang="x-none" sz="1800" b="1" i="0" u="none" strike="noStrike" kern="1200" cap="none" spc="0" normalizeH="0" baseline="0" noProof="0" dirty="0">
                  <a:ln>
                    <a:noFill/>
                  </a:ln>
                  <a:solidFill>
                    <a:srgbClr val="0066A1"/>
                  </a:solidFill>
                  <a:effectLst/>
                  <a:uLnTx/>
                  <a:uFillTx/>
                  <a:latin typeface="Calibri" charset="0"/>
                  <a:ea typeface="Calibri" charset="0"/>
                  <a:cs typeface="Calibri" charset="0"/>
                </a:rPr>
              </a:br>
              <a:r>
                <a:rPr kumimoji="0" lang="en-US" altLang="x-none" sz="1800" b="1" i="0" u="none" strike="noStrike" kern="1200" cap="none" spc="0" normalizeH="0" baseline="0" noProof="0" dirty="0">
                  <a:ln>
                    <a:noFill/>
                  </a:ln>
                  <a:solidFill>
                    <a:srgbClr val="0066A1"/>
                  </a:solidFill>
                  <a:effectLst/>
                  <a:uLnTx/>
                  <a:uFillTx/>
                  <a:latin typeface="Calibri" charset="0"/>
                  <a:ea typeface="Calibri" charset="0"/>
                  <a:cs typeface="Calibri" charset="0"/>
                </a:rPr>
                <a:t>the Working Group</a:t>
              </a:r>
            </a:p>
          </p:txBody>
        </p:sp>
        <p:sp>
          <p:nvSpPr>
            <p:cNvPr id="21" name="Rectangle 24"/>
            <p:cNvSpPr>
              <a:spLocks noChangeArrowheads="1"/>
            </p:cNvSpPr>
            <p:nvPr/>
          </p:nvSpPr>
          <p:spPr bwMode="auto">
            <a:xfrm>
              <a:off x="8903304" y="4999771"/>
              <a:ext cx="1750785" cy="646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Verdana" charset="0"/>
                  <a:ea typeface="Arial" charset="0"/>
                  <a:cs typeface="Arial" charset="0"/>
                </a:defRPr>
              </a:lvl1pPr>
              <a:lvl2pPr marL="742950" indent="-285750">
                <a:defRPr>
                  <a:solidFill>
                    <a:schemeClr val="tx1"/>
                  </a:solidFill>
                  <a:latin typeface="Verdana" charset="0"/>
                  <a:ea typeface="Arial" charset="0"/>
                  <a:cs typeface="Arial" charset="0"/>
                </a:defRPr>
              </a:lvl2pPr>
              <a:lvl3pPr marL="1143000" indent="-228600">
                <a:defRPr>
                  <a:solidFill>
                    <a:schemeClr val="tx1"/>
                  </a:solidFill>
                  <a:latin typeface="Verdana" charset="0"/>
                  <a:ea typeface="Arial" charset="0"/>
                  <a:cs typeface="Arial" charset="0"/>
                </a:defRPr>
              </a:lvl3pPr>
              <a:lvl4pPr marL="1600200" indent="-228600">
                <a:defRPr>
                  <a:solidFill>
                    <a:schemeClr val="tx1"/>
                  </a:solidFill>
                  <a:latin typeface="Verdana" charset="0"/>
                  <a:ea typeface="Arial" charset="0"/>
                  <a:cs typeface="Arial" charset="0"/>
                </a:defRPr>
              </a:lvl4pPr>
              <a:lvl5pPr marL="2057400" indent="-228600">
                <a:defRPr>
                  <a:solidFill>
                    <a:schemeClr val="tx1"/>
                  </a:solidFill>
                  <a:latin typeface="Verdana"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Verdana"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Verdana"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Verdana"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Verdana"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1800" b="1" i="0" u="none" strike="noStrike" kern="1200" cap="none" spc="0" normalizeH="0" baseline="0" noProof="0" dirty="0">
                  <a:ln>
                    <a:noFill/>
                  </a:ln>
                  <a:solidFill>
                    <a:srgbClr val="0066A1"/>
                  </a:solidFill>
                  <a:effectLst/>
                  <a:uLnTx/>
                  <a:uFillTx/>
                  <a:latin typeface="Calibri" charset="0"/>
                  <a:ea typeface="Calibri" charset="0"/>
                  <a:cs typeface="Calibri" charset="0"/>
                </a:rPr>
                <a:t>Drafting the</a:t>
              </a:r>
              <a:br>
                <a:rPr kumimoji="0" lang="en-US" altLang="x-none" sz="1800" b="1" i="0" u="none" strike="noStrike" kern="1200" cap="none" spc="0" normalizeH="0" baseline="0" noProof="0" dirty="0">
                  <a:ln>
                    <a:noFill/>
                  </a:ln>
                  <a:solidFill>
                    <a:srgbClr val="0066A1"/>
                  </a:solidFill>
                  <a:effectLst/>
                  <a:uLnTx/>
                  <a:uFillTx/>
                  <a:latin typeface="Calibri" charset="0"/>
                  <a:ea typeface="Calibri" charset="0"/>
                  <a:cs typeface="Calibri" charset="0"/>
                </a:rPr>
              </a:br>
              <a:r>
                <a:rPr kumimoji="0" lang="en-US" altLang="x-none" sz="1800" b="1" i="0" u="none" strike="noStrike" kern="1200" cap="none" spc="0" normalizeH="0" baseline="0" noProof="0" dirty="0">
                  <a:ln>
                    <a:noFill/>
                  </a:ln>
                  <a:solidFill>
                    <a:srgbClr val="0066A1"/>
                  </a:solidFill>
                  <a:effectLst/>
                  <a:uLnTx/>
                  <a:uFillTx/>
                  <a:latin typeface="Calibri" charset="0"/>
                  <a:ea typeface="Calibri" charset="0"/>
                  <a:cs typeface="Calibri" charset="0"/>
                </a:rPr>
                <a:t>Standard</a:t>
              </a:r>
            </a:p>
          </p:txBody>
        </p:sp>
        <p:sp>
          <p:nvSpPr>
            <p:cNvPr id="22" name="Rectangle 24"/>
            <p:cNvSpPr>
              <a:spLocks noChangeArrowheads="1"/>
            </p:cNvSpPr>
            <p:nvPr/>
          </p:nvSpPr>
          <p:spPr bwMode="auto">
            <a:xfrm>
              <a:off x="6017668" y="4999771"/>
              <a:ext cx="1750785" cy="646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Verdana" charset="0"/>
                  <a:ea typeface="Arial" charset="0"/>
                  <a:cs typeface="Arial" charset="0"/>
                </a:defRPr>
              </a:lvl1pPr>
              <a:lvl2pPr marL="742950" indent="-285750">
                <a:defRPr>
                  <a:solidFill>
                    <a:schemeClr val="tx1"/>
                  </a:solidFill>
                  <a:latin typeface="Verdana" charset="0"/>
                  <a:ea typeface="Arial" charset="0"/>
                  <a:cs typeface="Arial" charset="0"/>
                </a:defRPr>
              </a:lvl2pPr>
              <a:lvl3pPr marL="1143000" indent="-228600">
                <a:defRPr>
                  <a:solidFill>
                    <a:schemeClr val="tx1"/>
                  </a:solidFill>
                  <a:latin typeface="Verdana" charset="0"/>
                  <a:ea typeface="Arial" charset="0"/>
                  <a:cs typeface="Arial" charset="0"/>
                </a:defRPr>
              </a:lvl3pPr>
              <a:lvl4pPr marL="1600200" indent="-228600">
                <a:defRPr>
                  <a:solidFill>
                    <a:schemeClr val="tx1"/>
                  </a:solidFill>
                  <a:latin typeface="Verdana" charset="0"/>
                  <a:ea typeface="Arial" charset="0"/>
                  <a:cs typeface="Arial" charset="0"/>
                </a:defRPr>
              </a:lvl4pPr>
              <a:lvl5pPr marL="2057400" indent="-228600">
                <a:defRPr>
                  <a:solidFill>
                    <a:schemeClr val="tx1"/>
                  </a:solidFill>
                  <a:latin typeface="Verdana"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Verdana"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Verdana"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Verdana"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Verdana"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1800" b="1" i="0" u="none" strike="noStrike" kern="1200" cap="none" spc="0" normalizeH="0" baseline="0" noProof="0" dirty="0">
                  <a:ln>
                    <a:noFill/>
                  </a:ln>
                  <a:solidFill>
                    <a:srgbClr val="0066A1"/>
                  </a:solidFill>
                  <a:effectLst/>
                  <a:uLnTx/>
                  <a:uFillTx/>
                  <a:latin typeface="Calibri" charset="0"/>
                  <a:ea typeface="Calibri" charset="0"/>
                  <a:cs typeface="Calibri" charset="0"/>
                </a:rPr>
                <a:t>Balloting the</a:t>
              </a:r>
              <a:br>
                <a:rPr kumimoji="0" lang="en-US" altLang="x-none" sz="1800" b="1" i="0" u="none" strike="noStrike" kern="1200" cap="none" spc="0" normalizeH="0" baseline="0" noProof="0" dirty="0">
                  <a:ln>
                    <a:noFill/>
                  </a:ln>
                  <a:solidFill>
                    <a:srgbClr val="0066A1"/>
                  </a:solidFill>
                  <a:effectLst/>
                  <a:uLnTx/>
                  <a:uFillTx/>
                  <a:latin typeface="Calibri" charset="0"/>
                  <a:ea typeface="Calibri" charset="0"/>
                  <a:cs typeface="Calibri" charset="0"/>
                </a:rPr>
              </a:br>
              <a:r>
                <a:rPr kumimoji="0" lang="en-US" altLang="x-none" sz="1800" b="1" i="0" u="none" strike="noStrike" kern="1200" cap="none" spc="0" normalizeH="0" baseline="0" noProof="0" dirty="0">
                  <a:ln>
                    <a:noFill/>
                  </a:ln>
                  <a:solidFill>
                    <a:srgbClr val="0066A1"/>
                  </a:solidFill>
                  <a:effectLst/>
                  <a:uLnTx/>
                  <a:uFillTx/>
                  <a:latin typeface="Calibri" charset="0"/>
                  <a:ea typeface="Calibri" charset="0"/>
                  <a:cs typeface="Calibri" charset="0"/>
                </a:rPr>
                <a:t>Standard</a:t>
              </a:r>
            </a:p>
          </p:txBody>
        </p:sp>
        <p:sp>
          <p:nvSpPr>
            <p:cNvPr id="23" name="Rectangle 24"/>
            <p:cNvSpPr>
              <a:spLocks noChangeArrowheads="1"/>
            </p:cNvSpPr>
            <p:nvPr/>
          </p:nvSpPr>
          <p:spPr bwMode="auto">
            <a:xfrm>
              <a:off x="5513644" y="3842406"/>
              <a:ext cx="1750785" cy="646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Verdana" charset="0"/>
                  <a:ea typeface="Arial" charset="0"/>
                  <a:cs typeface="Arial" charset="0"/>
                </a:defRPr>
              </a:lvl1pPr>
              <a:lvl2pPr marL="742950" indent="-285750">
                <a:defRPr>
                  <a:solidFill>
                    <a:schemeClr val="tx1"/>
                  </a:solidFill>
                  <a:latin typeface="Verdana" charset="0"/>
                  <a:ea typeface="Arial" charset="0"/>
                  <a:cs typeface="Arial" charset="0"/>
                </a:defRPr>
              </a:lvl2pPr>
              <a:lvl3pPr marL="1143000" indent="-228600">
                <a:defRPr>
                  <a:solidFill>
                    <a:schemeClr val="tx1"/>
                  </a:solidFill>
                  <a:latin typeface="Verdana" charset="0"/>
                  <a:ea typeface="Arial" charset="0"/>
                  <a:cs typeface="Arial" charset="0"/>
                </a:defRPr>
              </a:lvl3pPr>
              <a:lvl4pPr marL="1600200" indent="-228600">
                <a:defRPr>
                  <a:solidFill>
                    <a:schemeClr val="tx1"/>
                  </a:solidFill>
                  <a:latin typeface="Verdana" charset="0"/>
                  <a:ea typeface="Arial" charset="0"/>
                  <a:cs typeface="Arial" charset="0"/>
                </a:defRPr>
              </a:lvl4pPr>
              <a:lvl5pPr marL="2057400" indent="-228600">
                <a:defRPr>
                  <a:solidFill>
                    <a:schemeClr val="tx1"/>
                  </a:solidFill>
                  <a:latin typeface="Verdana"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Verdana"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Verdana"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Verdana"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Verdana"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1800" b="1" i="0" u="none" strike="noStrike" kern="1200" cap="none" spc="0" normalizeH="0" baseline="0" noProof="0" dirty="0">
                  <a:ln>
                    <a:noFill/>
                  </a:ln>
                  <a:solidFill>
                    <a:srgbClr val="0066A1"/>
                  </a:solidFill>
                  <a:effectLst/>
                  <a:uLnTx/>
                  <a:uFillTx/>
                  <a:latin typeface="Calibri" charset="0"/>
                  <a:ea typeface="Calibri" charset="0"/>
                  <a:cs typeface="Calibri" charset="0"/>
                </a:rPr>
                <a:t>Gaining Final</a:t>
              </a:r>
              <a:br>
                <a:rPr kumimoji="0" lang="en-US" altLang="x-none" sz="1800" b="1" i="0" u="none" strike="noStrike" kern="1200" cap="none" spc="0" normalizeH="0" baseline="0" noProof="0" dirty="0">
                  <a:ln>
                    <a:noFill/>
                  </a:ln>
                  <a:solidFill>
                    <a:srgbClr val="0066A1"/>
                  </a:solidFill>
                  <a:effectLst/>
                  <a:uLnTx/>
                  <a:uFillTx/>
                  <a:latin typeface="Calibri" charset="0"/>
                  <a:ea typeface="Calibri" charset="0"/>
                  <a:cs typeface="Calibri" charset="0"/>
                </a:rPr>
              </a:br>
              <a:r>
                <a:rPr kumimoji="0" lang="en-US" altLang="x-none" sz="1800" b="1" i="0" u="none" strike="noStrike" kern="1200" cap="none" spc="0" normalizeH="0" baseline="0" noProof="0" dirty="0">
                  <a:ln>
                    <a:noFill/>
                  </a:ln>
                  <a:solidFill>
                    <a:srgbClr val="0066A1"/>
                  </a:solidFill>
                  <a:effectLst/>
                  <a:uLnTx/>
                  <a:uFillTx/>
                  <a:latin typeface="Calibri" charset="0"/>
                  <a:ea typeface="Calibri" charset="0"/>
                  <a:cs typeface="Calibri" charset="0"/>
                </a:rPr>
                <a:t>Approval</a:t>
              </a:r>
            </a:p>
          </p:txBody>
        </p:sp>
      </p:grpSp>
      <p:sp>
        <p:nvSpPr>
          <p:cNvPr id="4" name="Slide Number Placeholder 3"/>
          <p:cNvSpPr>
            <a:spLocks noGrp="1"/>
          </p:cNvSpPr>
          <p:nvPr>
            <p:ph type="sldNum" sz="quarter" idx="15"/>
          </p:nvPr>
        </p:nvSpPr>
        <p:spPr/>
        <p:txBody>
          <a:bodyPr/>
          <a:lstStyle/>
          <a:p>
            <a:pPr>
              <a:defRPr/>
            </a:pPr>
            <a:fld id="{1F2884EB-C6E3-684C-A39B-0E652C4E0E60}" type="slidenum">
              <a:rPr lang="en-US" smtClean="0">
                <a:solidFill>
                  <a:prstClr val="black">
                    <a:tint val="75000"/>
                  </a:prstClr>
                </a:solidFill>
              </a:rPr>
              <a:pPr>
                <a:defRPr/>
              </a:pPr>
              <a:t>2</a:t>
            </a:fld>
            <a:endParaRPr lang="en-US" dirty="0">
              <a:solidFill>
                <a:prstClr val="black">
                  <a:tint val="75000"/>
                </a:prstClr>
              </a:solidFill>
            </a:endParaRPr>
          </a:p>
        </p:txBody>
      </p:sp>
    </p:spTree>
    <p:extLst>
      <p:ext uri="{BB962C8B-B14F-4D97-AF65-F5344CB8AC3E}">
        <p14:creationId xmlns:p14="http://schemas.microsoft.com/office/powerpoint/2010/main" val="270179584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7586"/>
            <a:ext cx="11582400" cy="537777"/>
          </a:xfrm>
        </p:spPr>
        <p:txBody>
          <a:bodyPr>
            <a:normAutofit/>
          </a:bodyPr>
          <a:lstStyle/>
          <a:p>
            <a:pPr algn="ctr"/>
            <a:r>
              <a:rPr lang="en-US" dirty="0"/>
              <a:t>802.11bb uses light spectrum and existing WLAN capabilities</a:t>
            </a:r>
          </a:p>
        </p:txBody>
      </p:sp>
      <p:sp>
        <p:nvSpPr>
          <p:cNvPr id="11" name="Rectangle 3">
            <a:extLst>
              <a:ext uri="{FF2B5EF4-FFF2-40B4-BE49-F238E27FC236}">
                <a16:creationId xmlns:a16="http://schemas.microsoft.com/office/drawing/2014/main" id="{839BA0B1-BE6E-496E-9147-71477D79B2BA}"/>
              </a:ext>
            </a:extLst>
          </p:cNvPr>
          <p:cNvSpPr txBox="1">
            <a:spLocks noChangeArrowheads="1"/>
          </p:cNvSpPr>
          <p:nvPr/>
        </p:nvSpPr>
        <p:spPr bwMode="auto">
          <a:xfrm>
            <a:off x="624754" y="1589809"/>
            <a:ext cx="10729046"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ct val="20000"/>
              </a:spcBef>
              <a:buChar char="•"/>
              <a:defRPr sz="2400" b="1">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0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9p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altLang="en-US" sz="2400" b="0" i="0" u="none" strike="noStrike" kern="0" cap="none" spc="0" normalizeH="0" baseline="0" noProof="0" dirty="0">
                <a:ln>
                  <a:noFill/>
                </a:ln>
                <a:solidFill>
                  <a:srgbClr val="000000"/>
                </a:solidFill>
                <a:effectLst/>
                <a:uLnTx/>
                <a:uFillTx/>
                <a:latin typeface="Metric Regular"/>
                <a:ea typeface="MS PGothic" panose="020B0600070205080204" pitchFamily="34" charset="-128"/>
                <a:cs typeface="+mn-cs"/>
              </a:rPr>
              <a:t>RF frontend up-converts </a:t>
            </a:r>
            <a:br>
              <a:rPr kumimoji="0" lang="en-US" altLang="en-US" sz="2400" b="0" i="0" u="none" strike="noStrike" kern="0" cap="none" spc="0" normalizeH="0" baseline="0" noProof="0" dirty="0">
                <a:ln>
                  <a:noFill/>
                </a:ln>
                <a:solidFill>
                  <a:srgbClr val="000000"/>
                </a:solidFill>
                <a:effectLst/>
                <a:uLnTx/>
                <a:uFillTx/>
                <a:latin typeface="Metric Regular"/>
                <a:ea typeface="MS PGothic" panose="020B0600070205080204" pitchFamily="34" charset="-128"/>
                <a:cs typeface="+mn-cs"/>
              </a:rPr>
            </a:br>
            <a:r>
              <a:rPr kumimoji="0" lang="en-US" altLang="en-US" sz="2400" b="0" i="0" u="none" strike="noStrike" kern="0" cap="none" spc="0" normalizeH="0" baseline="0" noProof="0" dirty="0">
                <a:ln>
                  <a:noFill/>
                </a:ln>
                <a:solidFill>
                  <a:srgbClr val="000000"/>
                </a:solidFill>
                <a:effectLst/>
                <a:uLnTx/>
                <a:uFillTx/>
                <a:latin typeface="Metric Regular"/>
                <a:ea typeface="MS PGothic" panose="020B0600070205080204" pitchFamily="34" charset="-128"/>
                <a:cs typeface="+mn-cs"/>
              </a:rPr>
              <a:t>baseband signals onto e.g. </a:t>
            </a:r>
            <a:br>
              <a:rPr kumimoji="0" lang="en-US" altLang="en-US" sz="2400" b="0" i="0" u="none" strike="noStrike" kern="0" cap="none" spc="0" normalizeH="0" baseline="0" noProof="0" dirty="0">
                <a:ln>
                  <a:noFill/>
                </a:ln>
                <a:solidFill>
                  <a:srgbClr val="000000"/>
                </a:solidFill>
                <a:effectLst/>
                <a:uLnTx/>
                <a:uFillTx/>
                <a:latin typeface="Metric Regular"/>
                <a:ea typeface="MS PGothic" panose="020B0600070205080204" pitchFamily="34" charset="-128"/>
                <a:cs typeface="+mn-cs"/>
              </a:rPr>
            </a:br>
            <a:r>
              <a:rPr kumimoji="0" lang="en-US" altLang="en-US" sz="2400" b="0" i="1" u="none" strike="noStrike" kern="0" cap="none" spc="0" normalizeH="0" baseline="0" noProof="0" dirty="0">
                <a:ln>
                  <a:noFill/>
                </a:ln>
                <a:solidFill>
                  <a:srgbClr val="000000"/>
                </a:solidFill>
                <a:effectLst/>
                <a:uLnTx/>
                <a:uFillTx/>
                <a:latin typeface="Metric Regular"/>
                <a:ea typeface="MS PGothic" panose="020B0600070205080204" pitchFamily="34" charset="-128"/>
                <a:cs typeface="+mn-cs"/>
              </a:rPr>
              <a:t>f</a:t>
            </a:r>
            <a:r>
              <a:rPr kumimoji="0" lang="en-US" altLang="en-US" sz="2400" b="0" i="1" u="none" strike="noStrike" kern="0" cap="none" spc="0" normalizeH="0" baseline="-25000" noProof="0" dirty="0">
                <a:ln>
                  <a:noFill/>
                </a:ln>
                <a:solidFill>
                  <a:srgbClr val="000000"/>
                </a:solidFill>
                <a:effectLst/>
                <a:uLnTx/>
                <a:uFillTx/>
                <a:latin typeface="Metric Regular"/>
                <a:ea typeface="MS PGothic" panose="020B0600070205080204" pitchFamily="34" charset="-128"/>
                <a:cs typeface="+mn-cs"/>
              </a:rPr>
              <a:t>c</a:t>
            </a:r>
            <a:r>
              <a:rPr kumimoji="0" lang="en-US" altLang="en-US" sz="2400" b="0" i="0" u="none" strike="noStrike" kern="0" cap="none" spc="0" normalizeH="0" baseline="0" noProof="0" dirty="0">
                <a:ln>
                  <a:noFill/>
                </a:ln>
                <a:solidFill>
                  <a:srgbClr val="000000"/>
                </a:solidFill>
                <a:effectLst/>
                <a:uLnTx/>
                <a:uFillTx/>
                <a:latin typeface="Metric Regular"/>
                <a:ea typeface="MS PGothic" panose="020B0600070205080204" pitchFamily="34" charset="-128"/>
                <a:cs typeface="+mn-cs"/>
              </a:rPr>
              <a:t>= 5 GHz.</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en-US" altLang="en-US" sz="2400" b="0" i="0" u="none" strike="noStrike" kern="0" cap="none" spc="0" normalizeH="0" baseline="0" noProof="0" dirty="0">
              <a:ln>
                <a:noFill/>
              </a:ln>
              <a:solidFill>
                <a:srgbClr val="000000"/>
              </a:solidFill>
              <a:effectLst/>
              <a:uLnTx/>
              <a:uFillTx/>
              <a:latin typeface="Metric Regular"/>
              <a:ea typeface="MS PGothic" panose="020B0600070205080204" pitchFamily="34" charset="-128"/>
              <a:cs typeface="+mn-cs"/>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en-US" altLang="en-US" sz="2400" b="0" i="0" u="none" strike="noStrike" kern="0" cap="none" spc="0" normalizeH="0" baseline="0" noProof="0" dirty="0">
              <a:ln>
                <a:noFill/>
              </a:ln>
              <a:solidFill>
                <a:srgbClr val="000000"/>
              </a:solidFill>
              <a:effectLst/>
              <a:uLnTx/>
              <a:uFillTx/>
              <a:latin typeface="Metric Regular"/>
              <a:ea typeface="MS PGothic" panose="020B0600070205080204" pitchFamily="34" charset="-128"/>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Metric Regular"/>
              <a:ea typeface="MS PGothic" panose="020B0600070205080204" pitchFamily="34" charset="-128"/>
              <a:cs typeface="+mn-cs"/>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altLang="en-US" sz="2400" b="0" i="0" u="none" strike="noStrike" kern="0" cap="none" spc="0" normalizeH="0" baseline="0" noProof="0" dirty="0">
                <a:ln>
                  <a:noFill/>
                </a:ln>
                <a:solidFill>
                  <a:srgbClr val="000000"/>
                </a:solidFill>
                <a:effectLst/>
                <a:uLnTx/>
                <a:uFillTx/>
                <a:latin typeface="Metric Regular"/>
                <a:ea typeface="MS PGothic" panose="020B0600070205080204" pitchFamily="34" charset="-128"/>
                <a:cs typeface="+mn-cs"/>
              </a:rPr>
              <a:t>LC frontend up-converts </a:t>
            </a:r>
            <a:br>
              <a:rPr kumimoji="0" lang="en-US" altLang="en-US" sz="2400" b="0" i="0" u="none" strike="noStrike" kern="0" cap="none" spc="0" normalizeH="0" baseline="0" noProof="0" dirty="0">
                <a:ln>
                  <a:noFill/>
                </a:ln>
                <a:solidFill>
                  <a:srgbClr val="000000"/>
                </a:solidFill>
                <a:effectLst/>
                <a:uLnTx/>
                <a:uFillTx/>
                <a:latin typeface="Metric Regular"/>
                <a:ea typeface="MS PGothic" panose="020B0600070205080204" pitchFamily="34" charset="-128"/>
                <a:cs typeface="+mn-cs"/>
              </a:rPr>
            </a:br>
            <a:r>
              <a:rPr kumimoji="0" lang="en-US" altLang="en-US" sz="2400" b="0" i="0" u="none" strike="noStrike" kern="0" cap="none" spc="0" normalizeH="0" baseline="0" noProof="0" dirty="0">
                <a:ln>
                  <a:noFill/>
                </a:ln>
                <a:solidFill>
                  <a:srgbClr val="000000"/>
                </a:solidFill>
                <a:effectLst/>
                <a:uLnTx/>
                <a:uFillTx/>
                <a:latin typeface="Metric Regular"/>
                <a:ea typeface="MS PGothic" panose="020B0600070205080204" pitchFamily="34" charset="-128"/>
                <a:cs typeface="+mn-cs"/>
              </a:rPr>
              <a:t>baseband onto low IF e.g.</a:t>
            </a:r>
            <a:br>
              <a:rPr kumimoji="0" lang="en-US" altLang="en-US" sz="2400" b="0" i="0" u="none" strike="noStrike" kern="0" cap="none" spc="0" normalizeH="0" baseline="0" noProof="0" dirty="0">
                <a:ln>
                  <a:noFill/>
                </a:ln>
                <a:solidFill>
                  <a:srgbClr val="000000"/>
                </a:solidFill>
                <a:effectLst/>
                <a:uLnTx/>
                <a:uFillTx/>
                <a:latin typeface="Metric Regular"/>
                <a:ea typeface="MS PGothic" panose="020B0600070205080204" pitchFamily="34" charset="-128"/>
                <a:cs typeface="+mn-cs"/>
              </a:rPr>
            </a:br>
            <a:r>
              <a:rPr kumimoji="0" lang="en-US" altLang="en-US" sz="2400" b="0" i="0" u="none" strike="noStrike" kern="0" cap="none" spc="0" normalizeH="0" baseline="0" noProof="0" dirty="0">
                <a:ln>
                  <a:noFill/>
                </a:ln>
                <a:solidFill>
                  <a:srgbClr val="000000"/>
                </a:solidFill>
                <a:effectLst/>
                <a:uLnTx/>
                <a:uFillTx/>
                <a:latin typeface="Metric Regular"/>
                <a:ea typeface="MS PGothic" panose="020B0600070205080204" pitchFamily="34" charset="-128"/>
                <a:cs typeface="+mn-cs"/>
              </a:rPr>
              <a:t> </a:t>
            </a:r>
            <a:r>
              <a:rPr kumimoji="0" lang="en-US" altLang="en-US" sz="2400" b="0" i="1" u="none" strike="noStrike" kern="0" cap="none" spc="0" normalizeH="0" baseline="0" noProof="0" dirty="0">
                <a:ln>
                  <a:noFill/>
                </a:ln>
                <a:solidFill>
                  <a:srgbClr val="000000"/>
                </a:solidFill>
                <a:effectLst/>
                <a:uLnTx/>
                <a:uFillTx/>
                <a:latin typeface="Metric Regular"/>
                <a:ea typeface="MS PGothic" panose="020B0600070205080204" pitchFamily="34" charset="-128"/>
                <a:cs typeface="+mn-cs"/>
              </a:rPr>
              <a:t>f</a:t>
            </a:r>
            <a:r>
              <a:rPr kumimoji="0" lang="en-US" altLang="en-US" sz="2400" b="0" i="1" u="none" strike="noStrike" kern="0" cap="none" spc="0" normalizeH="0" baseline="-25000" noProof="0" dirty="0">
                <a:ln>
                  <a:noFill/>
                </a:ln>
                <a:solidFill>
                  <a:srgbClr val="000000"/>
                </a:solidFill>
                <a:effectLst/>
                <a:uLnTx/>
                <a:uFillTx/>
                <a:latin typeface="Metric Regular"/>
                <a:ea typeface="MS PGothic" panose="020B0600070205080204" pitchFamily="34" charset="-128"/>
                <a:cs typeface="+mn-cs"/>
              </a:rPr>
              <a:t>c</a:t>
            </a:r>
            <a:r>
              <a:rPr kumimoji="0" lang="en-US" altLang="en-US" sz="2400" b="0" i="0" u="none" strike="noStrike" kern="0" cap="none" spc="0" normalizeH="0" baseline="0" noProof="0" dirty="0">
                <a:ln>
                  <a:noFill/>
                </a:ln>
                <a:solidFill>
                  <a:srgbClr val="000000"/>
                </a:solidFill>
                <a:effectLst/>
                <a:uLnTx/>
                <a:uFillTx/>
                <a:latin typeface="Metric Regular"/>
                <a:ea typeface="MS PGothic" panose="020B0600070205080204" pitchFamily="34" charset="-128"/>
                <a:cs typeface="+mn-cs"/>
              </a:rPr>
              <a:t>= BW/2 </a:t>
            </a:r>
            <a:r>
              <a:rPr kumimoji="0" lang="en-US" altLang="en-US" sz="2400" b="0" i="0" u="none" strike="noStrike" kern="0" cap="none" spc="0" normalizeH="0" baseline="0" noProof="0" dirty="0">
                <a:ln>
                  <a:noFill/>
                </a:ln>
                <a:solidFill>
                  <a:prstClr val="black"/>
                </a:solidFill>
                <a:effectLst/>
                <a:uLnTx/>
                <a:uFillTx/>
                <a:latin typeface="Metric Regular"/>
                <a:ea typeface="MS PGothic" panose="020B0600070205080204" pitchFamily="34" charset="-128"/>
                <a:cs typeface="+mn-cs"/>
              </a:rPr>
              <a:t>+ </a:t>
            </a:r>
            <a:r>
              <a:rPr kumimoji="0" lang="el-GR" altLang="en-US" sz="2400" b="0" i="0" u="none" strike="noStrike" kern="0" cap="none" spc="0" normalizeH="0" baseline="0" noProof="0" dirty="0">
                <a:ln>
                  <a:noFill/>
                </a:ln>
                <a:solidFill>
                  <a:prstClr val="black"/>
                </a:solidFill>
                <a:effectLst/>
                <a:uLnTx/>
                <a:uFillTx/>
                <a:latin typeface="Metric Regular"/>
                <a:ea typeface="MS PGothic" panose="020B0600070205080204" pitchFamily="34" charset="-128"/>
                <a:cs typeface="+mn-cs"/>
              </a:rPr>
              <a:t>Δ</a:t>
            </a:r>
            <a:r>
              <a:rPr kumimoji="0" lang="en-US" altLang="en-US" sz="2400" b="0" i="0" u="none" strike="noStrike" kern="0" cap="none" spc="0" normalizeH="0" baseline="0" noProof="0" dirty="0">
                <a:ln>
                  <a:noFill/>
                </a:ln>
                <a:solidFill>
                  <a:prstClr val="black"/>
                </a:solidFill>
                <a:effectLst/>
                <a:uLnTx/>
                <a:uFillTx/>
                <a:latin typeface="Metric Regular"/>
                <a:ea typeface="MS PGothic" panose="020B0600070205080204" pitchFamily="34" charset="-128"/>
                <a:cs typeface="+mn-cs"/>
              </a:rPr>
              <a:t>.</a:t>
            </a:r>
          </a:p>
          <a:p>
            <a:pPr marL="1085850" marR="0" lvl="1" indent="-342900" algn="l" defTabSz="914400" rtl="0" eaLnBrk="1" fontAlgn="auto" latinLnBrk="0" hangingPunct="1">
              <a:lnSpc>
                <a:spcPct val="100000"/>
              </a:lnSpc>
              <a:spcBef>
                <a:spcPct val="20000"/>
              </a:spcBef>
              <a:spcAft>
                <a:spcPts val="0"/>
              </a:spcAft>
              <a:buClrTx/>
              <a:buSzTx/>
              <a:buFontTx/>
              <a:buChar char="–"/>
              <a:tabLst/>
              <a:defRPr/>
            </a:pPr>
            <a:r>
              <a:rPr kumimoji="0" lang="el-GR" altLang="en-US" sz="2000" b="0" i="0" u="none" strike="noStrike" kern="0" cap="none" spc="0" normalizeH="0" baseline="0" noProof="0" dirty="0">
                <a:ln>
                  <a:noFill/>
                </a:ln>
                <a:solidFill>
                  <a:prstClr val="black"/>
                </a:solidFill>
                <a:effectLst/>
                <a:uLnTx/>
                <a:uFillTx/>
                <a:latin typeface="Metric Regular"/>
                <a:ea typeface="MS PGothic" panose="020B0600070205080204" pitchFamily="34" charset="-128"/>
                <a:cs typeface="+mn-cs"/>
              </a:rPr>
              <a:t>Δ</a:t>
            </a:r>
            <a:r>
              <a:rPr kumimoji="0" lang="en-GB" altLang="en-US" sz="2000" b="0" i="0" u="none" strike="noStrike" kern="0" cap="none" spc="0" normalizeH="0" baseline="0" noProof="0" dirty="0">
                <a:ln>
                  <a:noFill/>
                </a:ln>
                <a:solidFill>
                  <a:prstClr val="black"/>
                </a:solidFill>
                <a:effectLst/>
                <a:uLnTx/>
                <a:uFillTx/>
                <a:latin typeface="Metric Regular"/>
                <a:ea typeface="MS PGothic" panose="020B0600070205080204" pitchFamily="34" charset="-128"/>
                <a:cs typeface="+mn-cs"/>
              </a:rPr>
              <a:t> is specified in the existing draft of </a:t>
            </a:r>
            <a:r>
              <a:rPr kumimoji="0" lang="en-GB" altLang="en-US" sz="2000" b="0" i="0" u="none" strike="noStrike" kern="0" cap="none" spc="0" normalizeH="0" baseline="0" noProof="0" dirty="0" err="1">
                <a:ln>
                  <a:noFill/>
                </a:ln>
                <a:solidFill>
                  <a:prstClr val="black"/>
                </a:solidFill>
                <a:effectLst/>
                <a:uLnTx/>
                <a:uFillTx/>
                <a:latin typeface="Metric Regular"/>
                <a:ea typeface="MS PGothic" panose="020B0600070205080204" pitchFamily="34" charset="-128"/>
                <a:cs typeface="+mn-cs"/>
              </a:rPr>
              <a:t>TGbb</a:t>
            </a:r>
            <a:r>
              <a:rPr kumimoji="0" lang="en-GB" altLang="en-US" sz="2000" b="0" i="0" u="none" strike="noStrike" kern="0" cap="none" spc="0" normalizeH="0" baseline="0" noProof="0" dirty="0">
                <a:ln>
                  <a:noFill/>
                </a:ln>
                <a:solidFill>
                  <a:prstClr val="black"/>
                </a:solidFill>
                <a:effectLst/>
                <a:uLnTx/>
                <a:uFillTx/>
                <a:latin typeface="Metric Regular"/>
                <a:ea typeface="MS PGothic" panose="020B0600070205080204" pitchFamily="34" charset="-128"/>
                <a:cs typeface="+mn-cs"/>
              </a:rPr>
              <a:t> for various channel bandwidths.</a:t>
            </a:r>
            <a:endParaRPr kumimoji="0" lang="en-US" altLang="en-US" sz="2000" b="0" i="0" u="none" strike="noStrike" kern="0" cap="none" spc="0" normalizeH="0" baseline="-25000" noProof="0" dirty="0">
              <a:ln>
                <a:noFill/>
              </a:ln>
              <a:solidFill>
                <a:prstClr val="black"/>
              </a:solidFill>
              <a:effectLst/>
              <a:uLnTx/>
              <a:uFillTx/>
              <a:latin typeface="Metric Regular"/>
              <a:ea typeface="MS PGothic" panose="020B0600070205080204" pitchFamily="34" charset="-128"/>
              <a:cs typeface="+mn-cs"/>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altLang="en-US" sz="2400" b="0" i="0" u="none" strike="noStrike" kern="0" cap="none" spc="0" normalizeH="0" baseline="0" noProof="0" dirty="0">
                <a:ln>
                  <a:noFill/>
                </a:ln>
                <a:solidFill>
                  <a:srgbClr val="000000"/>
                </a:solidFill>
                <a:effectLst/>
                <a:uLnTx/>
                <a:uFillTx/>
                <a:latin typeface="Metric Regular"/>
                <a:ea typeface="MS PGothic" panose="020B0600070205080204" pitchFamily="34" charset="-128"/>
                <a:cs typeface="+mn-cs"/>
              </a:rPr>
              <a:t>In this manner, LC re-uses the existing HT, VHT and HE PHY/MAC specifications.</a:t>
            </a:r>
          </a:p>
        </p:txBody>
      </p:sp>
      <p:pic>
        <p:nvPicPr>
          <p:cNvPr id="13" name="Grafik 2">
            <a:extLst>
              <a:ext uri="{FF2B5EF4-FFF2-40B4-BE49-F238E27FC236}">
                <a16:creationId xmlns:a16="http://schemas.microsoft.com/office/drawing/2014/main" id="{3C732802-6A46-4E87-86EA-7C200A4C02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1143000"/>
            <a:ext cx="4343400" cy="3869261"/>
          </a:xfrm>
          <a:prstGeom prst="rect">
            <a:avLst/>
          </a:prstGeom>
        </p:spPr>
      </p:pic>
      <p:sp>
        <p:nvSpPr>
          <p:cNvPr id="3" name="Date Placeholder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Metric Regular"/>
                <a:ea typeface="+mn-ea"/>
                <a:cs typeface="+mn-cs"/>
              </a:rPr>
              <a:t>November 2022</a:t>
            </a:r>
            <a:endParaRPr kumimoji="0" lang="en-US" sz="700" b="0" i="0" u="none" strike="noStrike" kern="1200" cap="none" spc="0" normalizeH="0" baseline="0" noProof="0" dirty="0">
              <a:ln>
                <a:noFill/>
              </a:ln>
              <a:solidFill>
                <a:prstClr val="black"/>
              </a:solidFill>
              <a:effectLst/>
              <a:uLnTx/>
              <a:uFillTx/>
              <a:latin typeface="Metric Regular"/>
              <a:ea typeface="+mn-ea"/>
              <a:cs typeface="+mn-cs"/>
            </a:endParaRPr>
          </a:p>
        </p:txBody>
      </p:sp>
      <p:sp>
        <p:nvSpPr>
          <p:cNvPr id="4" name="Rectangle 3">
            <a:extLst>
              <a:ext uri="{FF2B5EF4-FFF2-40B4-BE49-F238E27FC236}">
                <a16:creationId xmlns:a16="http://schemas.microsoft.com/office/drawing/2014/main" id="{4934B14B-27A3-A161-3AF5-E1093C2AB825}"/>
              </a:ext>
            </a:extLst>
          </p:cNvPr>
          <p:cNvSpPr/>
          <p:nvPr/>
        </p:nvSpPr>
        <p:spPr bwMode="ltGray">
          <a:xfrm>
            <a:off x="8358909" y="2837872"/>
            <a:ext cx="609600" cy="1524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Metric Regular"/>
                <a:ea typeface="+mn-ea"/>
                <a:cs typeface="+mn-cs"/>
              </a:rPr>
              <a:t>5 GHz</a:t>
            </a:r>
          </a:p>
        </p:txBody>
      </p:sp>
      <p:sp>
        <p:nvSpPr>
          <p:cNvPr id="7" name="Rectangle 6">
            <a:extLst>
              <a:ext uri="{FF2B5EF4-FFF2-40B4-BE49-F238E27FC236}">
                <a16:creationId xmlns:a16="http://schemas.microsoft.com/office/drawing/2014/main" id="{D207AB65-7E37-70B4-BBFD-60A24C36033B}"/>
              </a:ext>
            </a:extLst>
          </p:cNvPr>
          <p:cNvSpPr/>
          <p:nvPr/>
        </p:nvSpPr>
        <p:spPr bwMode="ltGray">
          <a:xfrm>
            <a:off x="7543800" y="4724400"/>
            <a:ext cx="1295400" cy="28786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Metric Regular"/>
                <a:ea typeface="+mn-ea"/>
                <a:cs typeface="+mn-cs"/>
              </a:rPr>
              <a:t>BW/2 + </a:t>
            </a:r>
            <a:r>
              <a:rPr kumimoji="0" lang="el-GR" sz="1400" b="0" i="0" u="none" strike="noStrike" kern="1200" cap="none" spc="0" normalizeH="0" baseline="0" noProof="0" dirty="0">
                <a:ln>
                  <a:noFill/>
                </a:ln>
                <a:solidFill>
                  <a:prstClr val="black"/>
                </a:solidFill>
                <a:effectLst/>
                <a:uLnTx/>
                <a:uFillTx/>
                <a:latin typeface="Metric Regular"/>
                <a:ea typeface="+mn-ea"/>
                <a:cs typeface="+mn-cs"/>
              </a:rPr>
              <a:t>Δ</a:t>
            </a:r>
            <a:r>
              <a:rPr kumimoji="0" lang="en-GB" sz="1400" b="0" i="0" u="none" strike="noStrike" kern="1200" cap="none" spc="0" normalizeH="0" baseline="0" noProof="0" dirty="0">
                <a:ln>
                  <a:noFill/>
                </a:ln>
                <a:solidFill>
                  <a:prstClr val="black"/>
                </a:solidFill>
                <a:effectLst/>
                <a:uLnTx/>
                <a:uFillTx/>
                <a:latin typeface="Metric Regular"/>
                <a:ea typeface="+mn-ea"/>
                <a:cs typeface="+mn-cs"/>
              </a:rPr>
              <a:t> MHz</a:t>
            </a:r>
          </a:p>
        </p:txBody>
      </p:sp>
      <p:sp>
        <p:nvSpPr>
          <p:cNvPr id="8" name="Rectangle 7">
            <a:extLst>
              <a:ext uri="{FF2B5EF4-FFF2-40B4-BE49-F238E27FC236}">
                <a16:creationId xmlns:a16="http://schemas.microsoft.com/office/drawing/2014/main" id="{AEB8DB3F-9FA0-8435-03DE-4413A74C2AC8}"/>
              </a:ext>
            </a:extLst>
          </p:cNvPr>
          <p:cNvSpPr/>
          <p:nvPr/>
        </p:nvSpPr>
        <p:spPr bwMode="ltGray">
          <a:xfrm>
            <a:off x="6970394" y="3865244"/>
            <a:ext cx="76201" cy="69723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Metric Regular"/>
              <a:ea typeface="+mn-ea"/>
              <a:cs typeface="+mn-cs"/>
            </a:endParaRPr>
          </a:p>
        </p:txBody>
      </p:sp>
      <p:cxnSp>
        <p:nvCxnSpPr>
          <p:cNvPr id="6" name="Straight Connector 5">
            <a:extLst>
              <a:ext uri="{FF2B5EF4-FFF2-40B4-BE49-F238E27FC236}">
                <a16:creationId xmlns:a16="http://schemas.microsoft.com/office/drawing/2014/main" id="{C902BAE1-80F1-CC3E-877D-27E5D6F24C1E}"/>
              </a:ext>
            </a:extLst>
          </p:cNvPr>
          <p:cNvCxnSpPr>
            <a:cxnSpLocks/>
          </p:cNvCxnSpPr>
          <p:nvPr/>
        </p:nvCxnSpPr>
        <p:spPr>
          <a:xfrm>
            <a:off x="7038976" y="3867149"/>
            <a:ext cx="0" cy="6972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B016F8AB-BCEA-4347-8BA6-BE776009BC89}" type="slidenum">
              <a:rPr lang="en-GB" smtClean="0"/>
              <a:pPr/>
              <a:t>20</a:t>
            </a:fld>
            <a:endParaRPr lang="en-GB"/>
          </a:p>
        </p:txBody>
      </p:sp>
    </p:spTree>
    <p:extLst>
      <p:ext uri="{BB962C8B-B14F-4D97-AF65-F5344CB8AC3E}">
        <p14:creationId xmlns:p14="http://schemas.microsoft.com/office/powerpoint/2010/main" val="107715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17" y="698955"/>
            <a:ext cx="11582400" cy="537777"/>
          </a:xfrm>
        </p:spPr>
        <p:txBody>
          <a:bodyPr>
            <a:normAutofit/>
          </a:bodyPr>
          <a:lstStyle/>
          <a:p>
            <a:pPr algn="ctr"/>
            <a:r>
              <a:rPr lang="en-US" dirty="0"/>
              <a:t>802.11bb uses light spectrum and existing 802.11 technical capabilities</a:t>
            </a:r>
          </a:p>
        </p:txBody>
      </p:sp>
      <p:sp>
        <p:nvSpPr>
          <p:cNvPr id="7" name="Rectangle 3">
            <a:extLst>
              <a:ext uri="{FF2B5EF4-FFF2-40B4-BE49-F238E27FC236}">
                <a16:creationId xmlns:a16="http://schemas.microsoft.com/office/drawing/2014/main" id="{0C914AC7-828A-45C2-8C54-7C2F8F1ED955}"/>
              </a:ext>
            </a:extLst>
          </p:cNvPr>
          <p:cNvSpPr txBox="1">
            <a:spLocks noChangeArrowheads="1"/>
          </p:cNvSpPr>
          <p:nvPr/>
        </p:nvSpPr>
        <p:spPr bwMode="auto">
          <a:xfrm>
            <a:off x="533400" y="1543050"/>
            <a:ext cx="10439400" cy="488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lgn="l" rtl="0" eaLnBrk="0" fontAlgn="base" hangingPunct="0">
              <a:spcBef>
                <a:spcPct val="20000"/>
              </a:spcBef>
              <a:spcAft>
                <a:spcPct val="0"/>
              </a:spcAft>
              <a:buChar char="•"/>
              <a:defRPr sz="2400" b="1">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2pPr>
            <a:lvl3pPr marL="1085850" indent="-228600" algn="l" rtl="0" eaLnBrk="0" fontAlgn="base" hangingPunct="0">
              <a:spcBef>
                <a:spcPct val="20000"/>
              </a:spcBef>
              <a:spcAft>
                <a:spcPct val="0"/>
              </a:spcAft>
              <a:buChar char="•"/>
              <a:defRPr>
                <a:solidFill>
                  <a:schemeClr val="tx1"/>
                </a:solidFill>
                <a:latin typeface="+mn-lt"/>
                <a:ea typeface="MS PGothic" pitchFamily="34" charset="-128"/>
                <a:cs typeface="MS PGothic" charset="0"/>
              </a:defRPr>
            </a:lvl3pPr>
            <a:lvl4pPr marL="1428750" indent="-228600" algn="l" rtl="0" eaLnBrk="0" fontAlgn="base" hangingPunct="0">
              <a:spcBef>
                <a:spcPct val="20000"/>
              </a:spcBef>
              <a:spcAft>
                <a:spcPct val="0"/>
              </a:spcAft>
              <a:buChar char="–"/>
              <a:defRPr sz="1600">
                <a:solidFill>
                  <a:schemeClr val="tx1"/>
                </a:solidFill>
                <a:latin typeface="+mn-lt"/>
                <a:ea typeface="MS PGothic" pitchFamily="34" charset="-128"/>
                <a:cs typeface="MS PGothic" charset="0"/>
              </a:defRPr>
            </a:lvl4pPr>
            <a:lvl5pPr marL="1771650" indent="-228600" algn="l" rtl="0" eaLnBrk="0" fontAlgn="base" hangingPunct="0">
              <a:spcBef>
                <a:spcPct val="20000"/>
              </a:spcBef>
              <a:spcAft>
                <a:spcPct val="0"/>
              </a:spcAft>
              <a:buChar char="•"/>
              <a:defRPr sz="1600">
                <a:solidFill>
                  <a:schemeClr val="tx1"/>
                </a:solidFill>
                <a:latin typeface="+mn-lt"/>
                <a:ea typeface="MS PGothic" pitchFamily="34" charset="-128"/>
                <a:cs typeface="MS PGothic" charset="0"/>
              </a:defRPr>
            </a:lvl5pPr>
            <a:lvl6pPr marL="2228850" indent="-228600" algn="l" rtl="0" eaLnBrk="0" fontAlgn="base" hangingPunct="0">
              <a:spcBef>
                <a:spcPct val="20000"/>
              </a:spcBef>
              <a:spcAft>
                <a:spcPct val="0"/>
              </a:spcAft>
              <a:buChar char="•"/>
              <a:defRPr sz="1600">
                <a:solidFill>
                  <a:schemeClr val="tx1"/>
                </a:solidFill>
                <a:latin typeface="+mn-lt"/>
              </a:defRPr>
            </a:lvl6pPr>
            <a:lvl7pPr marL="2686050" indent="-228600" algn="l" rtl="0" eaLnBrk="0" fontAlgn="base" hangingPunct="0">
              <a:spcBef>
                <a:spcPct val="20000"/>
              </a:spcBef>
              <a:spcAft>
                <a:spcPct val="0"/>
              </a:spcAft>
              <a:buChar char="•"/>
              <a:defRPr sz="1600">
                <a:solidFill>
                  <a:schemeClr val="tx1"/>
                </a:solidFill>
                <a:latin typeface="+mn-lt"/>
              </a:defRPr>
            </a:lvl7pPr>
            <a:lvl8pPr marL="3143250" indent="-228600" algn="l" rtl="0" eaLnBrk="0" fontAlgn="base" hangingPunct="0">
              <a:spcBef>
                <a:spcPct val="20000"/>
              </a:spcBef>
              <a:spcAft>
                <a:spcPct val="0"/>
              </a:spcAft>
              <a:buChar char="•"/>
              <a:defRPr sz="1600">
                <a:solidFill>
                  <a:schemeClr val="tx1"/>
                </a:solidFill>
                <a:latin typeface="+mn-lt"/>
              </a:defRPr>
            </a:lvl8pPr>
            <a:lvl9pPr marL="3600450" indent="-228600" algn="l" rtl="0" eaLnBrk="0" fontAlgn="base" hangingPunct="0">
              <a:spcBef>
                <a:spcPct val="20000"/>
              </a:spcBef>
              <a:spcAft>
                <a:spcPct val="0"/>
              </a:spcAft>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400" b="0" i="0" u="none" strike="noStrike" kern="0" cap="none" spc="0" normalizeH="0" baseline="0" noProof="0" dirty="0">
                <a:ln>
                  <a:noFill/>
                </a:ln>
                <a:solidFill>
                  <a:prstClr val="black"/>
                </a:solidFill>
                <a:effectLst/>
                <a:uLnTx/>
                <a:uFillTx/>
                <a:latin typeface="Metric Regular"/>
                <a:ea typeface="MS PGothic" pitchFamily="34" charset="-128"/>
              </a:rPr>
              <a:t>Example implementation of </a:t>
            </a:r>
            <a:r>
              <a:rPr lang="en-US" altLang="en-US" b="0" kern="0" dirty="0">
                <a:solidFill>
                  <a:prstClr val="black"/>
                </a:solidFill>
                <a:latin typeface="Metric Regular"/>
              </a:rPr>
              <a:t>P802.11</a:t>
            </a:r>
            <a:r>
              <a:rPr kumimoji="0" lang="en-US" altLang="en-US" sz="2400" b="0" i="0" u="none" strike="noStrike" kern="0" cap="none" spc="0" normalizeH="0" baseline="0" noProof="0" dirty="0">
                <a:ln>
                  <a:noFill/>
                </a:ln>
                <a:solidFill>
                  <a:prstClr val="black"/>
                </a:solidFill>
                <a:effectLst/>
                <a:uLnTx/>
                <a:uFillTx/>
                <a:latin typeface="Metric Regular"/>
                <a:ea typeface="MS PGothic" pitchFamily="34" charset="-128"/>
              </a:rPr>
              <a:t>bb using up- and down-conversion of existing 5 GHz or 6 GHz chipsets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2400" b="0" i="0" u="none" strike="noStrike" kern="0" cap="none" spc="0" normalizeH="0" baseline="0" noProof="0" dirty="0">
              <a:ln>
                <a:noFill/>
              </a:ln>
              <a:solidFill>
                <a:prstClr val="black"/>
              </a:solidFill>
              <a:effectLst/>
              <a:uLnTx/>
              <a:uFillTx/>
              <a:latin typeface="Metric Regular"/>
              <a:ea typeface="MS PGothic" pitchFamily="34"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2400" b="0" i="0" u="none" strike="noStrike" kern="0" cap="none" spc="0" normalizeH="0" baseline="0" noProof="0" dirty="0">
              <a:ln>
                <a:noFill/>
              </a:ln>
              <a:solidFill>
                <a:prstClr val="black"/>
              </a:solidFill>
              <a:effectLst/>
              <a:uLnTx/>
              <a:uFillTx/>
              <a:latin typeface="Metric Regular"/>
              <a:ea typeface="MS PGothic" pitchFamily="34"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2400" b="0" i="0" u="none" strike="noStrike" kern="0" cap="none" spc="0" normalizeH="0" baseline="0" noProof="0" dirty="0">
              <a:ln>
                <a:noFill/>
              </a:ln>
              <a:solidFill>
                <a:prstClr val="black"/>
              </a:solidFill>
              <a:effectLst/>
              <a:uLnTx/>
              <a:uFillTx/>
              <a:latin typeface="Metric Regular"/>
              <a:ea typeface="MS PGothic" pitchFamily="34"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2400" b="0" i="0" u="none" strike="noStrike" kern="0" cap="none" spc="0" normalizeH="0" baseline="0" noProof="0" dirty="0">
              <a:ln>
                <a:noFill/>
              </a:ln>
              <a:solidFill>
                <a:prstClr val="black"/>
              </a:solidFill>
              <a:effectLst/>
              <a:uLnTx/>
              <a:uFillTx/>
              <a:latin typeface="Metric Regular"/>
              <a:ea typeface="MS PGothic" pitchFamily="34"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2400" b="0" i="0" u="none" strike="noStrike" kern="0" cap="none" spc="0" normalizeH="0" baseline="0" noProof="0" dirty="0">
              <a:ln>
                <a:noFill/>
              </a:ln>
              <a:solidFill>
                <a:prstClr val="black"/>
              </a:solidFill>
              <a:effectLst/>
              <a:uLnTx/>
              <a:uFillTx/>
              <a:latin typeface="Metric Regular"/>
              <a:ea typeface="MS PGothic" pitchFamily="34" charset="-128"/>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800" b="0" i="0" u="none" strike="noStrike" kern="0" cap="none" spc="0" normalizeH="0" baseline="0" noProof="0" dirty="0">
              <a:ln>
                <a:noFill/>
              </a:ln>
              <a:solidFill>
                <a:prstClr val="black"/>
              </a:solidFill>
              <a:effectLst/>
              <a:uLnTx/>
              <a:uFillTx/>
              <a:latin typeface="Metric Regular"/>
              <a:ea typeface="MS PGothic" pitchFamily="34" charset="-128"/>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1600" b="0" i="0" u="none" strike="noStrike" kern="0" cap="none" spc="0" normalizeH="0" baseline="0" noProof="0" dirty="0">
              <a:ln>
                <a:noFill/>
              </a:ln>
              <a:solidFill>
                <a:prstClr val="black"/>
              </a:solidFill>
              <a:effectLst/>
              <a:uLnTx/>
              <a:uFillTx/>
              <a:latin typeface="Metric Regular"/>
              <a:ea typeface="MS PGothic" pitchFamily="34"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1800" b="0" i="0" u="none" strike="noStrike" kern="0" cap="none" spc="0" normalizeH="0" baseline="0" noProof="0" dirty="0">
              <a:ln>
                <a:noFill/>
              </a:ln>
              <a:solidFill>
                <a:prstClr val="black"/>
              </a:solidFill>
              <a:effectLst/>
              <a:uLnTx/>
              <a:uFillTx/>
              <a:latin typeface="Metric Regular"/>
              <a:ea typeface="MS PGothic" pitchFamily="34" charset="-128"/>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0" cap="none" spc="0" normalizeH="0" baseline="0" noProof="0" dirty="0">
              <a:ln>
                <a:noFill/>
              </a:ln>
              <a:solidFill>
                <a:prstClr val="black"/>
              </a:solidFill>
              <a:effectLst/>
              <a:uLnTx/>
              <a:uFillTx/>
              <a:latin typeface="Metric Regular"/>
              <a:ea typeface="MS PGothic" pitchFamily="34"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altLang="en-US" sz="2400" b="0" i="0" u="none" strike="noStrike" kern="0" cap="none" spc="0" normalizeH="0" baseline="0" noProof="0" dirty="0">
                <a:ln>
                  <a:noFill/>
                </a:ln>
                <a:solidFill>
                  <a:prstClr val="black"/>
                </a:solidFill>
                <a:effectLst/>
                <a:uLnTx/>
                <a:uFillTx/>
                <a:latin typeface="Metric Regular"/>
                <a:ea typeface="MS PGothic" pitchFamily="34" charset="-128"/>
              </a:rPr>
              <a:t>Interfacing the LC PHY to light emitter and receiver.</a:t>
            </a:r>
            <a:endParaRPr kumimoji="0" lang="en-US" altLang="en-US" sz="2400" b="0" i="0" u="none" strike="noStrike" kern="0" cap="none" spc="0" normalizeH="0" baseline="0" noProof="0" dirty="0">
              <a:ln>
                <a:noFill/>
              </a:ln>
              <a:solidFill>
                <a:prstClr val="black"/>
              </a:solidFill>
              <a:effectLst/>
              <a:uLnTx/>
              <a:uFillTx/>
              <a:latin typeface="Metric Regular"/>
              <a:ea typeface="MS PGothic" pitchFamily="34"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2400" b="0" i="0" u="none" strike="noStrike" kern="0" cap="none" spc="0" normalizeH="0" baseline="0" noProof="0" dirty="0">
              <a:ln>
                <a:noFill/>
              </a:ln>
              <a:solidFill>
                <a:prstClr val="black"/>
              </a:solidFill>
              <a:effectLst/>
              <a:uLnTx/>
              <a:uFillTx/>
              <a:latin typeface="Metric Regular"/>
              <a:ea typeface="MS PGothic" pitchFamily="34"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2400" b="0" i="0" u="none" strike="noStrike" kern="0" cap="none" spc="0" normalizeH="0" baseline="0" noProof="0" dirty="0">
              <a:ln>
                <a:noFill/>
              </a:ln>
              <a:solidFill>
                <a:prstClr val="black"/>
              </a:solidFill>
              <a:effectLst/>
              <a:uLnTx/>
              <a:uFillTx/>
              <a:latin typeface="Metric Regular"/>
              <a:ea typeface="MS PGothic" pitchFamily="34"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2400" b="0" i="0" u="none" strike="noStrike" kern="0" cap="none" spc="0" normalizeH="0" baseline="0" noProof="0" dirty="0">
              <a:ln>
                <a:noFill/>
              </a:ln>
              <a:solidFill>
                <a:prstClr val="black"/>
              </a:solidFill>
              <a:effectLst/>
              <a:uLnTx/>
              <a:uFillTx/>
              <a:latin typeface="Metric Regular"/>
              <a:ea typeface="MS PGothic" pitchFamily="34" charset="-128"/>
            </a:endParaRPr>
          </a:p>
        </p:txBody>
      </p:sp>
      <p:sp>
        <p:nvSpPr>
          <p:cNvPr id="26" name="Nach oben gekrümmter Pfeil 21503">
            <a:extLst>
              <a:ext uri="{FF2B5EF4-FFF2-40B4-BE49-F238E27FC236}">
                <a16:creationId xmlns:a16="http://schemas.microsoft.com/office/drawing/2014/main" id="{741A2BAC-4B79-4928-B592-372BEACE36C4}"/>
              </a:ext>
            </a:extLst>
          </p:cNvPr>
          <p:cNvSpPr/>
          <p:nvPr/>
        </p:nvSpPr>
        <p:spPr bwMode="auto">
          <a:xfrm>
            <a:off x="5031539" y="3218657"/>
            <a:ext cx="1010511" cy="230186"/>
          </a:xfrm>
          <a:prstGeom prst="curvedUpArrow">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3" name="Date Placeholder 2"/>
          <p:cNvSpPr>
            <a:spLocks noGrp="1"/>
          </p:cNvSpPr>
          <p:nvPr>
            <p:ph type="dt" sz="half" idx="10"/>
          </p:nvPr>
        </p:nvSpPr>
        <p:spPr>
          <a:xfrm>
            <a:off x="6155029" y="6426104"/>
            <a:ext cx="995579" cy="21031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Metric Regular"/>
                <a:ea typeface="+mn-ea"/>
                <a:cs typeface="+mn-cs"/>
              </a:rPr>
              <a:t>November 2022</a:t>
            </a:r>
            <a:endParaRPr kumimoji="0" lang="en-US" sz="700" b="0" i="0" u="none" strike="noStrike" kern="1200" cap="none" spc="0" normalizeH="0" baseline="0" noProof="0" dirty="0">
              <a:ln>
                <a:noFill/>
              </a:ln>
              <a:solidFill>
                <a:prstClr val="black"/>
              </a:solidFill>
              <a:effectLst/>
              <a:uLnTx/>
              <a:uFillTx/>
              <a:latin typeface="Metric Regular"/>
              <a:ea typeface="+mn-ea"/>
              <a:cs typeface="+mn-cs"/>
            </a:endParaRPr>
          </a:p>
        </p:txBody>
      </p:sp>
      <p:pic>
        <p:nvPicPr>
          <p:cNvPr id="5" name="Picture 4">
            <a:extLst>
              <a:ext uri="{FF2B5EF4-FFF2-40B4-BE49-F238E27FC236}">
                <a16:creationId xmlns:a16="http://schemas.microsoft.com/office/drawing/2014/main" id="{8A202C72-FD08-DCEF-C735-BB017F71BB27}"/>
              </a:ext>
            </a:extLst>
          </p:cNvPr>
          <p:cNvPicPr>
            <a:picLocks noChangeAspect="1"/>
          </p:cNvPicPr>
          <p:nvPr/>
        </p:nvPicPr>
        <p:blipFill>
          <a:blip r:embed="rId2"/>
          <a:stretch>
            <a:fillRect/>
          </a:stretch>
        </p:blipFill>
        <p:spPr>
          <a:xfrm>
            <a:off x="1905000" y="2309756"/>
            <a:ext cx="7696200" cy="3349642"/>
          </a:xfrm>
          <a:prstGeom prst="rect">
            <a:avLst/>
          </a:prstGeom>
        </p:spPr>
      </p:pic>
      <p:sp>
        <p:nvSpPr>
          <p:cNvPr id="4" name="Slide Number Placeholder 3"/>
          <p:cNvSpPr>
            <a:spLocks noGrp="1"/>
          </p:cNvSpPr>
          <p:nvPr>
            <p:ph type="sldNum" sz="quarter" idx="12"/>
          </p:nvPr>
        </p:nvSpPr>
        <p:spPr/>
        <p:txBody>
          <a:bodyPr/>
          <a:lstStyle/>
          <a:p>
            <a:fld id="{B016F8AB-BCEA-4347-8BA6-BE776009BC89}" type="slidenum">
              <a:rPr lang="en-GB" smtClean="0"/>
              <a:pPr/>
              <a:t>21</a:t>
            </a:fld>
            <a:endParaRPr lang="en-GB"/>
          </a:p>
        </p:txBody>
      </p:sp>
    </p:spTree>
    <p:extLst>
      <p:ext uri="{BB962C8B-B14F-4D97-AF65-F5344CB8AC3E}">
        <p14:creationId xmlns:p14="http://schemas.microsoft.com/office/powerpoint/2010/main" val="299692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609600" y="550429"/>
            <a:ext cx="9802528" cy="457530"/>
          </a:xfrm>
          <a:ln/>
        </p:spPr>
        <p:txBody>
          <a:bodyP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a-DK" altLang="zh-CN" dirty="0"/>
              <a:t>802.11bb usage model 1: Industrial wireless</a:t>
            </a:r>
            <a:endParaRPr lang="en-GB" dirty="0"/>
          </a:p>
        </p:txBody>
      </p:sp>
      <p:sp>
        <p:nvSpPr>
          <p:cNvPr id="8" name="Rectangle 3"/>
          <p:cNvSpPr txBox="1">
            <a:spLocks noChangeArrowheads="1"/>
          </p:cNvSpPr>
          <p:nvPr/>
        </p:nvSpPr>
        <p:spPr bwMode="auto">
          <a:xfrm>
            <a:off x="1628092" y="1151134"/>
            <a:ext cx="4248472" cy="5112568"/>
          </a:xfrm>
          <a:prstGeom prst="rect">
            <a:avLst/>
          </a:prstGeom>
          <a:noFill/>
          <a:ln w="9525">
            <a:noFill/>
            <a:round/>
            <a:headEnd/>
            <a:tailEnd/>
          </a:ln>
          <a:effectLst/>
        </p:spPr>
        <p:txBody>
          <a:bodyPr vert="horz" wrap="square" lIns="92160" tIns="46080" rIns="92160" bIns="46080" numCol="1" anchor="t" anchorCtr="0" compatLnSpc="1">
            <a:prstTxWarp prst="textNoShape">
              <a:avLst/>
            </a:prstTxWarp>
          </a:bodyPr>
          <a:lstStyle>
            <a:lvl1pPr marL="342900" indent="-342900" algn="l" defTabSz="449263" rtl="0" eaLnBrk="1" fontAlgn="base" hangingPunct="1">
              <a:spcBef>
                <a:spcPts val="600"/>
              </a:spcBef>
              <a:spcAft>
                <a:spcPct val="0"/>
              </a:spcAft>
              <a:buClr>
                <a:srgbClr val="000000"/>
              </a:buClr>
              <a:buSzPct val="100000"/>
              <a:buFont typeface="Times New Roman" pitchFamily="16" charset="0"/>
              <a:defRPr sz="2400" b="1">
                <a:solidFill>
                  <a:srgbClr val="000000"/>
                </a:solidFill>
                <a:latin typeface="+mn-lt"/>
                <a:ea typeface="+mn-ea"/>
                <a:cs typeface="+mn-cs"/>
              </a:defRPr>
            </a:lvl1pPr>
            <a:lvl2pPr marL="742950" indent="-28575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2pPr>
            <a:lvl3pPr marL="1143000" indent="-228600" algn="l" defTabSz="449263" rtl="0" eaLnBrk="1" fontAlgn="base" hangingPunct="1">
              <a:spcBef>
                <a:spcPts val="450"/>
              </a:spcBef>
              <a:spcAft>
                <a:spcPct val="0"/>
              </a:spcAft>
              <a:buClr>
                <a:srgbClr val="000000"/>
              </a:buClr>
              <a:buSzPct val="100000"/>
              <a:buFont typeface="Times New Roman" pitchFamily="16" charset="0"/>
              <a:defRPr>
                <a:solidFill>
                  <a:srgbClr val="000000"/>
                </a:solidFill>
                <a:latin typeface="+mn-lt"/>
                <a:ea typeface="+mn-ea"/>
              </a:defRPr>
            </a:lvl3pPr>
            <a:lvl4pPr marL="1600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4pPr>
            <a:lvl5pPr marL="20574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9pPr>
          </a:lstStyle>
          <a:p>
            <a:pPr marL="0" marR="0" lvl="0" indent="0" algn="l" defTabSz="449263" rtl="0" eaLnBrk="1" fontAlgn="base" latinLnBrk="0" hangingPunct="1">
              <a:lnSpc>
                <a:spcPct val="100000"/>
              </a:lnSpc>
              <a:spcBef>
                <a:spcPts val="600"/>
              </a:spcBef>
              <a:spcAft>
                <a:spcPct val="0"/>
              </a:spcAft>
              <a:buClr>
                <a:srgbClr val="000000"/>
              </a:buClr>
              <a:buSzPct val="100000"/>
              <a:buFont typeface="Times New Roman" pitchFamily="16" charset="0"/>
              <a:buNone/>
              <a:tabLst/>
              <a:defRPr/>
            </a:pPr>
            <a:r>
              <a:rPr kumimoji="0" lang="en-US" altLang="zh-CN" sz="1400" b="1" i="0" u="sng" strike="noStrike" kern="0" cap="none" spc="0" normalizeH="0" baseline="0" noProof="0" dirty="0">
                <a:ln>
                  <a:noFill/>
                </a:ln>
                <a:solidFill>
                  <a:prstClr val="black"/>
                </a:solidFill>
                <a:effectLst/>
                <a:uLnTx/>
                <a:uFillTx/>
                <a:latin typeface="Metric Regular"/>
                <a:ea typeface="黑体" panose="02010609060101010101" pitchFamily="49" charset="-122"/>
                <a:cs typeface="+mn-cs"/>
              </a:rPr>
              <a:t>Pre-Conditions</a:t>
            </a:r>
          </a:p>
          <a:p>
            <a:pPr marL="0" marR="0" lvl="0" indent="0" algn="l" defTabSz="449263" rtl="0" eaLnBrk="1" fontAlgn="base" latinLnBrk="0" hangingPunct="1">
              <a:lnSpc>
                <a:spcPct val="100000"/>
              </a:lnSpc>
              <a:spcBef>
                <a:spcPts val="0"/>
              </a:spcBef>
              <a:spcAft>
                <a:spcPct val="0"/>
              </a:spcAft>
              <a:buClr>
                <a:srgbClr val="000000"/>
              </a:buClr>
              <a:buSzPct val="100000"/>
              <a:buFont typeface="Times New Roman" pitchFamily="16" charset="0"/>
              <a:buNone/>
              <a:tabLst/>
              <a:defRPr/>
            </a:pPr>
            <a:r>
              <a:rPr kumimoji="0" lang="en-US" altLang="zh-CN" sz="1400" b="0" i="0" u="none" strike="noStrike" kern="0" cap="none" spc="0" normalizeH="0" baseline="0" noProof="0" dirty="0">
                <a:ln>
                  <a:noFill/>
                </a:ln>
                <a:solidFill>
                  <a:prstClr val="black"/>
                </a:solidFill>
                <a:effectLst/>
                <a:uLnTx/>
                <a:uFillTx/>
                <a:latin typeface="Metric Regular"/>
                <a:ea typeface="黑体" panose="02010609060101010101" pitchFamily="49" charset="-122"/>
                <a:cs typeface="+mn-cs"/>
              </a:rPr>
              <a:t>Devices may experience unstable radio frequency (RF) connection due to Electro-Magnetic Interference (EMI) in factories. LC is deployed to provide reliable wireless connectivity for industrial wireless networks.</a:t>
            </a:r>
          </a:p>
          <a:p>
            <a:pPr marL="0" marR="0" lvl="0" indent="0" algn="l" defTabSz="449263" rtl="0" eaLnBrk="1" fontAlgn="base" latinLnBrk="0" hangingPunct="1">
              <a:lnSpc>
                <a:spcPct val="100000"/>
              </a:lnSpc>
              <a:spcBef>
                <a:spcPts val="600"/>
              </a:spcBef>
              <a:spcAft>
                <a:spcPct val="0"/>
              </a:spcAft>
              <a:buClr>
                <a:srgbClr val="000000"/>
              </a:buClr>
              <a:buSzPct val="100000"/>
              <a:buFont typeface="Times New Roman" pitchFamily="16" charset="0"/>
              <a:buNone/>
              <a:tabLst/>
              <a:defRPr/>
            </a:pPr>
            <a:r>
              <a:rPr kumimoji="0" lang="en-US" altLang="zh-CN" sz="1400" b="1" i="0" u="sng" strike="noStrike" kern="0" cap="none" spc="0" normalizeH="0" baseline="0" noProof="0" dirty="0">
                <a:ln>
                  <a:noFill/>
                </a:ln>
                <a:solidFill>
                  <a:prstClr val="black"/>
                </a:solidFill>
                <a:effectLst/>
                <a:uLnTx/>
                <a:uFillTx/>
                <a:latin typeface="Metric Regular"/>
                <a:ea typeface="黑体" panose="02010609060101010101" pitchFamily="49" charset="-122"/>
                <a:cs typeface="+mn-cs"/>
              </a:rPr>
              <a:t>Environment </a:t>
            </a:r>
          </a:p>
          <a:p>
            <a:pPr marL="0" marR="0" lvl="0" indent="0" algn="l" defTabSz="449263" rtl="0" eaLnBrk="1" fontAlgn="base" latinLnBrk="0" hangingPunct="1">
              <a:lnSpc>
                <a:spcPct val="100000"/>
              </a:lnSpc>
              <a:spcBef>
                <a:spcPts val="0"/>
              </a:spcBef>
              <a:spcAft>
                <a:spcPct val="0"/>
              </a:spcAft>
              <a:buClr>
                <a:srgbClr val="000000"/>
              </a:buClr>
              <a:buSzPct val="100000"/>
              <a:buFont typeface="Times New Roman" pitchFamily="16" charset="0"/>
              <a:buNone/>
              <a:tabLst/>
              <a:defRPr/>
            </a:pPr>
            <a:r>
              <a:rPr kumimoji="0" lang="en-US" altLang="zh-CN" sz="1400" b="0" i="0" u="none" strike="noStrike" kern="0" cap="none" spc="0" normalizeH="0" baseline="0" noProof="0" dirty="0">
                <a:ln>
                  <a:noFill/>
                </a:ln>
                <a:solidFill>
                  <a:prstClr val="black"/>
                </a:solidFill>
                <a:effectLst/>
                <a:uLnTx/>
                <a:uFillTx/>
                <a:latin typeface="Metric Regular"/>
                <a:ea typeface="黑体" panose="02010609060101010101" pitchFamily="49" charset="-122"/>
                <a:cs typeface="+mn-cs"/>
              </a:rPr>
              <a:t>All communications are within a large metal building, industrial or automated work cell. The area of these environments range from tens to thousands of square meters, equipped with industrial robot and other equipment. The environment has high levels of EMI. Lighting level of 150 lux is recommended (1500 lux for dedicated work). </a:t>
            </a:r>
          </a:p>
          <a:p>
            <a:pPr marL="0" marR="0" lvl="0" indent="0" algn="l" defTabSz="449263" rtl="0" eaLnBrk="1" fontAlgn="base" latinLnBrk="0" hangingPunct="1">
              <a:lnSpc>
                <a:spcPct val="100000"/>
              </a:lnSpc>
              <a:spcBef>
                <a:spcPts val="600"/>
              </a:spcBef>
              <a:spcAft>
                <a:spcPct val="0"/>
              </a:spcAft>
              <a:buClr>
                <a:srgbClr val="000000"/>
              </a:buClr>
              <a:buSzPct val="100000"/>
              <a:buFont typeface="Times New Roman" pitchFamily="16" charset="0"/>
              <a:buNone/>
              <a:tabLst/>
              <a:defRPr/>
            </a:pPr>
            <a:r>
              <a:rPr kumimoji="0" lang="en-US" altLang="zh-CN" sz="1400" b="1" i="0" u="sng" strike="noStrike" kern="0" cap="none" spc="0" normalizeH="0" baseline="0" noProof="0" dirty="0">
                <a:ln>
                  <a:noFill/>
                </a:ln>
                <a:solidFill>
                  <a:prstClr val="black"/>
                </a:solidFill>
                <a:effectLst/>
                <a:uLnTx/>
                <a:uFillTx/>
                <a:latin typeface="Metric Regular"/>
                <a:ea typeface="黑体" panose="02010609060101010101" pitchFamily="49" charset="-122"/>
                <a:cs typeface="+mn-cs"/>
              </a:rPr>
              <a:t>Applications</a:t>
            </a:r>
          </a:p>
          <a:p>
            <a:pPr marL="0" marR="0" lvl="0" indent="0" algn="l" defTabSz="449263" rtl="0" eaLnBrk="1" fontAlgn="base" latinLnBrk="0" hangingPunct="1">
              <a:lnSpc>
                <a:spcPct val="100000"/>
              </a:lnSpc>
              <a:spcBef>
                <a:spcPts val="0"/>
              </a:spcBef>
              <a:spcAft>
                <a:spcPct val="0"/>
              </a:spcAft>
              <a:buClr>
                <a:srgbClr val="000000"/>
              </a:buClr>
              <a:buSzPct val="100000"/>
              <a:buFont typeface="Times New Roman" pitchFamily="16" charset="0"/>
              <a:buNone/>
              <a:tabLst/>
              <a:defRPr/>
            </a:pPr>
            <a:r>
              <a:rPr kumimoji="0" lang="en-US" altLang="zh-CN" sz="1400" b="0" i="0" u="none" strike="noStrike" kern="0" cap="none" spc="0" normalizeH="0" baseline="0" noProof="0" dirty="0">
                <a:ln>
                  <a:noFill/>
                </a:ln>
                <a:solidFill>
                  <a:prstClr val="black"/>
                </a:solidFill>
                <a:effectLst/>
                <a:uLnTx/>
                <a:uFillTx/>
                <a:latin typeface="Metric Regular"/>
                <a:ea typeface="黑体" panose="02010609060101010101" pitchFamily="49" charset="-122"/>
                <a:cs typeface="+mn-cs"/>
              </a:rPr>
              <a:t>Ultra-high-definition (UHD) video streaming for surveillance or production monitoring (quality control) applications, for video collaboration for team, customer, and supplier meetings. Lightly compressed Video: ~ 1Gbps, delay &lt; 5 </a:t>
            </a:r>
            <a:r>
              <a:rPr kumimoji="0" lang="en-US" altLang="zh-CN" sz="1400" b="0" i="0" u="none" strike="noStrike" kern="0" cap="none" spc="0" normalizeH="0" baseline="0" noProof="0" dirty="0" err="1">
                <a:ln>
                  <a:noFill/>
                </a:ln>
                <a:solidFill>
                  <a:prstClr val="black"/>
                </a:solidFill>
                <a:effectLst/>
                <a:uLnTx/>
                <a:uFillTx/>
                <a:latin typeface="Metric Regular"/>
                <a:ea typeface="黑体" panose="02010609060101010101" pitchFamily="49" charset="-122"/>
                <a:cs typeface="+mn-cs"/>
              </a:rPr>
              <a:t>ms</a:t>
            </a:r>
            <a:r>
              <a:rPr kumimoji="0" lang="en-US" altLang="zh-CN" sz="1400" b="0" i="0" u="none" strike="noStrike" kern="0" cap="none" spc="0" normalizeH="0" baseline="0" noProof="0" dirty="0">
                <a:ln>
                  <a:noFill/>
                </a:ln>
                <a:solidFill>
                  <a:prstClr val="black"/>
                </a:solidFill>
                <a:effectLst/>
                <a:uLnTx/>
                <a:uFillTx/>
                <a:latin typeface="Metric Regular"/>
                <a:ea typeface="黑体" panose="02010609060101010101" pitchFamily="49" charset="-122"/>
                <a:cs typeface="+mn-cs"/>
              </a:rPr>
              <a:t>, 1x10</a:t>
            </a:r>
            <a:r>
              <a:rPr kumimoji="0" lang="en-US" altLang="zh-CN" sz="1400" b="0" i="0" u="none" strike="noStrike" kern="0" cap="none" spc="0" normalizeH="0" baseline="30000" noProof="0" dirty="0">
                <a:ln>
                  <a:noFill/>
                </a:ln>
                <a:solidFill>
                  <a:prstClr val="black"/>
                </a:solidFill>
                <a:effectLst/>
                <a:uLnTx/>
                <a:uFillTx/>
                <a:latin typeface="Metric Regular"/>
                <a:ea typeface="黑体" panose="02010609060101010101" pitchFamily="49" charset="-122"/>
                <a:cs typeface="+mn-cs"/>
              </a:rPr>
              <a:t>-8</a:t>
            </a:r>
            <a:r>
              <a:rPr kumimoji="0" lang="en-US" altLang="zh-CN" sz="1400" b="0" i="0" u="none" strike="noStrike" kern="0" cap="none" spc="0" normalizeH="0" baseline="0" noProof="0" dirty="0">
                <a:ln>
                  <a:noFill/>
                </a:ln>
                <a:solidFill>
                  <a:prstClr val="black"/>
                </a:solidFill>
                <a:effectLst/>
                <a:uLnTx/>
                <a:uFillTx/>
                <a:latin typeface="Metric Regular"/>
                <a:ea typeface="黑体" panose="02010609060101010101" pitchFamily="49" charset="-122"/>
                <a:cs typeface="+mn-cs"/>
              </a:rPr>
              <a:t> PER, 99.9% reliability. Fully connected factory—for real-time communications, application execution, and remote </a:t>
            </a:r>
            <a:r>
              <a:rPr kumimoji="0" lang="en-US" altLang="zh-CN" sz="1400" b="0" i="0" u="none" strike="noStrike" kern="0" cap="none" spc="0" normalizeH="0" baseline="0" noProof="0" dirty="0" err="1">
                <a:ln>
                  <a:noFill/>
                </a:ln>
                <a:solidFill>
                  <a:prstClr val="black"/>
                </a:solidFill>
                <a:effectLst/>
                <a:uLnTx/>
                <a:uFillTx/>
                <a:latin typeface="Metric Regular"/>
                <a:ea typeface="黑体" panose="02010609060101010101" pitchFamily="49" charset="-122"/>
                <a:cs typeface="+mn-cs"/>
              </a:rPr>
              <a:t>access.Distance</a:t>
            </a:r>
            <a:r>
              <a:rPr kumimoji="0" lang="en-US" altLang="zh-CN" sz="1400" b="0" i="0" u="none" strike="noStrike" kern="0" cap="none" spc="0" normalizeH="0" baseline="0" noProof="0" dirty="0">
                <a:ln>
                  <a:noFill/>
                </a:ln>
                <a:solidFill>
                  <a:prstClr val="black"/>
                </a:solidFill>
                <a:effectLst/>
                <a:uLnTx/>
                <a:uFillTx/>
                <a:latin typeface="Metric Regular"/>
                <a:ea typeface="黑体" panose="02010609060101010101" pitchFamily="49" charset="-122"/>
                <a:cs typeface="+mn-cs"/>
              </a:rPr>
              <a:t> between LC APs ranges from 2~20 meters.</a:t>
            </a:r>
            <a:endParaRPr kumimoji="0" lang="en-US" altLang="zh-CN" sz="1200" b="0" i="0" u="none" strike="noStrike" kern="0" cap="none" spc="0" normalizeH="0" baseline="0" noProof="0" dirty="0">
              <a:ln>
                <a:noFill/>
              </a:ln>
              <a:solidFill>
                <a:prstClr val="black"/>
              </a:solidFill>
              <a:effectLst/>
              <a:uLnTx/>
              <a:uFillTx/>
              <a:latin typeface="Metric Regular"/>
              <a:ea typeface="黑体" panose="02010609060101010101" pitchFamily="49" charset="-122"/>
              <a:cs typeface="+mn-cs"/>
            </a:endParaRPr>
          </a:p>
          <a:p>
            <a:pPr marL="0" marR="0" lvl="0" indent="0" algn="l" defTabSz="449263" rtl="0" eaLnBrk="1" fontAlgn="base" latinLnBrk="0" hangingPunct="1">
              <a:lnSpc>
                <a:spcPct val="100000"/>
              </a:lnSpc>
              <a:spcBef>
                <a:spcPts val="0"/>
              </a:spcBef>
              <a:spcAft>
                <a:spcPct val="0"/>
              </a:spcAft>
              <a:buClr>
                <a:srgbClr val="000000"/>
              </a:buClr>
              <a:buSzPct val="100000"/>
              <a:buFont typeface="Times New Roman" pitchFamily="16" charset="0"/>
              <a:buNone/>
              <a:tabLst/>
              <a:defRPr/>
            </a:pPr>
            <a:endParaRPr kumimoji="0" lang="en-US" altLang="zh-CN" sz="1400" b="0" i="0" u="none" strike="noStrike" kern="0" cap="none" spc="0" normalizeH="0" baseline="0" noProof="0" dirty="0">
              <a:ln>
                <a:noFill/>
              </a:ln>
              <a:solidFill>
                <a:prstClr val="black"/>
              </a:solidFill>
              <a:effectLst/>
              <a:uLnTx/>
              <a:uFillTx/>
              <a:latin typeface="Metric Regular"/>
              <a:ea typeface="黑体" panose="02010609060101010101" pitchFamily="49" charset="-122"/>
              <a:cs typeface="+mn-cs"/>
            </a:endParaRPr>
          </a:p>
        </p:txBody>
      </p:sp>
      <p:sp>
        <p:nvSpPr>
          <p:cNvPr id="9" name="Rectangle 3"/>
          <p:cNvSpPr txBox="1">
            <a:spLocks noChangeArrowheads="1"/>
          </p:cNvSpPr>
          <p:nvPr/>
        </p:nvSpPr>
        <p:spPr bwMode="auto">
          <a:xfrm>
            <a:off x="6298119" y="1177395"/>
            <a:ext cx="4716016"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sz="1200">
                <a:solidFill>
                  <a:schemeClr val="tx1"/>
                </a:solidFill>
                <a:latin typeface="Times New Roman" panose="02020603050405020304" pitchFamily="18" charset="0"/>
                <a:ea typeface="MS PGothic" panose="020B0600070205080204" pitchFamily="34" charset="-128"/>
              </a:defRPr>
            </a:lvl1pPr>
            <a:lvl2pPr marL="742950" indent="-285750">
              <a:defRPr sz="1200">
                <a:solidFill>
                  <a:schemeClr val="tx1"/>
                </a:solidFill>
                <a:latin typeface="Times New Roman" panose="02020603050405020304" pitchFamily="18" charset="0"/>
                <a:ea typeface="MS PGothic" panose="020B0600070205080204" pitchFamily="34" charset="-128"/>
              </a:defRPr>
            </a:lvl2pPr>
            <a:lvl3pPr marL="1143000" indent="-228600">
              <a:defRPr sz="1200">
                <a:solidFill>
                  <a:schemeClr val="tx1"/>
                </a:solidFill>
                <a:latin typeface="Times New Roman" panose="02020603050405020304" pitchFamily="18" charset="0"/>
                <a:ea typeface="MS PGothic" panose="020B0600070205080204" pitchFamily="34" charset="-128"/>
              </a:defRPr>
            </a:lvl3pPr>
            <a:lvl4pPr marL="1600200" indent="-228600">
              <a:defRPr sz="1200">
                <a:solidFill>
                  <a:schemeClr val="tx1"/>
                </a:solidFill>
                <a:latin typeface="Times New Roman" panose="02020603050405020304" pitchFamily="18" charset="0"/>
                <a:ea typeface="MS PGothic" panose="020B0600070205080204" pitchFamily="34" charset="-128"/>
              </a:defRPr>
            </a:lvl4pPr>
            <a:lvl5pPr marL="2057400" indent="-228600">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zh-CN" sz="1400" b="1" i="0" u="sng" strike="noStrike" kern="1200" cap="none" spc="0" normalizeH="0" baseline="0" noProof="0" dirty="0">
                <a:ln>
                  <a:noFill/>
                </a:ln>
                <a:solidFill>
                  <a:prstClr val="black"/>
                </a:solidFill>
                <a:effectLst/>
                <a:uLnTx/>
                <a:uFillTx/>
                <a:latin typeface="Metric Regular"/>
                <a:ea typeface="MS PGothic" panose="020B0600070205080204" pitchFamily="34" charset="-128"/>
                <a:cs typeface="+mn-cs"/>
              </a:rPr>
              <a:t>Traffic Conditions</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Metric Regular"/>
                <a:ea typeface="MS PGothic" panose="020B0600070205080204" pitchFamily="34" charset="-128"/>
                <a:cs typeface="+mn-cs"/>
              </a:rPr>
              <a:t>Both uplink and downlink traffic is using LC.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black"/>
                </a:solidFill>
                <a:effectLst/>
                <a:uLnTx/>
                <a:uFillTx/>
                <a:latin typeface="Metric Regular"/>
                <a:ea typeface="MS PGothic" panose="020B0600070205080204" pitchFamily="34" charset="-128"/>
                <a:cs typeface="+mn-cs"/>
              </a:rPr>
              <a:t>High levels of OBSS interference between LC access points (APs) expected due to very high density deployment.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Metric Regular"/>
                <a:ea typeface="MS PGothic" panose="020B0600070205080204" pitchFamily="34" charset="-128"/>
                <a:cs typeface="+mn-cs"/>
              </a:rPr>
              <a:t>Potential non-LC interference from surrounding environments such as artificial-light.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Metric Regular"/>
                <a:ea typeface="MS PGothic" panose="020B0600070205080204" pitchFamily="34" charset="-128"/>
                <a:cs typeface="+mn-cs"/>
              </a:rPr>
              <a:t>Multiple LC modules are deployed on the robot/equipment and on the ceiling/walls to provide multiple light links for a robust connectivity in case </a:t>
            </a:r>
            <a:r>
              <a:rPr kumimoji="0" lang="en-GB" altLang="zh-CN" sz="1400" b="0" i="0" u="none" strike="noStrike" kern="1200" cap="none" spc="0" normalizeH="0" baseline="0" noProof="0" dirty="0">
                <a:ln>
                  <a:noFill/>
                </a:ln>
                <a:solidFill>
                  <a:prstClr val="black"/>
                </a:solidFill>
                <a:effectLst/>
                <a:uLnTx/>
                <a:uFillTx/>
                <a:latin typeface="Metric Regular"/>
                <a:ea typeface="MS PGothic" panose="020B0600070205080204" pitchFamily="34" charset="-128"/>
                <a:cs typeface="+mn-cs"/>
              </a:rPr>
              <a:t>a single line-of</a:t>
            </a:r>
            <a:r>
              <a:rPr kumimoji="0" lang="en-US" altLang="zh-CN" sz="1400" b="0" i="0" u="none" strike="noStrike" kern="1200" cap="none" spc="0" normalizeH="0" baseline="0" noProof="0" dirty="0">
                <a:ln>
                  <a:noFill/>
                </a:ln>
                <a:solidFill>
                  <a:prstClr val="black"/>
                </a:solidFill>
                <a:effectLst/>
                <a:uLnTx/>
                <a:uFillTx/>
                <a:latin typeface="Metric Regular"/>
                <a:ea typeface="MS PGothic" panose="020B0600070205080204" pitchFamily="34" charset="-128"/>
                <a:cs typeface="+mn-cs"/>
              </a:rPr>
              <a:t>-sight (LOS) </a:t>
            </a:r>
            <a:r>
              <a:rPr kumimoji="0" lang="en-GB" altLang="zh-CN" sz="1400" b="0" i="0" u="none" strike="noStrike" kern="1200" cap="none" spc="0" normalizeH="0" baseline="0" noProof="0" dirty="0">
                <a:ln>
                  <a:noFill/>
                </a:ln>
                <a:solidFill>
                  <a:prstClr val="black"/>
                </a:solidFill>
                <a:effectLst/>
                <a:uLnTx/>
                <a:uFillTx/>
                <a:latin typeface="Metric Regular"/>
                <a:ea typeface="MS PGothic" panose="020B0600070205080204" pitchFamily="34" charset="-128"/>
                <a:cs typeface="+mn-cs"/>
              </a:rPr>
              <a:t>link is blocked</a:t>
            </a:r>
            <a:r>
              <a:rPr kumimoji="0" lang="en-US" altLang="zh-CN" sz="1400" b="0" i="0" u="none" strike="noStrike" kern="1200" cap="none" spc="0" normalizeH="0" baseline="0" noProof="0" dirty="0">
                <a:ln>
                  <a:noFill/>
                </a:ln>
                <a:solidFill>
                  <a:prstClr val="black"/>
                </a:solidFill>
                <a:effectLst/>
                <a:uLnTx/>
                <a:uFillTx/>
                <a:latin typeface="Metric Regular"/>
                <a:ea typeface="MS PGothic" panose="020B0600070205080204" pitchFamily="34" charset="-128"/>
                <a:cs typeface="+mn-cs"/>
              </a:rPr>
              <a:t>.</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zh-CN" sz="1400" b="1" i="0" u="sng" strike="noStrike" kern="1200" cap="none" spc="0" normalizeH="0" baseline="0" noProof="0" dirty="0">
                <a:ln>
                  <a:noFill/>
                </a:ln>
                <a:solidFill>
                  <a:prstClr val="black"/>
                </a:solidFill>
                <a:effectLst/>
                <a:uLnTx/>
                <a:uFillTx/>
                <a:latin typeface="Metric Regular"/>
                <a:ea typeface="MS PGothic" panose="020B0600070205080204" pitchFamily="34" charset="-128"/>
                <a:cs typeface="+mn-cs"/>
              </a:rPr>
              <a:t>Use Case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black"/>
                </a:solidFill>
                <a:effectLst/>
                <a:uLnTx/>
                <a:uFillTx/>
                <a:latin typeface="Metric Regular"/>
                <a:ea typeface="MS PGothic" panose="020B0600070205080204" pitchFamily="34" charset="-128"/>
                <a:cs typeface="+mn-cs"/>
              </a:rPr>
              <a:t>An i</a:t>
            </a:r>
            <a:r>
              <a:rPr kumimoji="0" lang="en-US" altLang="zh-CN" sz="1400" b="0" i="0" u="none" strike="noStrike" kern="1200" cap="none" spc="0" normalizeH="0" baseline="0" noProof="0" dirty="0">
                <a:ln>
                  <a:noFill/>
                </a:ln>
                <a:solidFill>
                  <a:prstClr val="black"/>
                </a:solidFill>
                <a:effectLst/>
                <a:uLnTx/>
                <a:uFillTx/>
                <a:latin typeface="Metric Regular"/>
                <a:ea typeface="MS PGothic" panose="020B0600070205080204" pitchFamily="34" charset="-128"/>
                <a:cs typeface="+mn-cs"/>
              </a:rPr>
              <a:t>ndustrial robot is powered on and ready for operation.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Metric Regular"/>
                <a:ea typeface="MS PGothic" panose="020B0600070205080204" pitchFamily="34" charset="-128"/>
                <a:cs typeface="+mn-cs"/>
              </a:rPr>
              <a:t>Operating instructions are transmitted to the robot via LC.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Metric Regular"/>
                <a:ea typeface="MS PGothic" panose="020B0600070205080204" pitchFamily="34" charset="-128"/>
                <a:cs typeface="+mn-cs"/>
              </a:rPr>
              <a:t>The robot is working (e.g., movement) according to the instructions and provides real-time feedback information and/or video monitoring data for quality control to control center also via LC. Upon command, the robot finishes the task and is ready for the next one.</a:t>
            </a:r>
            <a:endParaRPr kumimoji="0" lang="en-US" altLang="zh-CN" sz="1600" b="0" i="0" u="none" strike="noStrike" kern="1200" cap="none" spc="0" normalizeH="0" baseline="0" noProof="0" dirty="0">
              <a:ln>
                <a:noFill/>
              </a:ln>
              <a:solidFill>
                <a:prstClr val="black"/>
              </a:solidFill>
              <a:effectLst/>
              <a:uLnTx/>
              <a:uFillTx/>
              <a:latin typeface="Metric Regular"/>
              <a:ea typeface="MS PGothic" panose="020B0600070205080204" pitchFamily="34" charset="-128"/>
              <a:cs typeface="+mn-cs"/>
            </a:endParaRPr>
          </a:p>
        </p:txBody>
      </p:sp>
      <p:grpSp>
        <p:nvGrpSpPr>
          <p:cNvPr id="11" name="Gruppieren 11"/>
          <p:cNvGrpSpPr>
            <a:grpSpLocks/>
          </p:cNvGrpSpPr>
          <p:nvPr/>
        </p:nvGrpSpPr>
        <p:grpSpPr bwMode="auto">
          <a:xfrm>
            <a:off x="9067800" y="5181600"/>
            <a:ext cx="2197241" cy="1551232"/>
            <a:chOff x="412696" y="605678"/>
            <a:chExt cx="2197485" cy="2227847"/>
          </a:xfrm>
        </p:grpSpPr>
        <p:pic>
          <p:nvPicPr>
            <p:cNvPr id="12" name="Picture 3" descr="Q:\PN-MAI\Projekte\VLC Akquise\VLC Visitenkarte\Neuer Ordner\IMG_01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181" y="605678"/>
              <a:ext cx="216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Gleichschenkliges Dreieck 13"/>
            <p:cNvSpPr/>
            <p:nvPr/>
          </p:nvSpPr>
          <p:spPr bwMode="auto">
            <a:xfrm rot="18948526">
              <a:off x="946618" y="637524"/>
              <a:ext cx="576381" cy="1957611"/>
            </a:xfrm>
            <a:prstGeom prst="triangle">
              <a:avLst/>
            </a:prstGeom>
            <a:gradFill flip="none" rotWithShape="1">
              <a:gsLst>
                <a:gs pos="25000">
                  <a:srgbClr val="C00000"/>
                </a:gs>
                <a:gs pos="100000">
                  <a:srgbClr val="FFC5B6">
                    <a:alpha val="0"/>
                  </a:srgbClr>
                </a:gs>
              </a:gsLst>
              <a:path path="shape">
                <a:fillToRect l="50000" t="50000" r="50000" b="50000"/>
              </a:path>
              <a:tileRect/>
            </a:gradFill>
            <a:ln>
              <a:noFill/>
            </a:ln>
            <a:effectLst/>
          </p:spPr>
          <p:txBody>
            <a:bodyPr lIns="0" tIns="0" rIns="0" bIns="0"/>
            <a:lstStyle/>
            <a:p>
              <a:pPr marL="0" marR="0" lvl="0" indent="0" algn="l" defTabSz="914400" rtl="0" eaLnBrk="1" fontAlgn="auto" latinLnBrk="0" hangingPunct="1">
                <a:lnSpc>
                  <a:spcPct val="100000"/>
                </a:lnSpc>
                <a:spcBef>
                  <a:spcPts val="0"/>
                </a:spcBef>
                <a:spcAft>
                  <a:spcPct val="40000"/>
                </a:spcAft>
                <a:buClrTx/>
                <a:buSzTx/>
                <a:buFont typeface="Wingdings" pitchFamily="2" charset="2"/>
                <a:buNone/>
                <a:tabLst/>
                <a:defRPr/>
              </a:pPr>
              <a:endParaRPr kumimoji="0" lang="de-DE" sz="1800" b="0" i="0" u="none" strike="noStrike" kern="1200" cap="none" spc="0" normalizeH="0" baseline="0" noProof="0" dirty="0">
                <a:ln>
                  <a:solidFill>
                    <a:sysClr val="windowText" lastClr="000000"/>
                  </a:solidFill>
                </a:ln>
                <a:solidFill>
                  <a:prstClr val="black">
                    <a:lumMod val="50000"/>
                    <a:lumOff val="50000"/>
                  </a:prstClr>
                </a:solidFill>
                <a:effectLst/>
                <a:uLnTx/>
                <a:uFillTx/>
                <a:latin typeface="Frutiger LT Com 55 Roman" pitchFamily="34" charset="0"/>
                <a:ea typeface="+mn-ea"/>
                <a:cs typeface="+mn-cs"/>
              </a:endParaRPr>
            </a:p>
          </p:txBody>
        </p:sp>
        <p:sp>
          <p:nvSpPr>
            <p:cNvPr id="14" name="Gleichschenkliges Dreieck 14"/>
            <p:cNvSpPr/>
            <p:nvPr/>
          </p:nvSpPr>
          <p:spPr bwMode="auto">
            <a:xfrm>
              <a:off x="412696" y="875914"/>
              <a:ext cx="576381" cy="1957611"/>
            </a:xfrm>
            <a:prstGeom prst="triangle">
              <a:avLst/>
            </a:prstGeom>
            <a:gradFill flip="none" rotWithShape="1">
              <a:gsLst>
                <a:gs pos="25000">
                  <a:srgbClr val="C00000"/>
                </a:gs>
                <a:gs pos="100000">
                  <a:srgbClr val="FFC5B6">
                    <a:alpha val="0"/>
                  </a:srgbClr>
                </a:gs>
              </a:gsLst>
              <a:path path="shape">
                <a:fillToRect l="50000" t="50000" r="50000" b="50000"/>
              </a:path>
              <a:tileRect/>
            </a:gradFill>
            <a:ln>
              <a:noFill/>
            </a:ln>
            <a:effectLst/>
          </p:spPr>
          <p:txBody>
            <a:bodyPr lIns="0" tIns="0" rIns="0" bIns="0"/>
            <a:lstStyle/>
            <a:p>
              <a:pPr marL="0" marR="0" lvl="0" indent="0" algn="l" defTabSz="914400" rtl="0" eaLnBrk="1" fontAlgn="auto" latinLnBrk="0" hangingPunct="1">
                <a:lnSpc>
                  <a:spcPct val="100000"/>
                </a:lnSpc>
                <a:spcBef>
                  <a:spcPts val="0"/>
                </a:spcBef>
                <a:spcAft>
                  <a:spcPct val="40000"/>
                </a:spcAft>
                <a:buClrTx/>
                <a:buSzTx/>
                <a:buFont typeface="Wingdings" pitchFamily="2" charset="2"/>
                <a:buNone/>
                <a:tabLst/>
                <a:defRPr/>
              </a:pPr>
              <a:endParaRPr kumimoji="0" lang="de-DE" sz="1800" b="0" i="0" u="none" strike="noStrike" kern="1200" cap="none" spc="0" normalizeH="0" baseline="0" noProof="0">
                <a:ln>
                  <a:solidFill>
                    <a:sysClr val="windowText" lastClr="000000"/>
                  </a:solidFill>
                </a:ln>
                <a:solidFill>
                  <a:prstClr val="black">
                    <a:lumMod val="50000"/>
                    <a:lumOff val="50000"/>
                  </a:prstClr>
                </a:solidFill>
                <a:effectLst/>
                <a:uLnTx/>
                <a:uFillTx/>
                <a:latin typeface="Frutiger LT Com 55 Roman" pitchFamily="34" charset="0"/>
                <a:ea typeface="+mn-ea"/>
                <a:cs typeface="+mn-cs"/>
              </a:endParaRPr>
            </a:p>
          </p:txBody>
        </p:sp>
        <p:sp>
          <p:nvSpPr>
            <p:cNvPr id="15" name="Gleichschenkliges Dreieck 15"/>
            <p:cNvSpPr/>
            <p:nvPr/>
          </p:nvSpPr>
          <p:spPr bwMode="auto">
            <a:xfrm rot="16200000">
              <a:off x="1302176" y="152944"/>
              <a:ext cx="576381" cy="1957611"/>
            </a:xfrm>
            <a:prstGeom prst="triangle">
              <a:avLst/>
            </a:prstGeom>
            <a:gradFill flip="none" rotWithShape="1">
              <a:gsLst>
                <a:gs pos="25000">
                  <a:srgbClr val="C00000"/>
                </a:gs>
                <a:gs pos="100000">
                  <a:srgbClr val="FFC5B6">
                    <a:alpha val="0"/>
                  </a:srgbClr>
                </a:gs>
              </a:gsLst>
              <a:path path="shape">
                <a:fillToRect l="50000" t="50000" r="50000" b="50000"/>
              </a:path>
              <a:tileRect/>
            </a:gradFill>
            <a:ln>
              <a:noFill/>
            </a:ln>
            <a:effectLst/>
          </p:spPr>
          <p:txBody>
            <a:bodyPr lIns="0" tIns="0" rIns="0" bIns="0"/>
            <a:lstStyle/>
            <a:p>
              <a:pPr marL="0" marR="0" lvl="0" indent="0" algn="l" defTabSz="914400" rtl="0" eaLnBrk="1" fontAlgn="auto" latinLnBrk="0" hangingPunct="1">
                <a:lnSpc>
                  <a:spcPct val="100000"/>
                </a:lnSpc>
                <a:spcBef>
                  <a:spcPts val="0"/>
                </a:spcBef>
                <a:spcAft>
                  <a:spcPct val="40000"/>
                </a:spcAft>
                <a:buClrTx/>
                <a:buSzTx/>
                <a:buFont typeface="Wingdings" pitchFamily="2" charset="2"/>
                <a:buNone/>
                <a:tabLst/>
                <a:defRPr/>
              </a:pPr>
              <a:endParaRPr kumimoji="0" lang="de-DE" sz="1800" b="0" i="0" u="none" strike="noStrike" kern="1200" cap="none" spc="0" normalizeH="0" baseline="0" noProof="0">
                <a:ln>
                  <a:solidFill>
                    <a:sysClr val="windowText" lastClr="000000"/>
                  </a:solidFill>
                </a:ln>
                <a:solidFill>
                  <a:prstClr val="black">
                    <a:lumMod val="50000"/>
                    <a:lumOff val="50000"/>
                  </a:prstClr>
                </a:solidFill>
                <a:effectLst/>
                <a:uLnTx/>
                <a:uFillTx/>
                <a:latin typeface="Frutiger LT Com 55 Roman" pitchFamily="34" charset="0"/>
                <a:ea typeface="+mn-ea"/>
                <a:cs typeface="+mn-cs"/>
              </a:endParaRPr>
            </a:p>
          </p:txBody>
        </p:sp>
      </p:grpSp>
      <p:sp>
        <p:nvSpPr>
          <p:cNvPr id="16" name="Slide Number Placeholder 3">
            <a:extLst>
              <a:ext uri="{FF2B5EF4-FFF2-40B4-BE49-F238E27FC236}">
                <a16:creationId xmlns:a16="http://schemas.microsoft.com/office/drawing/2014/main" id="{0B1C3824-3E0F-42BF-B7D2-4311AF79706E}"/>
              </a:ext>
            </a:extLst>
          </p:cNvPr>
          <p:cNvSpPr txBox="1">
            <a:spLocks/>
          </p:cNvSpPr>
          <p:nvPr/>
        </p:nvSpPr>
        <p:spPr>
          <a:xfrm>
            <a:off x="11201400" y="6404269"/>
            <a:ext cx="533399" cy="232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F2884EB-C6E3-684C-A39B-0E652C4E0E60}" type="slidenum">
              <a:rPr kumimoji="0" lang="en-US" sz="1800" b="0" i="0" u="none" strike="noStrike" kern="1200" cap="none" spc="0" normalizeH="0" baseline="0" noProof="0" smtClean="0">
                <a:ln>
                  <a:noFill/>
                </a:ln>
                <a:solidFill>
                  <a:prstClr val="black">
                    <a:tint val="75000"/>
                  </a:prstClr>
                </a:solidFill>
                <a:effectLst/>
                <a:uLnTx/>
                <a:uFillTx/>
                <a:latin typeface="Metric Regula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dirty="0">
              <a:ln>
                <a:noFill/>
              </a:ln>
              <a:solidFill>
                <a:prstClr val="black">
                  <a:tint val="75000"/>
                </a:prstClr>
              </a:solidFill>
              <a:effectLst/>
              <a:uLnTx/>
              <a:uFillTx/>
              <a:latin typeface="Metric Regular"/>
              <a:ea typeface="+mn-ea"/>
              <a:cs typeface="+mn-cs"/>
            </a:endParaRPr>
          </a:p>
        </p:txBody>
      </p:sp>
      <p:sp>
        <p:nvSpPr>
          <p:cNvPr id="2" name="Date Placeholder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Metric Regular"/>
                <a:ea typeface="+mn-ea"/>
                <a:cs typeface="+mn-cs"/>
              </a:rPr>
              <a:t>November 2022</a:t>
            </a:r>
            <a:endParaRPr kumimoji="0" lang="en-US" sz="700" b="0" i="0" u="none" strike="noStrike" kern="1200" cap="none" spc="0" normalizeH="0" baseline="0" noProof="0" dirty="0">
              <a:ln>
                <a:noFill/>
              </a:ln>
              <a:solidFill>
                <a:prstClr val="black"/>
              </a:solidFill>
              <a:effectLst/>
              <a:uLnTx/>
              <a:uFillTx/>
              <a:latin typeface="Metric Regular"/>
              <a:ea typeface="+mn-ea"/>
              <a:cs typeface="+mn-cs"/>
            </a:endParaRPr>
          </a:p>
        </p:txBody>
      </p:sp>
      <p:sp>
        <p:nvSpPr>
          <p:cNvPr id="3" name="Slide Number Placeholder 2"/>
          <p:cNvSpPr>
            <a:spLocks noGrp="1"/>
          </p:cNvSpPr>
          <p:nvPr>
            <p:ph type="sldNum" sz="quarter" idx="12"/>
          </p:nvPr>
        </p:nvSpPr>
        <p:spPr/>
        <p:txBody>
          <a:bodyPr/>
          <a:lstStyle/>
          <a:p>
            <a:fld id="{B016F8AB-BCEA-4347-8BA6-BE776009BC89}" type="slidenum">
              <a:rPr lang="en-GB" smtClean="0"/>
              <a:pPr/>
              <a:t>22</a:t>
            </a:fld>
            <a:endParaRPr lang="en-GB"/>
          </a:p>
        </p:txBody>
      </p:sp>
    </p:spTree>
    <p:extLst>
      <p:ext uri="{BB962C8B-B14F-4D97-AF65-F5344CB8AC3E}">
        <p14:creationId xmlns:p14="http://schemas.microsoft.com/office/powerpoint/2010/main" val="7966125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622276" y="594352"/>
            <a:ext cx="11943032" cy="633095"/>
          </a:xfrm>
          <a:ln/>
        </p:spPr>
        <p:txBody>
          <a:bodyP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a-DK" altLang="zh-CN" dirty="0"/>
              <a:t>802.11bb usage model 2: </a:t>
            </a:r>
            <a:r>
              <a:rPr lang="en-US" altLang="zh-CN" dirty="0"/>
              <a:t>Wireless access in medical environments</a:t>
            </a:r>
            <a:endParaRPr lang="en-GB" dirty="0"/>
          </a:p>
        </p:txBody>
      </p:sp>
      <p:sp>
        <p:nvSpPr>
          <p:cNvPr id="16" name="Rectangle 3"/>
          <p:cNvSpPr txBox="1">
            <a:spLocks noChangeArrowheads="1"/>
          </p:cNvSpPr>
          <p:nvPr/>
        </p:nvSpPr>
        <p:spPr bwMode="auto">
          <a:xfrm>
            <a:off x="1502626" y="1196753"/>
            <a:ext cx="4436886" cy="5112568"/>
          </a:xfrm>
          <a:prstGeom prst="rect">
            <a:avLst/>
          </a:prstGeom>
          <a:noFill/>
          <a:ln w="9525">
            <a:noFill/>
            <a:round/>
            <a:headEnd/>
            <a:tailEnd/>
          </a:ln>
          <a:effectLst/>
        </p:spPr>
        <p:txBody>
          <a:bodyPr vert="horz" wrap="square" lIns="92160" tIns="46080" rIns="92160" bIns="46080" numCol="1" anchor="t" anchorCtr="0" compatLnSpc="1">
            <a:prstTxWarp prst="textNoShape">
              <a:avLst/>
            </a:prstTxWarp>
          </a:bodyPr>
          <a:lstStyle>
            <a:lvl1pPr marL="342900" indent="-342900" algn="l" defTabSz="449263" rtl="0" eaLnBrk="1" fontAlgn="base" hangingPunct="1">
              <a:spcBef>
                <a:spcPts val="600"/>
              </a:spcBef>
              <a:spcAft>
                <a:spcPct val="0"/>
              </a:spcAft>
              <a:buClr>
                <a:srgbClr val="000000"/>
              </a:buClr>
              <a:buSzPct val="100000"/>
              <a:buFont typeface="Times New Roman" pitchFamily="16" charset="0"/>
              <a:defRPr sz="2400" b="1">
                <a:solidFill>
                  <a:srgbClr val="000000"/>
                </a:solidFill>
                <a:latin typeface="+mn-lt"/>
                <a:ea typeface="+mn-ea"/>
                <a:cs typeface="+mn-cs"/>
              </a:defRPr>
            </a:lvl1pPr>
            <a:lvl2pPr marL="742950" indent="-28575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2pPr>
            <a:lvl3pPr marL="1143000" indent="-228600" algn="l" defTabSz="449263" rtl="0" eaLnBrk="1" fontAlgn="base" hangingPunct="1">
              <a:spcBef>
                <a:spcPts val="450"/>
              </a:spcBef>
              <a:spcAft>
                <a:spcPct val="0"/>
              </a:spcAft>
              <a:buClr>
                <a:srgbClr val="000000"/>
              </a:buClr>
              <a:buSzPct val="100000"/>
              <a:buFont typeface="Times New Roman" pitchFamily="16" charset="0"/>
              <a:defRPr>
                <a:solidFill>
                  <a:srgbClr val="000000"/>
                </a:solidFill>
                <a:latin typeface="+mn-lt"/>
                <a:ea typeface="+mn-ea"/>
              </a:defRPr>
            </a:lvl3pPr>
            <a:lvl4pPr marL="1600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4pPr>
            <a:lvl5pPr marL="20574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9pPr>
          </a:lstStyle>
          <a:p>
            <a:pPr marL="0" marR="0" lvl="0" indent="0" algn="l" defTabSz="449263" rtl="0" eaLnBrk="1" fontAlgn="base" latinLnBrk="0" hangingPunct="1">
              <a:lnSpc>
                <a:spcPct val="100000"/>
              </a:lnSpc>
              <a:spcBef>
                <a:spcPts val="600"/>
              </a:spcBef>
              <a:spcAft>
                <a:spcPct val="0"/>
              </a:spcAft>
              <a:buClr>
                <a:srgbClr val="000000"/>
              </a:buClr>
              <a:buSzPct val="100000"/>
              <a:buFont typeface="Times New Roman" pitchFamily="16" charset="0"/>
              <a:buNone/>
              <a:tabLst/>
              <a:defRPr/>
            </a:pPr>
            <a:r>
              <a:rPr kumimoji="0" lang="en-US" altLang="zh-CN" sz="1400" b="1" i="0" u="sng" strike="noStrike" kern="0" cap="none" spc="0" normalizeH="0" baseline="0" noProof="0" dirty="0">
                <a:ln>
                  <a:noFill/>
                </a:ln>
                <a:solidFill>
                  <a:prstClr val="black"/>
                </a:solidFill>
                <a:effectLst/>
                <a:uLnTx/>
                <a:uFillTx/>
                <a:latin typeface="Metric Regular"/>
                <a:ea typeface="黑体" panose="02010609060101010101" pitchFamily="49" charset="-122"/>
                <a:cs typeface="+mn-cs"/>
              </a:rPr>
              <a:t>Pre-Conditions</a:t>
            </a:r>
          </a:p>
          <a:p>
            <a:pPr marL="0" marR="0" lvl="0" indent="0" algn="l" defTabSz="449263" rtl="0" eaLnBrk="1" fontAlgn="base" latinLnBrk="0" hangingPunct="1">
              <a:lnSpc>
                <a:spcPct val="100000"/>
              </a:lnSpc>
              <a:spcBef>
                <a:spcPts val="0"/>
              </a:spcBef>
              <a:spcAft>
                <a:spcPct val="0"/>
              </a:spcAft>
              <a:buClr>
                <a:srgbClr val="000000"/>
              </a:buClr>
              <a:buSzPct val="100000"/>
              <a:buFont typeface="Times New Roman" pitchFamily="16" charset="0"/>
              <a:buNone/>
              <a:tabLst/>
              <a:defRPr/>
            </a:pPr>
            <a:r>
              <a:rPr kumimoji="0" lang="en-US" altLang="zh-CN" sz="1400" b="0" i="0" u="none" strike="noStrike" kern="0" cap="none" spc="0" normalizeH="0" baseline="0" noProof="0" dirty="0">
                <a:ln>
                  <a:noFill/>
                </a:ln>
                <a:solidFill>
                  <a:prstClr val="black"/>
                </a:solidFill>
                <a:effectLst/>
                <a:uLnTx/>
                <a:uFillTx/>
                <a:latin typeface="Metric Regular"/>
                <a:ea typeface="黑体" panose="02010609060101010101" pitchFamily="49" charset="-122"/>
                <a:cs typeface="+mn-cs"/>
              </a:rPr>
              <a:t>IEC 60601-1-2 standard recommends the minimum separation distance between medical electrical (ME) equipment and RF wireless communications equipment (e.g., wireless local area network (WLAN)) be 30 cm to avoid  performance degradation of the ME equipment. LC is deployed to ensure the performance of all ME equipment.</a:t>
            </a:r>
          </a:p>
          <a:p>
            <a:pPr marL="0" marR="0" lvl="0" indent="0" algn="l" defTabSz="449263" rtl="0" eaLnBrk="1" fontAlgn="base" latinLnBrk="0" hangingPunct="1">
              <a:lnSpc>
                <a:spcPct val="100000"/>
              </a:lnSpc>
              <a:spcBef>
                <a:spcPts val="600"/>
              </a:spcBef>
              <a:spcAft>
                <a:spcPct val="0"/>
              </a:spcAft>
              <a:buClr>
                <a:srgbClr val="000000"/>
              </a:buClr>
              <a:buSzPct val="100000"/>
              <a:buFont typeface="Times New Roman" pitchFamily="16" charset="0"/>
              <a:buNone/>
              <a:tabLst/>
              <a:defRPr/>
            </a:pPr>
            <a:r>
              <a:rPr kumimoji="0" lang="en-US" altLang="zh-CN" sz="1400" b="1" i="0" u="sng" strike="noStrike" kern="0" cap="none" spc="0" normalizeH="0" baseline="0" noProof="0" dirty="0">
                <a:ln>
                  <a:noFill/>
                </a:ln>
                <a:solidFill>
                  <a:prstClr val="black"/>
                </a:solidFill>
                <a:effectLst/>
                <a:uLnTx/>
                <a:uFillTx/>
                <a:latin typeface="Metric Regular"/>
                <a:ea typeface="黑体" panose="02010609060101010101" pitchFamily="49" charset="-122"/>
                <a:cs typeface="+mn-cs"/>
              </a:rPr>
              <a:t>Environment</a:t>
            </a:r>
          </a:p>
          <a:p>
            <a:pPr marL="0" marR="0" lvl="0" indent="0" algn="l" defTabSz="449263" rtl="0" eaLnBrk="1" fontAlgn="base" latinLnBrk="0" hangingPunct="1">
              <a:lnSpc>
                <a:spcPct val="100000"/>
              </a:lnSpc>
              <a:spcBef>
                <a:spcPts val="0"/>
              </a:spcBef>
              <a:spcAft>
                <a:spcPct val="0"/>
              </a:spcAft>
              <a:buClr>
                <a:srgbClr val="000000"/>
              </a:buClr>
              <a:buSzPct val="100000"/>
              <a:buFont typeface="Times New Roman" pitchFamily="16" charset="0"/>
              <a:buNone/>
              <a:tabLst/>
              <a:defRPr/>
            </a:pPr>
            <a:r>
              <a:rPr kumimoji="0" lang="en-US" altLang="zh-CN" sz="1400" b="0" i="0" u="none" strike="noStrike" kern="0" cap="none" spc="0" normalizeH="0" baseline="0" noProof="0" dirty="0">
                <a:ln>
                  <a:noFill/>
                </a:ln>
                <a:solidFill>
                  <a:prstClr val="black"/>
                </a:solidFill>
                <a:effectLst/>
                <a:uLnTx/>
                <a:uFillTx/>
                <a:latin typeface="Metric Regular"/>
                <a:ea typeface="黑体" panose="02010609060101010101" pitchFamily="49" charset="-122"/>
                <a:cs typeface="+mn-cs"/>
              </a:rPr>
              <a:t>The size of a operating theater and MRI room ranges from 30~60 m</a:t>
            </a:r>
            <a:r>
              <a:rPr kumimoji="0" lang="en-US" altLang="zh-CN" sz="1400" b="0" i="0" u="none" strike="noStrike" kern="0" cap="none" spc="0" normalizeH="0" baseline="30000" noProof="0" dirty="0">
                <a:ln>
                  <a:noFill/>
                </a:ln>
                <a:solidFill>
                  <a:prstClr val="black"/>
                </a:solidFill>
                <a:effectLst/>
                <a:uLnTx/>
                <a:uFillTx/>
                <a:latin typeface="Metric Regular"/>
                <a:ea typeface="黑体" panose="02010609060101010101" pitchFamily="49" charset="-122"/>
                <a:cs typeface="+mn-cs"/>
              </a:rPr>
              <a:t>2</a:t>
            </a:r>
            <a:r>
              <a:rPr kumimoji="0" lang="en-US" altLang="zh-CN" sz="1400" b="0" i="0" u="none" strike="noStrike" kern="0" cap="none" spc="0" normalizeH="0" baseline="0" noProof="0" dirty="0">
                <a:ln>
                  <a:noFill/>
                </a:ln>
                <a:solidFill>
                  <a:prstClr val="black"/>
                </a:solidFill>
                <a:effectLst/>
                <a:uLnTx/>
                <a:uFillTx/>
                <a:latin typeface="Metric Regular"/>
                <a:ea typeface="黑体" panose="02010609060101010101" pitchFamily="49" charset="-122"/>
                <a:cs typeface="+mn-cs"/>
              </a:rPr>
              <a:t>. Multiple LC-APs are deployed on the ceiling to provide specialized illumination. The central </a:t>
            </a:r>
            <a:r>
              <a:rPr kumimoji="0" lang="en-US" altLang="zh-CN" sz="1400" b="0" i="0" u="none" strike="sngStrike" kern="0" cap="none" spc="0" normalizeH="0" baseline="0" noProof="0" dirty="0">
                <a:ln>
                  <a:noFill/>
                </a:ln>
                <a:solidFill>
                  <a:prstClr val="black"/>
                </a:solidFill>
                <a:effectLst/>
                <a:uLnTx/>
                <a:uFillTx/>
                <a:latin typeface="Metric Regular"/>
                <a:ea typeface="黑体" panose="02010609060101010101" pitchFamily="49" charset="-122"/>
                <a:cs typeface="+mn-cs"/>
              </a:rPr>
              <a:t>il</a:t>
            </a:r>
            <a:r>
              <a:rPr kumimoji="0" lang="en-US" altLang="zh-CN" sz="1400" b="0" i="0" u="none" strike="noStrike" kern="0" cap="none" spc="0" normalizeH="0" baseline="0" noProof="0" dirty="0">
                <a:ln>
                  <a:noFill/>
                </a:ln>
                <a:solidFill>
                  <a:prstClr val="black"/>
                </a:solidFill>
                <a:effectLst/>
                <a:uLnTx/>
                <a:uFillTx/>
                <a:latin typeface="Metric Regular"/>
                <a:ea typeface="黑体" panose="02010609060101010101" pitchFamily="49" charset="-122"/>
                <a:cs typeface="+mn-cs"/>
              </a:rPr>
              <a:t>luminance of the operating light: 160k and 40k lux. The size of a four beds ward is about 60 m</a:t>
            </a:r>
            <a:r>
              <a:rPr kumimoji="0" lang="en-US" altLang="zh-CN" sz="1400" b="0" i="0" u="none" strike="noStrike" kern="0" cap="none" spc="0" normalizeH="0" baseline="30000" noProof="0" dirty="0">
                <a:ln>
                  <a:noFill/>
                </a:ln>
                <a:solidFill>
                  <a:prstClr val="black"/>
                </a:solidFill>
                <a:effectLst/>
                <a:uLnTx/>
                <a:uFillTx/>
                <a:latin typeface="Metric Regular"/>
                <a:ea typeface="黑体" panose="02010609060101010101" pitchFamily="49" charset="-122"/>
                <a:cs typeface="+mn-cs"/>
              </a:rPr>
              <a:t>2</a:t>
            </a:r>
            <a:r>
              <a:rPr kumimoji="0" lang="en-US" altLang="zh-CN" sz="1400" b="0" i="0" u="none" strike="noStrike" kern="0" cap="none" spc="0" normalizeH="0" baseline="0" noProof="0" dirty="0">
                <a:ln>
                  <a:noFill/>
                </a:ln>
                <a:solidFill>
                  <a:prstClr val="black"/>
                </a:solidFill>
                <a:effectLst/>
                <a:uLnTx/>
                <a:uFillTx/>
                <a:latin typeface="Metric Regular"/>
                <a:ea typeface="黑体" panose="02010609060101010101" pitchFamily="49" charset="-122"/>
                <a:cs typeface="+mn-cs"/>
              </a:rPr>
              <a:t>, light level: 300 lux on the bed and &gt;100 lux between the beds and in the central area.</a:t>
            </a:r>
          </a:p>
          <a:p>
            <a:pPr marL="0" marR="0" lvl="0" indent="0" algn="l" defTabSz="449263" rtl="0" eaLnBrk="1" fontAlgn="base" latinLnBrk="0" hangingPunct="1">
              <a:lnSpc>
                <a:spcPct val="100000"/>
              </a:lnSpc>
              <a:spcBef>
                <a:spcPts val="600"/>
              </a:spcBef>
              <a:spcAft>
                <a:spcPct val="0"/>
              </a:spcAft>
              <a:buClr>
                <a:srgbClr val="000000"/>
              </a:buClr>
              <a:buSzPct val="100000"/>
              <a:buFont typeface="Times New Roman" pitchFamily="16" charset="0"/>
              <a:buNone/>
              <a:tabLst/>
              <a:defRPr/>
            </a:pPr>
            <a:r>
              <a:rPr kumimoji="0" lang="en-US" altLang="zh-CN" sz="1400" b="1" i="0" u="sng" strike="noStrike" kern="0" cap="none" spc="0" normalizeH="0" baseline="0" noProof="0" dirty="0">
                <a:ln>
                  <a:noFill/>
                </a:ln>
                <a:solidFill>
                  <a:prstClr val="black"/>
                </a:solidFill>
                <a:effectLst/>
                <a:uLnTx/>
                <a:uFillTx/>
                <a:latin typeface="Metric Regular"/>
                <a:ea typeface="黑体" panose="02010609060101010101" pitchFamily="49" charset="-122"/>
                <a:cs typeface="+mn-cs"/>
              </a:rPr>
              <a:t>Applications</a:t>
            </a:r>
          </a:p>
          <a:p>
            <a:pPr marL="0" marR="0" lvl="0" indent="0" algn="l" defTabSz="449263" rtl="0" eaLnBrk="1" fontAlgn="base" latinLnBrk="0" hangingPunct="1">
              <a:lnSpc>
                <a:spcPct val="100000"/>
              </a:lnSpc>
              <a:spcBef>
                <a:spcPts val="0"/>
              </a:spcBef>
              <a:spcAft>
                <a:spcPct val="0"/>
              </a:spcAft>
              <a:buClr>
                <a:srgbClr val="000000"/>
              </a:buClr>
              <a:buSzPct val="100000"/>
              <a:buFont typeface="Times New Roman" pitchFamily="16" charset="0"/>
              <a:buNone/>
              <a:tabLst/>
              <a:defRPr/>
            </a:pPr>
            <a:r>
              <a:rPr kumimoji="0" lang="en-US" altLang="zh-CN" sz="1400" b="0" i="0" u="none" strike="noStrike" kern="0" cap="none" spc="0" normalizeH="0" baseline="0" noProof="0" dirty="0">
                <a:ln>
                  <a:noFill/>
                </a:ln>
                <a:solidFill>
                  <a:prstClr val="black"/>
                </a:solidFill>
                <a:effectLst/>
                <a:uLnTx/>
                <a:uFillTx/>
                <a:latin typeface="Metric Regular"/>
                <a:ea typeface="黑体" panose="02010609060101010101" pitchFamily="49" charset="-122"/>
                <a:cs typeface="+mn-cs"/>
              </a:rPr>
              <a:t>LC-WLAN is used to allow wireless data exchange in medical environments with ME equipment or system.</a:t>
            </a:r>
          </a:p>
          <a:p>
            <a:pPr marL="0" marR="0" lvl="0" indent="0" algn="l" defTabSz="449263" rtl="0" eaLnBrk="1" fontAlgn="base" latinLnBrk="0" hangingPunct="1">
              <a:lnSpc>
                <a:spcPct val="100000"/>
              </a:lnSpc>
              <a:spcBef>
                <a:spcPts val="0"/>
              </a:spcBef>
              <a:spcAft>
                <a:spcPct val="0"/>
              </a:spcAft>
              <a:buClr>
                <a:srgbClr val="000000"/>
              </a:buClr>
              <a:buSzPct val="100000"/>
              <a:buFont typeface="Times New Roman" pitchFamily="16" charset="0"/>
              <a:buNone/>
              <a:tabLst/>
              <a:defRPr/>
            </a:pPr>
            <a:r>
              <a:rPr kumimoji="0" lang="en-US" altLang="zh-CN" sz="1400" b="0" i="0" u="none" strike="noStrike" kern="0" cap="none" spc="0" normalizeH="0" baseline="0" noProof="0" dirty="0">
                <a:ln>
                  <a:noFill/>
                </a:ln>
                <a:solidFill>
                  <a:prstClr val="black"/>
                </a:solidFill>
                <a:effectLst/>
                <a:uLnTx/>
                <a:uFillTx/>
                <a:latin typeface="Metric Regular"/>
                <a:ea typeface="黑体" panose="02010609060101010101" pitchFamily="49" charset="-122"/>
                <a:cs typeface="+mn-cs"/>
              </a:rPr>
              <a:t>Medical multimedia and diagnostic information can be transmitted to provide telemedicine services; ME  equipment can also be wirelessly controlled via LC.</a:t>
            </a:r>
          </a:p>
          <a:p>
            <a:pPr marL="0" marR="0" lvl="0" indent="0" algn="l" defTabSz="449263" rtl="0" eaLnBrk="1" fontAlgn="base" latinLnBrk="0" hangingPunct="1">
              <a:lnSpc>
                <a:spcPct val="100000"/>
              </a:lnSpc>
              <a:spcBef>
                <a:spcPts val="0"/>
              </a:spcBef>
              <a:spcAft>
                <a:spcPct val="0"/>
              </a:spcAft>
              <a:buClr>
                <a:srgbClr val="000000"/>
              </a:buClr>
              <a:buSzPct val="100000"/>
              <a:buFont typeface="Times New Roman" pitchFamily="16" charset="0"/>
              <a:buNone/>
              <a:tabLst/>
              <a:defRPr/>
            </a:pPr>
            <a:r>
              <a:rPr kumimoji="0" lang="en-US" altLang="zh-CN" sz="1400" b="0" i="0" u="none" strike="noStrike" kern="0" cap="none" spc="0" normalizeH="0" baseline="0" noProof="0" dirty="0">
                <a:ln>
                  <a:noFill/>
                </a:ln>
                <a:solidFill>
                  <a:prstClr val="black"/>
                </a:solidFill>
                <a:effectLst/>
                <a:uLnTx/>
                <a:uFillTx/>
                <a:latin typeface="Metric Regular"/>
                <a:ea typeface="黑体" panose="02010609060101010101" pitchFamily="49" charset="-122"/>
                <a:cs typeface="+mn-cs"/>
              </a:rPr>
              <a:t>Provide Intranet/ Internet access, audio or video call for doctors, nurses and patients using LC-based devices.</a:t>
            </a:r>
          </a:p>
          <a:p>
            <a:pPr marL="0" marR="0" lvl="0" indent="0" algn="l" defTabSz="449263" rtl="0" eaLnBrk="1" fontAlgn="base" latinLnBrk="0" hangingPunct="1">
              <a:lnSpc>
                <a:spcPct val="100000"/>
              </a:lnSpc>
              <a:spcBef>
                <a:spcPts val="0"/>
              </a:spcBef>
              <a:spcAft>
                <a:spcPct val="0"/>
              </a:spcAft>
              <a:buClr>
                <a:srgbClr val="000000"/>
              </a:buClr>
              <a:buSzPct val="100000"/>
              <a:buFont typeface="Times New Roman" pitchFamily="16" charset="0"/>
              <a:buNone/>
              <a:tabLst/>
              <a:defRPr/>
            </a:pPr>
            <a:endParaRPr kumimoji="0" lang="en-US" altLang="zh-CN" sz="1400" b="0" i="0" u="none" strike="noStrike" kern="0" cap="none" spc="0" normalizeH="0" baseline="0" noProof="0" dirty="0">
              <a:ln>
                <a:noFill/>
              </a:ln>
              <a:solidFill>
                <a:prstClr val="black"/>
              </a:solidFill>
              <a:effectLst/>
              <a:uLnTx/>
              <a:uFillTx/>
              <a:latin typeface="Metric Regular"/>
              <a:ea typeface="黑体" panose="02010609060101010101" pitchFamily="49" charset="-122"/>
              <a:cs typeface="+mn-cs"/>
            </a:endParaRPr>
          </a:p>
        </p:txBody>
      </p:sp>
      <p:sp>
        <p:nvSpPr>
          <p:cNvPr id="17" name="Rectangle 3"/>
          <p:cNvSpPr txBox="1">
            <a:spLocks noChangeArrowheads="1"/>
          </p:cNvSpPr>
          <p:nvPr/>
        </p:nvSpPr>
        <p:spPr bwMode="auto">
          <a:xfrm>
            <a:off x="6231708" y="1270612"/>
            <a:ext cx="4716016"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sz="1200">
                <a:solidFill>
                  <a:schemeClr val="tx1"/>
                </a:solidFill>
                <a:latin typeface="Times New Roman" panose="02020603050405020304" pitchFamily="18" charset="0"/>
                <a:ea typeface="MS PGothic" panose="020B0600070205080204" pitchFamily="34" charset="-128"/>
              </a:defRPr>
            </a:lvl1pPr>
            <a:lvl2pPr marL="742950" indent="-285750">
              <a:defRPr sz="1200">
                <a:solidFill>
                  <a:schemeClr val="tx1"/>
                </a:solidFill>
                <a:latin typeface="Times New Roman" panose="02020603050405020304" pitchFamily="18" charset="0"/>
                <a:ea typeface="MS PGothic" panose="020B0600070205080204" pitchFamily="34" charset="-128"/>
              </a:defRPr>
            </a:lvl2pPr>
            <a:lvl3pPr marL="1143000" indent="-228600">
              <a:defRPr sz="1200">
                <a:solidFill>
                  <a:schemeClr val="tx1"/>
                </a:solidFill>
                <a:latin typeface="Times New Roman" panose="02020603050405020304" pitchFamily="18" charset="0"/>
                <a:ea typeface="MS PGothic" panose="020B0600070205080204" pitchFamily="34" charset="-128"/>
              </a:defRPr>
            </a:lvl3pPr>
            <a:lvl4pPr marL="1600200" indent="-228600">
              <a:defRPr sz="1200">
                <a:solidFill>
                  <a:schemeClr val="tx1"/>
                </a:solidFill>
                <a:latin typeface="Times New Roman" panose="02020603050405020304" pitchFamily="18" charset="0"/>
                <a:ea typeface="MS PGothic" panose="020B0600070205080204" pitchFamily="34" charset="-128"/>
              </a:defRPr>
            </a:lvl4pPr>
            <a:lvl5pPr marL="2057400" indent="-228600">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zh-CN" sz="1400" b="1" i="0" u="sng" strike="noStrike" kern="1200" cap="none" spc="0" normalizeH="0" baseline="0" noProof="0" dirty="0">
                <a:ln>
                  <a:noFill/>
                </a:ln>
                <a:solidFill>
                  <a:prstClr val="black"/>
                </a:solidFill>
                <a:effectLst/>
                <a:uLnTx/>
                <a:uFillTx/>
                <a:latin typeface="Metric Regular"/>
                <a:ea typeface="MS PGothic" panose="020B0600070205080204" pitchFamily="34" charset="-128"/>
                <a:cs typeface="+mn-cs"/>
              </a:rPr>
              <a:t>Traffic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Metric Regular"/>
                <a:ea typeface="MS PGothic" panose="020B0600070205080204" pitchFamily="34" charset="-128"/>
                <a:cs typeface="+mn-cs"/>
              </a:rPr>
              <a:t>No interference caused by RF radiation.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Metric Regular"/>
                <a:ea typeface="MS PGothic" panose="020B0600070205080204" pitchFamily="34" charset="-128"/>
                <a:cs typeface="+mn-cs"/>
              </a:rPr>
              <a:t>Both uplink and downlink traffic is </a:t>
            </a:r>
            <a:r>
              <a:rPr kumimoji="0" lang="en-US" altLang="zh-CN" sz="1400" b="0" i="0" u="none" strike="sngStrike" kern="1200" cap="none" spc="0" normalizeH="0" baseline="0" noProof="0" dirty="0">
                <a:ln>
                  <a:noFill/>
                </a:ln>
                <a:solidFill>
                  <a:prstClr val="black"/>
                </a:solidFill>
                <a:effectLst/>
                <a:uLnTx/>
                <a:uFillTx/>
                <a:latin typeface="Metric Regular"/>
                <a:ea typeface="MS PGothic" panose="020B0600070205080204" pitchFamily="34" charset="-128"/>
                <a:cs typeface="+mn-cs"/>
              </a:rPr>
              <a:t>are </a:t>
            </a:r>
            <a:r>
              <a:rPr kumimoji="0" lang="en-US" altLang="zh-CN" sz="1400" b="0" i="0" u="none" strike="noStrike" kern="1200" cap="none" spc="0" normalizeH="0" baseline="0" noProof="0" dirty="0">
                <a:ln>
                  <a:noFill/>
                </a:ln>
                <a:solidFill>
                  <a:prstClr val="black"/>
                </a:solidFill>
                <a:effectLst/>
                <a:uLnTx/>
                <a:uFillTx/>
                <a:latin typeface="Metric Regular"/>
                <a:ea typeface="MS PGothic" panose="020B0600070205080204" pitchFamily="34" charset="-128"/>
                <a:cs typeface="+mn-cs"/>
              </a:rPr>
              <a:t>using LC.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Metric Regular"/>
                <a:ea typeface="MS PGothic" panose="020B0600070205080204" pitchFamily="34" charset="-128"/>
                <a:cs typeface="+mn-cs"/>
              </a:rPr>
              <a:t>High Quality of Service (</a:t>
            </a:r>
            <a:r>
              <a:rPr kumimoji="0" lang="en-US" altLang="zh-CN" sz="1400" b="0" i="0" u="none" strike="noStrike" kern="1200" cap="none" spc="0" normalizeH="0" baseline="0" noProof="0" dirty="0" err="1">
                <a:ln>
                  <a:noFill/>
                </a:ln>
                <a:solidFill>
                  <a:prstClr val="black"/>
                </a:solidFill>
                <a:effectLst/>
                <a:uLnTx/>
                <a:uFillTx/>
                <a:latin typeface="Metric Regular"/>
                <a:ea typeface="MS PGothic" panose="020B0600070205080204" pitchFamily="34" charset="-128"/>
                <a:cs typeface="+mn-cs"/>
              </a:rPr>
              <a:t>QoS</a:t>
            </a:r>
            <a:r>
              <a:rPr kumimoji="0" lang="en-US" altLang="zh-CN" sz="1400" b="0" i="0" u="none" strike="noStrike" kern="1200" cap="none" spc="0" normalizeH="0" baseline="0" noProof="0" dirty="0">
                <a:ln>
                  <a:noFill/>
                </a:ln>
                <a:solidFill>
                  <a:prstClr val="black"/>
                </a:solidFill>
                <a:effectLst/>
                <a:uLnTx/>
                <a:uFillTx/>
                <a:latin typeface="Metric Regular"/>
                <a:ea typeface="MS PGothic" panose="020B0600070205080204" pitchFamily="34" charset="-128"/>
                <a:cs typeface="+mn-cs"/>
              </a:rPr>
              <a:t>) and high reliability are required.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Metric Regular"/>
                <a:ea typeface="MS PGothic" panose="020B0600070205080204" pitchFamily="34" charset="-128"/>
                <a:cs typeface="+mn-cs"/>
              </a:rPr>
              <a:t>Potential non-LC interference from surrounding environments such as artificial-light.</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zh-CN" sz="1600" b="1" i="0" u="sng" strike="noStrike" kern="1200" cap="none" spc="0" normalizeH="0" baseline="0" noProof="0" dirty="0">
                <a:ln>
                  <a:noFill/>
                </a:ln>
                <a:solidFill>
                  <a:prstClr val="black"/>
                </a:solidFill>
                <a:effectLst/>
                <a:uLnTx/>
                <a:uFillTx/>
                <a:latin typeface="Metric Regular"/>
                <a:ea typeface="MS PGothic" panose="020B0600070205080204" pitchFamily="34" charset="-128"/>
                <a:cs typeface="+mn-cs"/>
              </a:rPr>
              <a:t>Use Case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black"/>
                </a:solidFill>
                <a:effectLst/>
                <a:uLnTx/>
                <a:uFillTx/>
                <a:latin typeface="Metric Regular"/>
                <a:ea typeface="MS PGothic" panose="020B0600070205080204" pitchFamily="34" charset="-128"/>
                <a:cs typeface="+mn-cs"/>
              </a:rPr>
              <a:t>Doctors enter an operating theater, turn on the LC enabled LED lights and ME equipment. Doctors can </a:t>
            </a:r>
            <a:r>
              <a:rPr kumimoji="0" lang="en-US" altLang="zh-CN" sz="1400" b="0" i="0" u="none" strike="noStrike" kern="1200" cap="none" spc="0" normalizeH="0" baseline="0" noProof="0" dirty="0">
                <a:ln>
                  <a:noFill/>
                </a:ln>
                <a:solidFill>
                  <a:prstClr val="black"/>
                </a:solidFill>
                <a:effectLst/>
                <a:uLnTx/>
                <a:uFillTx/>
                <a:latin typeface="Metric Regular"/>
                <a:ea typeface="MS PGothic" panose="020B0600070205080204" pitchFamily="34" charset="-128"/>
                <a:cs typeface="+mn-cs"/>
              </a:rPr>
              <a:t>interact with the remote doctors and share information using LC. ME e</a:t>
            </a:r>
            <a:r>
              <a:rPr kumimoji="0" lang="en-US" altLang="zh-CN" sz="1400" b="0" i="0" u="none" strike="noStrike" kern="0" cap="none" spc="0" normalizeH="0" baseline="0" noProof="0" dirty="0">
                <a:ln>
                  <a:noFill/>
                </a:ln>
                <a:solidFill>
                  <a:prstClr val="black"/>
                </a:solidFill>
                <a:effectLst/>
                <a:uLnTx/>
                <a:uFillTx/>
                <a:latin typeface="Metric Regular"/>
                <a:ea typeface="MS PGothic" panose="020B0600070205080204" pitchFamily="34" charset="-128"/>
                <a:cs typeface="+mn-cs"/>
              </a:rPr>
              <a:t>quipment connectivity is also supported by LC. Doctors finish the treatment, then turn off the lights and medical equipment.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Metric Regular"/>
                <a:ea typeface="MS PGothic" panose="020B0600070205080204" pitchFamily="34" charset="-128"/>
                <a:cs typeface="+mn-cs"/>
              </a:rPr>
              <a:t>A patient is monitored by ME </a:t>
            </a:r>
            <a:r>
              <a:rPr kumimoji="0" lang="en-US" altLang="zh-CN" sz="1400" b="0" i="0" u="none" strike="noStrike" kern="0" cap="none" spc="0" normalizeH="0" baseline="0" noProof="0" dirty="0">
                <a:ln>
                  <a:noFill/>
                </a:ln>
                <a:solidFill>
                  <a:prstClr val="black"/>
                </a:solidFill>
                <a:effectLst/>
                <a:uLnTx/>
                <a:uFillTx/>
                <a:latin typeface="Metric Regular"/>
                <a:ea typeface="MS PGothic" panose="020B0600070205080204" pitchFamily="34" charset="-128"/>
                <a:cs typeface="+mn-cs"/>
              </a:rPr>
              <a:t>equipment</a:t>
            </a:r>
            <a:r>
              <a:rPr kumimoji="0" lang="en-US" altLang="zh-CN" sz="1400" b="0" i="0" u="none" strike="noStrike" kern="1200" cap="none" spc="0" normalizeH="0" baseline="0" noProof="0" dirty="0">
                <a:ln>
                  <a:noFill/>
                </a:ln>
                <a:solidFill>
                  <a:prstClr val="black"/>
                </a:solidFill>
                <a:effectLst/>
                <a:uLnTx/>
                <a:uFillTx/>
                <a:latin typeface="Metric Regular"/>
                <a:ea typeface="MS PGothic" panose="020B0600070205080204" pitchFamily="34" charset="-128"/>
                <a:cs typeface="+mn-cs"/>
              </a:rPr>
              <a:t> which communicate with the nurses/doctors in control room via LC.</a:t>
            </a:r>
          </a:p>
        </p:txBody>
      </p:sp>
      <p:grpSp>
        <p:nvGrpSpPr>
          <p:cNvPr id="18" name="Group 17"/>
          <p:cNvGrpSpPr/>
          <p:nvPr/>
        </p:nvGrpSpPr>
        <p:grpSpPr>
          <a:xfrm>
            <a:off x="6830365" y="4850726"/>
            <a:ext cx="1331913" cy="1098555"/>
            <a:chOff x="2339975" y="4138613"/>
            <a:chExt cx="1331913" cy="1098555"/>
          </a:xfrm>
        </p:grpSpPr>
        <p:pic>
          <p:nvPicPr>
            <p:cNvPr id="19"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b="13619"/>
            <a:stretch/>
          </p:blipFill>
          <p:spPr bwMode="auto">
            <a:xfrm>
              <a:off x="2339975" y="4149725"/>
              <a:ext cx="1260475" cy="108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Gleichschenkliges Dreieck 35"/>
            <p:cNvSpPr/>
            <p:nvPr/>
          </p:nvSpPr>
          <p:spPr bwMode="auto">
            <a:xfrm rot="19873528">
              <a:off x="2389972" y="4211698"/>
              <a:ext cx="253407" cy="572842"/>
            </a:xfrm>
            <a:prstGeom prst="triangle">
              <a:avLst/>
            </a:prstGeom>
            <a:gradFill flip="none" rotWithShape="1">
              <a:gsLst>
                <a:gs pos="30000">
                  <a:schemeClr val="accent4">
                    <a:lumMod val="20000"/>
                    <a:lumOff val="80000"/>
                  </a:schemeClr>
                </a:gs>
                <a:gs pos="94000">
                  <a:srgbClr val="FFC5B6">
                    <a:alpha val="0"/>
                  </a:srgbClr>
                </a:gs>
              </a:gsLst>
              <a:path path="shape">
                <a:fillToRect l="50000" t="50000" r="50000" b="50000"/>
              </a:path>
              <a:tileRect/>
            </a:gradFill>
            <a:ln>
              <a:noFill/>
            </a:ln>
            <a:effectLst/>
          </p:spPr>
          <p:txBody>
            <a:bodyPr lIns="0" tIns="0" rIns="0" bIns="0"/>
            <a:lstStyle/>
            <a:p>
              <a:pPr marL="0" marR="0" lvl="0" indent="0" algn="l" defTabSz="914400" rtl="0" eaLnBrk="1" fontAlgn="auto" latinLnBrk="0" hangingPunct="1">
                <a:lnSpc>
                  <a:spcPct val="100000"/>
                </a:lnSpc>
                <a:spcBef>
                  <a:spcPts val="0"/>
                </a:spcBef>
                <a:spcAft>
                  <a:spcPct val="40000"/>
                </a:spcAft>
                <a:buClrTx/>
                <a:buSzTx/>
                <a:buFont typeface="Wingdings" pitchFamily="2" charset="2"/>
                <a:buNone/>
                <a:tabLst/>
                <a:defRPr/>
              </a:pPr>
              <a:endParaRPr kumimoji="0" lang="de-DE" sz="1800" b="0" i="0" u="none" strike="noStrike" kern="1200" cap="none" spc="0" normalizeH="0" baseline="0" noProof="0">
                <a:ln>
                  <a:solidFill>
                    <a:sysClr val="windowText" lastClr="000000"/>
                  </a:solidFill>
                </a:ln>
                <a:solidFill>
                  <a:prstClr val="black">
                    <a:lumMod val="50000"/>
                    <a:lumOff val="50000"/>
                  </a:prstClr>
                </a:solidFill>
                <a:effectLst/>
                <a:uLnTx/>
                <a:uFillTx/>
                <a:latin typeface="Frutiger LT Com 55 Roman" pitchFamily="34" charset="0"/>
                <a:ea typeface="+mn-ea"/>
                <a:cs typeface="+mn-cs"/>
              </a:endParaRPr>
            </a:p>
          </p:txBody>
        </p:sp>
        <p:sp>
          <p:nvSpPr>
            <p:cNvPr id="21" name="Gleichschenkliges Dreieck 36"/>
            <p:cNvSpPr/>
            <p:nvPr/>
          </p:nvSpPr>
          <p:spPr bwMode="auto">
            <a:xfrm rot="343919">
              <a:off x="2605794" y="4204415"/>
              <a:ext cx="253407" cy="572842"/>
            </a:xfrm>
            <a:prstGeom prst="triangle">
              <a:avLst/>
            </a:prstGeom>
            <a:gradFill flip="none" rotWithShape="1">
              <a:gsLst>
                <a:gs pos="30000">
                  <a:schemeClr val="accent4">
                    <a:lumMod val="20000"/>
                    <a:lumOff val="80000"/>
                  </a:schemeClr>
                </a:gs>
                <a:gs pos="94000">
                  <a:srgbClr val="FFC5B6">
                    <a:alpha val="0"/>
                  </a:srgbClr>
                </a:gs>
              </a:gsLst>
              <a:path path="shape">
                <a:fillToRect l="50000" t="50000" r="50000" b="50000"/>
              </a:path>
              <a:tileRect/>
            </a:gradFill>
            <a:ln>
              <a:noFill/>
            </a:ln>
            <a:effectLst/>
          </p:spPr>
          <p:txBody>
            <a:bodyPr lIns="0" tIns="0" rIns="0" bIns="0"/>
            <a:lstStyle/>
            <a:p>
              <a:pPr marL="0" marR="0" lvl="0" indent="0" algn="l" defTabSz="914400" rtl="0" eaLnBrk="1" fontAlgn="auto" latinLnBrk="0" hangingPunct="1">
                <a:lnSpc>
                  <a:spcPct val="100000"/>
                </a:lnSpc>
                <a:spcBef>
                  <a:spcPts val="0"/>
                </a:spcBef>
                <a:spcAft>
                  <a:spcPct val="40000"/>
                </a:spcAft>
                <a:buClrTx/>
                <a:buSzTx/>
                <a:buFont typeface="Wingdings" pitchFamily="2" charset="2"/>
                <a:buNone/>
                <a:tabLst/>
                <a:defRPr/>
              </a:pPr>
              <a:endParaRPr kumimoji="0" lang="de-DE" sz="1800" b="0" i="0" u="none" strike="noStrike" kern="1200" cap="none" spc="0" normalizeH="0" baseline="0" noProof="0">
                <a:ln>
                  <a:solidFill>
                    <a:sysClr val="windowText" lastClr="000000"/>
                  </a:solidFill>
                </a:ln>
                <a:solidFill>
                  <a:prstClr val="black">
                    <a:lumMod val="50000"/>
                    <a:lumOff val="50000"/>
                  </a:prstClr>
                </a:solidFill>
                <a:effectLst/>
                <a:uLnTx/>
                <a:uFillTx/>
                <a:latin typeface="Frutiger LT Com 55 Roman" pitchFamily="34" charset="0"/>
                <a:ea typeface="+mn-ea"/>
                <a:cs typeface="+mn-cs"/>
              </a:endParaRPr>
            </a:p>
          </p:txBody>
        </p:sp>
        <p:sp>
          <p:nvSpPr>
            <p:cNvPr id="22" name="Textfeld 39"/>
            <p:cNvSpPr txBox="1">
              <a:spLocks noChangeArrowheads="1"/>
            </p:cNvSpPr>
            <p:nvPr/>
          </p:nvSpPr>
          <p:spPr bwMode="auto">
            <a:xfrm>
              <a:off x="3419475" y="4138613"/>
              <a:ext cx="252413"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200">
                  <a:solidFill>
                    <a:schemeClr val="tx1"/>
                  </a:solidFill>
                  <a:latin typeface="Times New Roman" panose="02020603050405020304" pitchFamily="18" charset="0"/>
                  <a:ea typeface="MS PGothic" panose="020B0600070205080204" pitchFamily="34" charset="-128"/>
                </a:defRPr>
              </a:lvl1pPr>
              <a:lvl2pPr marL="742950" indent="-285750">
                <a:defRPr sz="1200">
                  <a:solidFill>
                    <a:schemeClr val="tx1"/>
                  </a:solidFill>
                  <a:latin typeface="Times New Roman" panose="02020603050405020304" pitchFamily="18" charset="0"/>
                  <a:ea typeface="MS PGothic" panose="020B0600070205080204" pitchFamily="34" charset="-128"/>
                </a:defRPr>
              </a:lvl2pPr>
              <a:lvl3pPr marL="1143000" indent="-228600">
                <a:defRPr sz="1200">
                  <a:solidFill>
                    <a:schemeClr val="tx1"/>
                  </a:solidFill>
                  <a:latin typeface="Times New Roman" panose="02020603050405020304" pitchFamily="18" charset="0"/>
                  <a:ea typeface="MS PGothic" panose="020B0600070205080204" pitchFamily="34" charset="-128"/>
                </a:defRPr>
              </a:lvl3pPr>
              <a:lvl4pPr marL="1600200" indent="-228600">
                <a:defRPr sz="1200">
                  <a:solidFill>
                    <a:schemeClr val="tx1"/>
                  </a:solidFill>
                  <a:latin typeface="Times New Roman" panose="02020603050405020304" pitchFamily="18" charset="0"/>
                  <a:ea typeface="MS PGothic" panose="020B0600070205080204" pitchFamily="34" charset="-128"/>
                </a:defRPr>
              </a:lvl4pPr>
              <a:lvl5pPr marL="2057400" indent="-228600">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zh-CN" sz="5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mn-cs"/>
                </a:rPr>
                <a:t>© vm</a:t>
              </a:r>
            </a:p>
          </p:txBody>
        </p:sp>
      </p:grpSp>
      <p:sp>
        <p:nvSpPr>
          <p:cNvPr id="23" name="テキスト ボックス 49"/>
          <p:cNvSpPr>
            <a:spLocks noChangeArrowheads="1"/>
          </p:cNvSpPr>
          <p:nvPr/>
        </p:nvSpPr>
        <p:spPr bwMode="auto">
          <a:xfrm>
            <a:off x="6574160" y="6002854"/>
            <a:ext cx="1752600" cy="306467"/>
          </a:xfrm>
          <a:prstGeom prst="roundRect">
            <a:avLst>
              <a:gd name="adj" fmla="val 16667"/>
            </a:avLst>
          </a:prstGeom>
          <a:solidFill>
            <a:schemeClr val="bg1">
              <a:lumMod val="85000"/>
            </a:schemeClr>
          </a:solidFill>
          <a:ln>
            <a:noFill/>
          </a:ln>
        </p:spPr>
        <p:txBody>
          <a:bodyPr wrap="square">
            <a:spAutoFit/>
          </a:bodyPr>
          <a:lstStyle>
            <a:lvl1pPr>
              <a:defRPr sz="1200">
                <a:solidFill>
                  <a:schemeClr val="tx1"/>
                </a:solidFill>
                <a:latin typeface="Times New Roman" panose="02020603050405020304" pitchFamily="18" charset="0"/>
                <a:ea typeface="MS PGothic" panose="020B0600070205080204" pitchFamily="34" charset="-128"/>
              </a:defRPr>
            </a:lvl1pPr>
            <a:lvl2pPr marL="742950" indent="-285750">
              <a:defRPr sz="1200">
                <a:solidFill>
                  <a:schemeClr val="tx1"/>
                </a:solidFill>
                <a:latin typeface="Times New Roman" panose="02020603050405020304" pitchFamily="18" charset="0"/>
                <a:ea typeface="MS PGothic" panose="020B0600070205080204" pitchFamily="34" charset="-128"/>
              </a:defRPr>
            </a:lvl2pPr>
            <a:lvl3pPr marL="1143000" indent="-228600">
              <a:defRPr sz="1200">
                <a:solidFill>
                  <a:schemeClr val="tx1"/>
                </a:solidFill>
                <a:latin typeface="Times New Roman" panose="02020603050405020304" pitchFamily="18" charset="0"/>
                <a:ea typeface="MS PGothic" panose="020B0600070205080204" pitchFamily="34" charset="-128"/>
              </a:defRPr>
            </a:lvl3pPr>
            <a:lvl4pPr marL="1600200" indent="-228600">
              <a:defRPr sz="1200">
                <a:solidFill>
                  <a:schemeClr val="tx1"/>
                </a:solidFill>
                <a:latin typeface="Times New Roman" panose="02020603050405020304" pitchFamily="18" charset="0"/>
                <a:ea typeface="MS PGothic" panose="020B0600070205080204" pitchFamily="34" charset="-128"/>
              </a:defRPr>
            </a:lvl4pPr>
            <a:lvl5pPr marL="2057400" indent="-228600">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mn-cs"/>
              </a:rPr>
              <a:t>Operating theater </a:t>
            </a:r>
            <a:endParaRPr kumimoji="1" lang="ja-JP"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mn-cs"/>
            </a:endParaRPr>
          </a:p>
        </p:txBody>
      </p:sp>
      <p:grpSp>
        <p:nvGrpSpPr>
          <p:cNvPr id="24" name="Group 23"/>
          <p:cNvGrpSpPr/>
          <p:nvPr/>
        </p:nvGrpSpPr>
        <p:grpSpPr>
          <a:xfrm>
            <a:off x="8735405" y="4850726"/>
            <a:ext cx="1655393" cy="1103493"/>
            <a:chOff x="6927061" y="4941168"/>
            <a:chExt cx="1655393" cy="1103493"/>
          </a:xfrm>
        </p:grpSpPr>
        <p:pic>
          <p:nvPicPr>
            <p:cNvPr id="25" name="Content Placeholder 7">
              <a:extLst>
                <a:ext uri="{FF2B5EF4-FFF2-40B4-BE49-F238E27FC236}">
                  <a16:creationId xmlns:a16="http://schemas.microsoft.com/office/drawing/2014/main" id="{3B9E7C52-999F-41C5-948D-3674E8DE1E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6927061" y="4941168"/>
              <a:ext cx="1655393" cy="1103493"/>
            </a:xfrm>
            <a:prstGeom prst="rect">
              <a:avLst/>
            </a:prstGeom>
            <a:noFill/>
            <a:ln>
              <a:noFill/>
            </a:ln>
          </p:spPr>
        </p:pic>
        <p:sp>
          <p:nvSpPr>
            <p:cNvPr id="26" name="Gleichschenkliges Dreieck 35"/>
            <p:cNvSpPr/>
            <p:nvPr/>
          </p:nvSpPr>
          <p:spPr bwMode="auto">
            <a:xfrm rot="821442">
              <a:off x="7142499" y="5025630"/>
              <a:ext cx="253407" cy="771392"/>
            </a:xfrm>
            <a:prstGeom prst="triangle">
              <a:avLst/>
            </a:prstGeom>
            <a:gradFill flip="none" rotWithShape="1">
              <a:gsLst>
                <a:gs pos="30000">
                  <a:schemeClr val="accent4">
                    <a:lumMod val="20000"/>
                    <a:lumOff val="80000"/>
                  </a:schemeClr>
                </a:gs>
                <a:gs pos="94000">
                  <a:srgbClr val="FFC5B6">
                    <a:alpha val="0"/>
                  </a:srgbClr>
                </a:gs>
              </a:gsLst>
              <a:path path="shape">
                <a:fillToRect l="50000" t="50000" r="50000" b="50000"/>
              </a:path>
              <a:tileRect/>
            </a:gradFill>
            <a:ln>
              <a:noFill/>
            </a:ln>
            <a:effectLst/>
          </p:spPr>
          <p:txBody>
            <a:bodyPr lIns="0" tIns="0" rIns="0" bIns="0"/>
            <a:lstStyle/>
            <a:p>
              <a:pPr marL="0" marR="0" lvl="0" indent="0" algn="l" defTabSz="914400" rtl="0" eaLnBrk="1" fontAlgn="auto" latinLnBrk="0" hangingPunct="1">
                <a:lnSpc>
                  <a:spcPct val="100000"/>
                </a:lnSpc>
                <a:spcBef>
                  <a:spcPts val="0"/>
                </a:spcBef>
                <a:spcAft>
                  <a:spcPct val="40000"/>
                </a:spcAft>
                <a:buClrTx/>
                <a:buSzTx/>
                <a:buFont typeface="Wingdings" pitchFamily="2" charset="2"/>
                <a:buNone/>
                <a:tabLst/>
                <a:defRPr/>
              </a:pPr>
              <a:endParaRPr kumimoji="0" lang="de-DE" sz="1800" b="0" i="0" u="none" strike="noStrike" kern="1200" cap="none" spc="0" normalizeH="0" baseline="0" noProof="0">
                <a:ln>
                  <a:solidFill>
                    <a:sysClr val="windowText" lastClr="000000"/>
                  </a:solidFill>
                </a:ln>
                <a:solidFill>
                  <a:prstClr val="black">
                    <a:lumMod val="50000"/>
                    <a:lumOff val="50000"/>
                  </a:prstClr>
                </a:solidFill>
                <a:effectLst/>
                <a:uLnTx/>
                <a:uFillTx/>
                <a:latin typeface="Frutiger LT Com 55 Roman" pitchFamily="34" charset="0"/>
                <a:ea typeface="+mn-ea"/>
                <a:cs typeface="+mn-cs"/>
              </a:endParaRPr>
            </a:p>
          </p:txBody>
        </p:sp>
        <p:sp>
          <p:nvSpPr>
            <p:cNvPr id="27" name="Gleichschenkliges Dreieck 35"/>
            <p:cNvSpPr/>
            <p:nvPr/>
          </p:nvSpPr>
          <p:spPr bwMode="auto">
            <a:xfrm rot="20620266">
              <a:off x="8243527" y="5039177"/>
              <a:ext cx="253407" cy="718059"/>
            </a:xfrm>
            <a:prstGeom prst="triangle">
              <a:avLst/>
            </a:prstGeom>
            <a:gradFill flip="none" rotWithShape="1">
              <a:gsLst>
                <a:gs pos="30000">
                  <a:schemeClr val="accent4">
                    <a:lumMod val="20000"/>
                    <a:lumOff val="80000"/>
                  </a:schemeClr>
                </a:gs>
                <a:gs pos="94000">
                  <a:srgbClr val="FFC5B6">
                    <a:alpha val="0"/>
                  </a:srgbClr>
                </a:gs>
              </a:gsLst>
              <a:path path="shape">
                <a:fillToRect l="50000" t="50000" r="50000" b="50000"/>
              </a:path>
              <a:tileRect/>
            </a:gradFill>
            <a:ln>
              <a:noFill/>
            </a:ln>
            <a:effectLst/>
          </p:spPr>
          <p:txBody>
            <a:bodyPr lIns="0" tIns="0" rIns="0" bIns="0"/>
            <a:lstStyle/>
            <a:p>
              <a:pPr marL="0" marR="0" lvl="0" indent="0" algn="l" defTabSz="914400" rtl="0" eaLnBrk="1" fontAlgn="auto" latinLnBrk="0" hangingPunct="1">
                <a:lnSpc>
                  <a:spcPct val="100000"/>
                </a:lnSpc>
                <a:spcBef>
                  <a:spcPts val="0"/>
                </a:spcBef>
                <a:spcAft>
                  <a:spcPct val="40000"/>
                </a:spcAft>
                <a:buClrTx/>
                <a:buSzTx/>
                <a:buFont typeface="Wingdings" pitchFamily="2" charset="2"/>
                <a:buNone/>
                <a:tabLst/>
                <a:defRPr/>
              </a:pPr>
              <a:endParaRPr kumimoji="0" lang="de-DE" sz="1800" b="0" i="0" u="none" strike="noStrike" kern="1200" cap="none" spc="0" normalizeH="0" baseline="0" noProof="0">
                <a:ln>
                  <a:solidFill>
                    <a:sysClr val="windowText" lastClr="000000"/>
                  </a:solidFill>
                </a:ln>
                <a:solidFill>
                  <a:prstClr val="black">
                    <a:lumMod val="50000"/>
                    <a:lumOff val="50000"/>
                  </a:prstClr>
                </a:solidFill>
                <a:effectLst/>
                <a:uLnTx/>
                <a:uFillTx/>
                <a:latin typeface="Frutiger LT Com 55 Roman" pitchFamily="34" charset="0"/>
                <a:ea typeface="+mn-ea"/>
                <a:cs typeface="+mn-cs"/>
              </a:endParaRPr>
            </a:p>
          </p:txBody>
        </p:sp>
      </p:grpSp>
      <p:sp>
        <p:nvSpPr>
          <p:cNvPr id="28" name="テキスト ボックス 49"/>
          <p:cNvSpPr>
            <a:spLocks noChangeArrowheads="1"/>
          </p:cNvSpPr>
          <p:nvPr/>
        </p:nvSpPr>
        <p:spPr bwMode="auto">
          <a:xfrm>
            <a:off x="8686800" y="6002854"/>
            <a:ext cx="1752600" cy="306467"/>
          </a:xfrm>
          <a:prstGeom prst="roundRect">
            <a:avLst>
              <a:gd name="adj" fmla="val 16667"/>
            </a:avLst>
          </a:prstGeom>
          <a:solidFill>
            <a:schemeClr val="bg1">
              <a:lumMod val="85000"/>
            </a:schemeClr>
          </a:solidFill>
          <a:ln>
            <a:noFill/>
          </a:ln>
        </p:spPr>
        <p:txBody>
          <a:bodyPr wrap="square">
            <a:spAutoFit/>
          </a:bodyPr>
          <a:lstStyle>
            <a:lvl1pPr>
              <a:defRPr sz="1200">
                <a:solidFill>
                  <a:schemeClr val="tx1"/>
                </a:solidFill>
                <a:latin typeface="Times New Roman" panose="02020603050405020304" pitchFamily="18" charset="0"/>
                <a:ea typeface="MS PGothic" panose="020B0600070205080204" pitchFamily="34" charset="-128"/>
              </a:defRPr>
            </a:lvl1pPr>
            <a:lvl2pPr marL="742950" indent="-285750">
              <a:defRPr sz="1200">
                <a:solidFill>
                  <a:schemeClr val="tx1"/>
                </a:solidFill>
                <a:latin typeface="Times New Roman" panose="02020603050405020304" pitchFamily="18" charset="0"/>
                <a:ea typeface="MS PGothic" panose="020B0600070205080204" pitchFamily="34" charset="-128"/>
              </a:defRPr>
            </a:lvl2pPr>
            <a:lvl3pPr marL="1143000" indent="-228600">
              <a:defRPr sz="1200">
                <a:solidFill>
                  <a:schemeClr val="tx1"/>
                </a:solidFill>
                <a:latin typeface="Times New Roman" panose="02020603050405020304" pitchFamily="18" charset="0"/>
                <a:ea typeface="MS PGothic" panose="020B0600070205080204" pitchFamily="34" charset="-128"/>
              </a:defRPr>
            </a:lvl3pPr>
            <a:lvl4pPr marL="1600200" indent="-228600">
              <a:defRPr sz="1200">
                <a:solidFill>
                  <a:schemeClr val="tx1"/>
                </a:solidFill>
                <a:latin typeface="Times New Roman" panose="02020603050405020304" pitchFamily="18" charset="0"/>
                <a:ea typeface="MS PGothic" panose="020B0600070205080204" pitchFamily="34" charset="-128"/>
              </a:defRPr>
            </a:lvl4pPr>
            <a:lvl5pPr marL="2057400" indent="-228600">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mn-cs"/>
              </a:rPr>
              <a:t>Hospital ward</a:t>
            </a:r>
            <a:endParaRPr kumimoji="1" lang="ja-JP"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mn-cs"/>
            </a:endParaRPr>
          </a:p>
        </p:txBody>
      </p:sp>
      <p:sp>
        <p:nvSpPr>
          <p:cNvPr id="30" name="Slide Number Placeholder 3">
            <a:extLst>
              <a:ext uri="{FF2B5EF4-FFF2-40B4-BE49-F238E27FC236}">
                <a16:creationId xmlns:a16="http://schemas.microsoft.com/office/drawing/2014/main" id="{FCE310E4-2813-477A-AC31-E52C2406B618}"/>
              </a:ext>
            </a:extLst>
          </p:cNvPr>
          <p:cNvSpPr txBox="1">
            <a:spLocks/>
          </p:cNvSpPr>
          <p:nvPr/>
        </p:nvSpPr>
        <p:spPr>
          <a:xfrm>
            <a:off x="11201400" y="6404269"/>
            <a:ext cx="533399" cy="232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Metric Regular"/>
              <a:ea typeface="+mn-ea"/>
              <a:cs typeface="+mn-cs"/>
            </a:endParaRPr>
          </a:p>
        </p:txBody>
      </p:sp>
      <p:sp>
        <p:nvSpPr>
          <p:cNvPr id="2" name="Date Placeholder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Metric Regular"/>
                <a:ea typeface="+mn-ea"/>
                <a:cs typeface="+mn-cs"/>
              </a:rPr>
              <a:t>November 2022</a:t>
            </a:r>
            <a:endParaRPr kumimoji="0" lang="en-US" sz="700" b="0" i="0" u="none" strike="noStrike" kern="1200" cap="none" spc="0" normalizeH="0" baseline="0" noProof="0" dirty="0">
              <a:ln>
                <a:noFill/>
              </a:ln>
              <a:solidFill>
                <a:prstClr val="black"/>
              </a:solidFill>
              <a:effectLst/>
              <a:uLnTx/>
              <a:uFillTx/>
              <a:latin typeface="Metric Regular"/>
              <a:ea typeface="+mn-ea"/>
              <a:cs typeface="+mn-cs"/>
            </a:endParaRPr>
          </a:p>
        </p:txBody>
      </p:sp>
      <p:sp>
        <p:nvSpPr>
          <p:cNvPr id="3" name="Slide Number Placeholder 2"/>
          <p:cNvSpPr>
            <a:spLocks noGrp="1"/>
          </p:cNvSpPr>
          <p:nvPr>
            <p:ph type="sldNum" sz="quarter" idx="12"/>
          </p:nvPr>
        </p:nvSpPr>
        <p:spPr/>
        <p:txBody>
          <a:bodyPr/>
          <a:lstStyle/>
          <a:p>
            <a:fld id="{B016F8AB-BCEA-4347-8BA6-BE776009BC89}" type="slidenum">
              <a:rPr lang="en-GB" smtClean="0"/>
              <a:pPr/>
              <a:t>23</a:t>
            </a:fld>
            <a:endParaRPr lang="en-GB"/>
          </a:p>
        </p:txBody>
      </p:sp>
    </p:spTree>
    <p:extLst>
      <p:ext uri="{BB962C8B-B14F-4D97-AF65-F5344CB8AC3E}">
        <p14:creationId xmlns:p14="http://schemas.microsoft.com/office/powerpoint/2010/main" val="39245914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327" y="609600"/>
            <a:ext cx="11582400" cy="374473"/>
          </a:xfrm>
        </p:spPr>
        <p:txBody>
          <a:bodyPr>
            <a:normAutofit fontScale="90000"/>
          </a:bodyPr>
          <a:lstStyle/>
          <a:p>
            <a:r>
              <a:rPr lang="en-US" b="1" dirty="0"/>
              <a:t>802.11bc</a:t>
            </a:r>
            <a:r>
              <a:rPr lang="en-US" dirty="0"/>
              <a:t> is defining Enhanced Broadcast Services</a:t>
            </a:r>
          </a:p>
        </p:txBody>
      </p:sp>
      <p:sp>
        <p:nvSpPr>
          <p:cNvPr id="3" name="Content Placeholder 2"/>
          <p:cNvSpPr>
            <a:spLocks noGrp="1"/>
          </p:cNvSpPr>
          <p:nvPr>
            <p:ph idx="1"/>
          </p:nvPr>
        </p:nvSpPr>
        <p:spPr>
          <a:xfrm>
            <a:off x="457200" y="1561066"/>
            <a:ext cx="11277600" cy="4809254"/>
          </a:xfrm>
        </p:spPr>
        <p:txBody>
          <a:bodyPr>
            <a:normAutofit/>
          </a:bodyPr>
          <a:lstStyle/>
          <a:p>
            <a:pPr>
              <a:buFont typeface="Arial" panose="020B0604020202020204" pitchFamily="34" charset="0"/>
              <a:buChar char="•"/>
            </a:pPr>
            <a:r>
              <a:rPr lang="en-GB" sz="2400" dirty="0"/>
              <a:t>Enhanced Broadcast Services (</a:t>
            </a:r>
            <a:r>
              <a:rPr lang="en-GB" sz="2400" dirty="0" err="1"/>
              <a:t>eBCS</a:t>
            </a:r>
            <a:r>
              <a:rPr lang="en-GB" sz="2400" dirty="0"/>
              <a:t>) defines broadcast service enhancements within an 802.11-based network. </a:t>
            </a:r>
          </a:p>
          <a:p>
            <a:pPr>
              <a:buFont typeface="Arial" panose="020B0604020202020204" pitchFamily="34" charset="0"/>
              <a:buChar char="•"/>
            </a:pPr>
            <a:r>
              <a:rPr lang="en-GB" sz="2400" dirty="0"/>
              <a:t>Client end devices broadcast information to an AP, e.g. in an IoT environment, to other STAs so that any of the receiving APs act as an access node to the Internet.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sp>
        <p:nvSpPr>
          <p:cNvPr id="4" name="Date Placeholder 3"/>
          <p:cNvSpPr>
            <a:spLocks noGrp="1"/>
          </p:cNvSpPr>
          <p:nvPr>
            <p:ph type="dt" sz="half" idx="10"/>
          </p:nvPr>
        </p:nvSpPr>
        <p:spPr/>
        <p:txBody>
          <a:bodyPr/>
          <a:lstStyle/>
          <a:p>
            <a:r>
              <a:rPr lang="en-US"/>
              <a:t>November 2022</a:t>
            </a:r>
            <a:endParaRPr lang="en-US" dirty="0"/>
          </a:p>
        </p:txBody>
      </p:sp>
      <p:sp>
        <p:nvSpPr>
          <p:cNvPr id="5" name="Slide Number Placeholder 4"/>
          <p:cNvSpPr>
            <a:spLocks noGrp="1"/>
          </p:cNvSpPr>
          <p:nvPr>
            <p:ph type="sldNum" sz="quarter" idx="12"/>
          </p:nvPr>
        </p:nvSpPr>
        <p:spPr/>
        <p:txBody>
          <a:bodyPr/>
          <a:lstStyle/>
          <a:p>
            <a:fld id="{B016F8AB-BCEA-4347-8BA6-BE776009BC89}" type="slidenum">
              <a:rPr lang="en-GB" smtClean="0"/>
              <a:pPr/>
              <a:t>24</a:t>
            </a:fld>
            <a:endParaRPr lang="en-GB"/>
          </a:p>
        </p:txBody>
      </p:sp>
    </p:spTree>
    <p:extLst>
      <p:ext uri="{BB962C8B-B14F-4D97-AF65-F5344CB8AC3E}">
        <p14:creationId xmlns:p14="http://schemas.microsoft.com/office/powerpoint/2010/main" val="311591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013" y="494852"/>
            <a:ext cx="10058400" cy="603073"/>
          </a:xfrm>
        </p:spPr>
        <p:txBody>
          <a:bodyPr>
            <a:normAutofit/>
          </a:bodyPr>
          <a:lstStyle/>
          <a:p>
            <a:r>
              <a:rPr lang="en-US" dirty="0"/>
              <a:t>802.11bc Broadcast Downlink use case description</a:t>
            </a:r>
          </a:p>
        </p:txBody>
      </p:sp>
      <p:sp>
        <p:nvSpPr>
          <p:cNvPr id="3" name="Content Placeholder 2"/>
          <p:cNvSpPr>
            <a:spLocks noGrp="1"/>
          </p:cNvSpPr>
          <p:nvPr>
            <p:ph idx="1"/>
          </p:nvPr>
        </p:nvSpPr>
        <p:spPr>
          <a:xfrm>
            <a:off x="457200" y="1561066"/>
            <a:ext cx="3810000" cy="4809254"/>
          </a:xfrm>
        </p:spPr>
        <p:txBody>
          <a:bodyPr>
            <a:normAutofit/>
          </a:bodyPr>
          <a:lstStyle/>
          <a:p>
            <a:pPr marL="0" indent="0">
              <a:buNone/>
            </a:pPr>
            <a:r>
              <a:rPr lang="en-GB" sz="2400" b="1" dirty="0"/>
              <a:t>Broadcast Downlink</a:t>
            </a:r>
          </a:p>
          <a:p>
            <a:pPr marL="228600" lvl="1" indent="0">
              <a:buNone/>
            </a:pPr>
            <a:r>
              <a:rPr lang="en-GB" sz="2200" dirty="0"/>
              <a:t>Provides enhanced Broadcast Services (</a:t>
            </a:r>
            <a:r>
              <a:rPr lang="en-GB" sz="2200" dirty="0" err="1"/>
              <a:t>eBCS</a:t>
            </a:r>
            <a:r>
              <a:rPr lang="en-GB" sz="2200" dirty="0"/>
              <a:t>) of data (e.g. videos) to a large number of densely located STAs. </a:t>
            </a:r>
          </a:p>
          <a:p>
            <a:pPr marL="228600" lvl="1" indent="0">
              <a:buNone/>
            </a:pPr>
            <a:endParaRPr lang="en-GB" sz="2200" dirty="0"/>
          </a:p>
          <a:p>
            <a:pPr marL="228600" lvl="1" indent="0">
              <a:buNone/>
            </a:pPr>
            <a:r>
              <a:rPr lang="en-GB" sz="2200" dirty="0"/>
              <a:t>These STAs may be associated, or un-associated with the AP or may be  low-cost STAs that are receive only.</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sp>
        <p:nvSpPr>
          <p:cNvPr id="4" name="Date Placeholder 3"/>
          <p:cNvSpPr>
            <a:spLocks noGrp="1"/>
          </p:cNvSpPr>
          <p:nvPr>
            <p:ph type="dt" sz="half" idx="10"/>
          </p:nvPr>
        </p:nvSpPr>
        <p:spPr/>
        <p:txBody>
          <a:bodyPr/>
          <a:lstStyle/>
          <a:p>
            <a:r>
              <a:rPr lang="en-US"/>
              <a:t>November 2022</a:t>
            </a:r>
            <a:endParaRPr lang="en-US" dirty="0"/>
          </a:p>
        </p:txBody>
      </p:sp>
      <p:grpSp>
        <p:nvGrpSpPr>
          <p:cNvPr id="6" name="Group 5">
            <a:extLst>
              <a:ext uri="{FF2B5EF4-FFF2-40B4-BE49-F238E27FC236}">
                <a16:creationId xmlns:a16="http://schemas.microsoft.com/office/drawing/2014/main" id="{76C8E8AF-DD4C-4363-B308-B42B3D8EE049}"/>
              </a:ext>
            </a:extLst>
          </p:cNvPr>
          <p:cNvGrpSpPr/>
          <p:nvPr/>
        </p:nvGrpSpPr>
        <p:grpSpPr>
          <a:xfrm>
            <a:off x="5721263" y="1531166"/>
            <a:ext cx="4909240" cy="3959764"/>
            <a:chOff x="1171577" y="1457524"/>
            <a:chExt cx="4420367" cy="3627660"/>
          </a:xfrm>
        </p:grpSpPr>
        <p:sp>
          <p:nvSpPr>
            <p:cNvPr id="7" name="コンテンツ プレースホルダー 7">
              <a:extLst>
                <a:ext uri="{FF2B5EF4-FFF2-40B4-BE49-F238E27FC236}">
                  <a16:creationId xmlns:a16="http://schemas.microsoft.com/office/drawing/2014/main" id="{4F9F409D-D9DC-674B-9DF5-975869D57FE7}"/>
                </a:ext>
              </a:extLst>
            </p:cNvPr>
            <p:cNvSpPr txBox="1">
              <a:spLocks/>
            </p:cNvSpPr>
            <p:nvPr/>
          </p:nvSpPr>
          <p:spPr bwMode="auto">
            <a:xfrm>
              <a:off x="1171577" y="1457524"/>
              <a:ext cx="4420367" cy="3627660"/>
            </a:xfrm>
            <a:prstGeom prst="rect">
              <a:avLst/>
            </a:prstGeom>
            <a:solidFill>
              <a:srgbClr val="0070C0"/>
            </a:solidFill>
            <a:ln w="9525">
              <a:solidFill>
                <a:schemeClr val="tx2"/>
              </a:solidFill>
              <a:round/>
              <a:headEnd/>
              <a:tailEnd/>
            </a:ln>
            <a:effectLst/>
          </p:spPr>
          <p:txBody>
            <a:bodyPr vert="horz" wrap="square" lIns="92160" tIns="46080" rIns="92160" bIns="46080" numCol="1" anchor="t" anchorCtr="0" compatLnSpc="1">
              <a:prstTxWarp prst="textNoShape">
                <a:avLst/>
              </a:prstTxWarp>
            </a:bodyPr>
            <a:lstStyle>
              <a:lvl1pPr marL="342900" indent="-342900" algn="l" defTabSz="449263" rtl="0" eaLnBrk="1" fontAlgn="base" hangingPunct="1">
                <a:spcBef>
                  <a:spcPts val="600"/>
                </a:spcBef>
                <a:spcAft>
                  <a:spcPct val="0"/>
                </a:spcAft>
                <a:buClr>
                  <a:srgbClr val="000000"/>
                </a:buClr>
                <a:buSzPct val="100000"/>
                <a:buFont typeface="Times New Roman" pitchFamily="16" charset="0"/>
                <a:defRPr sz="2400" b="1">
                  <a:solidFill>
                    <a:srgbClr val="000000"/>
                  </a:solidFill>
                  <a:latin typeface="+mn-lt"/>
                  <a:ea typeface="+mn-ea"/>
                  <a:cs typeface="+mn-cs"/>
                </a:defRPr>
              </a:lvl1pPr>
              <a:lvl2pPr marL="742950" indent="-28575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2pPr>
              <a:lvl3pPr marL="1143000" indent="-228600" algn="l" defTabSz="449263" rtl="0" eaLnBrk="1" fontAlgn="base" hangingPunct="1">
                <a:spcBef>
                  <a:spcPts val="450"/>
                </a:spcBef>
                <a:spcAft>
                  <a:spcPct val="0"/>
                </a:spcAft>
                <a:buClr>
                  <a:srgbClr val="000000"/>
                </a:buClr>
                <a:buSzPct val="100000"/>
                <a:buFont typeface="Times New Roman" pitchFamily="16" charset="0"/>
                <a:defRPr>
                  <a:solidFill>
                    <a:srgbClr val="000000"/>
                  </a:solidFill>
                  <a:latin typeface="+mn-lt"/>
                  <a:ea typeface="+mn-ea"/>
                </a:defRPr>
              </a:lvl3pPr>
              <a:lvl4pPr marL="1600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4pPr>
              <a:lvl5pPr marL="20574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9pPr>
            </a:lstStyle>
            <a:p>
              <a:r>
                <a:rPr kumimoji="1" lang="en-US" altLang="ja-JP" kern="0" dirty="0"/>
                <a:t>Topology/Architecture</a:t>
              </a:r>
            </a:p>
          </p:txBody>
        </p:sp>
        <p:sp>
          <p:nvSpPr>
            <p:cNvPr id="8" name="テキスト ボックス 3">
              <a:extLst>
                <a:ext uri="{FF2B5EF4-FFF2-40B4-BE49-F238E27FC236}">
                  <a16:creationId xmlns:a16="http://schemas.microsoft.com/office/drawing/2014/main" id="{F557271D-1FAB-FE48-8FC1-1F1991C48B87}"/>
                </a:ext>
              </a:extLst>
            </p:cNvPr>
            <p:cNvSpPr txBox="1"/>
            <p:nvPr/>
          </p:nvSpPr>
          <p:spPr>
            <a:xfrm>
              <a:off x="1390817" y="2164325"/>
              <a:ext cx="114967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kumimoji="1" lang="en-US" altLang="ja-JP" dirty="0"/>
                <a:t>Contents</a:t>
              </a:r>
            </a:p>
            <a:p>
              <a:r>
                <a:rPr lang="en-US" altLang="ja-JP" dirty="0"/>
                <a:t>Server</a:t>
              </a:r>
              <a:endParaRPr kumimoji="1" lang="ja-JP" altLang="en-US" dirty="0"/>
            </a:p>
          </p:txBody>
        </p:sp>
        <p:sp>
          <p:nvSpPr>
            <p:cNvPr id="9" name="テキスト ボックス 4">
              <a:extLst>
                <a:ext uri="{FF2B5EF4-FFF2-40B4-BE49-F238E27FC236}">
                  <a16:creationId xmlns:a16="http://schemas.microsoft.com/office/drawing/2014/main" id="{064367C9-78A2-4A4A-AF98-AE17BDE5A33B}"/>
                </a:ext>
              </a:extLst>
            </p:cNvPr>
            <p:cNvSpPr txBox="1"/>
            <p:nvPr/>
          </p:nvSpPr>
          <p:spPr>
            <a:xfrm>
              <a:off x="3210031" y="3165692"/>
              <a:ext cx="486030"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kumimoji="1" lang="en-US" altLang="ja-JP" dirty="0"/>
                <a:t>AP</a:t>
              </a:r>
              <a:endParaRPr kumimoji="1" lang="ja-JP" altLang="en-US" dirty="0"/>
            </a:p>
          </p:txBody>
        </p:sp>
        <p:sp>
          <p:nvSpPr>
            <p:cNvPr id="10" name="テキスト ボックス 5">
              <a:extLst>
                <a:ext uri="{FF2B5EF4-FFF2-40B4-BE49-F238E27FC236}">
                  <a16:creationId xmlns:a16="http://schemas.microsoft.com/office/drawing/2014/main" id="{6E20D7B9-5B06-1C46-A844-33DD1BB0C195}"/>
                </a:ext>
              </a:extLst>
            </p:cNvPr>
            <p:cNvSpPr txBox="1"/>
            <p:nvPr/>
          </p:nvSpPr>
          <p:spPr>
            <a:xfrm>
              <a:off x="4866072" y="4499828"/>
              <a:ext cx="623889"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kumimoji="1" lang="en-US" altLang="ja-JP" dirty="0"/>
                <a:t>STA</a:t>
              </a:r>
              <a:endParaRPr kumimoji="1" lang="ja-JP" altLang="en-US" dirty="0"/>
            </a:p>
          </p:txBody>
        </p:sp>
        <p:sp>
          <p:nvSpPr>
            <p:cNvPr id="11" name="テキスト ボックス 6">
              <a:extLst>
                <a:ext uri="{FF2B5EF4-FFF2-40B4-BE49-F238E27FC236}">
                  <a16:creationId xmlns:a16="http://schemas.microsoft.com/office/drawing/2014/main" id="{2A0A79C8-06DE-0143-9DBE-911AE81EA526}"/>
                </a:ext>
              </a:extLst>
            </p:cNvPr>
            <p:cNvSpPr txBox="1"/>
            <p:nvPr/>
          </p:nvSpPr>
          <p:spPr>
            <a:xfrm>
              <a:off x="4031951" y="4499828"/>
              <a:ext cx="623889"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kumimoji="1" lang="en-US" altLang="ja-JP" dirty="0"/>
                <a:t>STA</a:t>
              </a:r>
              <a:endParaRPr kumimoji="1" lang="ja-JP" altLang="en-US" dirty="0"/>
            </a:p>
          </p:txBody>
        </p:sp>
        <p:sp>
          <p:nvSpPr>
            <p:cNvPr id="12" name="テキスト ボックス 7">
              <a:extLst>
                <a:ext uri="{FF2B5EF4-FFF2-40B4-BE49-F238E27FC236}">
                  <a16:creationId xmlns:a16="http://schemas.microsoft.com/office/drawing/2014/main" id="{A63F87AB-63C0-D34F-BF67-2E3CE9EAE596}"/>
                </a:ext>
              </a:extLst>
            </p:cNvPr>
            <p:cNvSpPr txBox="1"/>
            <p:nvPr/>
          </p:nvSpPr>
          <p:spPr>
            <a:xfrm>
              <a:off x="3141102" y="4499828"/>
              <a:ext cx="623889"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kumimoji="1" lang="en-US" altLang="ja-JP" dirty="0"/>
                <a:t>STA</a:t>
              </a:r>
              <a:endParaRPr kumimoji="1" lang="ja-JP" altLang="en-US"/>
            </a:p>
          </p:txBody>
        </p:sp>
        <p:sp>
          <p:nvSpPr>
            <p:cNvPr id="13" name="テキスト ボックス 8">
              <a:extLst>
                <a:ext uri="{FF2B5EF4-FFF2-40B4-BE49-F238E27FC236}">
                  <a16:creationId xmlns:a16="http://schemas.microsoft.com/office/drawing/2014/main" id="{F8343CDA-6F66-754B-9234-97D7ECCFC5C8}"/>
                </a:ext>
              </a:extLst>
            </p:cNvPr>
            <p:cNvSpPr txBox="1"/>
            <p:nvPr/>
          </p:nvSpPr>
          <p:spPr>
            <a:xfrm>
              <a:off x="2323074" y="4499828"/>
              <a:ext cx="623889"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kumimoji="1" lang="en-US" altLang="ja-JP" dirty="0"/>
                <a:t>STA</a:t>
              </a:r>
              <a:endParaRPr kumimoji="1" lang="ja-JP" altLang="en-US" dirty="0"/>
            </a:p>
          </p:txBody>
        </p:sp>
        <p:sp>
          <p:nvSpPr>
            <p:cNvPr id="14" name="円/楕円 11">
              <a:extLst>
                <a:ext uri="{FF2B5EF4-FFF2-40B4-BE49-F238E27FC236}">
                  <a16:creationId xmlns:a16="http://schemas.microsoft.com/office/drawing/2014/main" id="{8B541896-9143-7E4F-ACF9-1D2643D083E8}"/>
                </a:ext>
              </a:extLst>
            </p:cNvPr>
            <p:cNvSpPr/>
            <p:nvPr/>
          </p:nvSpPr>
          <p:spPr>
            <a:xfrm>
              <a:off x="3679907" y="2142187"/>
              <a:ext cx="1551997" cy="690609"/>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en-US" altLang="ja-JP" dirty="0"/>
                <a:t>Network</a:t>
              </a:r>
              <a:endParaRPr kumimoji="1" lang="ja-JP" altLang="en-US" dirty="0"/>
            </a:p>
          </p:txBody>
        </p:sp>
        <p:cxnSp>
          <p:nvCxnSpPr>
            <p:cNvPr id="15" name="直線矢印コネクタ 13">
              <a:extLst>
                <a:ext uri="{FF2B5EF4-FFF2-40B4-BE49-F238E27FC236}">
                  <a16:creationId xmlns:a16="http://schemas.microsoft.com/office/drawing/2014/main" id="{351A44D6-26FA-5A4F-BF0D-E485C938DA80}"/>
                </a:ext>
              </a:extLst>
            </p:cNvPr>
            <p:cNvCxnSpPr>
              <a:cxnSpLocks/>
              <a:stCxn id="8" idx="3"/>
              <a:endCxn id="14" idx="2"/>
            </p:cNvCxnSpPr>
            <p:nvPr/>
          </p:nvCxnSpPr>
          <p:spPr>
            <a:xfrm>
              <a:off x="2540491" y="2487491"/>
              <a:ext cx="1139416" cy="1"/>
            </a:xfrm>
            <a:prstGeom prst="straightConnector1">
              <a:avLst/>
            </a:prstGeom>
            <a:ln w="38100">
              <a:solidFill>
                <a:schemeClr val="tx1"/>
              </a:solidFill>
              <a:headEnd type="none" w="med" len="med"/>
              <a:tailEnd type="triangle" w="med" len="med"/>
            </a:ln>
          </p:spPr>
          <p:style>
            <a:lnRef idx="3">
              <a:schemeClr val="accent1"/>
            </a:lnRef>
            <a:fillRef idx="0">
              <a:schemeClr val="accent1"/>
            </a:fillRef>
            <a:effectRef idx="2">
              <a:schemeClr val="accent1"/>
            </a:effectRef>
            <a:fontRef idx="minor">
              <a:schemeClr val="tx1"/>
            </a:fontRef>
          </p:style>
        </p:cxnSp>
        <p:sp>
          <p:nvSpPr>
            <p:cNvPr id="16" name="稲妻 18">
              <a:extLst>
                <a:ext uri="{FF2B5EF4-FFF2-40B4-BE49-F238E27FC236}">
                  <a16:creationId xmlns:a16="http://schemas.microsoft.com/office/drawing/2014/main" id="{8422D2AD-D8C8-B847-A9AC-F878C9A76E51}"/>
                </a:ext>
              </a:extLst>
            </p:cNvPr>
            <p:cNvSpPr/>
            <p:nvPr/>
          </p:nvSpPr>
          <p:spPr>
            <a:xfrm rot="5400000">
              <a:off x="1779768" y="3241987"/>
              <a:ext cx="914400" cy="1149674"/>
            </a:xfrm>
            <a:prstGeom prst="lightningBol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7" name="稲妻 20">
              <a:extLst>
                <a:ext uri="{FF2B5EF4-FFF2-40B4-BE49-F238E27FC236}">
                  <a16:creationId xmlns:a16="http://schemas.microsoft.com/office/drawing/2014/main" id="{37D765DD-3900-BA41-91F7-26011EB5DA12}"/>
                </a:ext>
              </a:extLst>
            </p:cNvPr>
            <p:cNvSpPr/>
            <p:nvPr/>
          </p:nvSpPr>
          <p:spPr>
            <a:xfrm rot="5400000" flipV="1">
              <a:off x="4339977" y="3171431"/>
              <a:ext cx="914400" cy="1290786"/>
            </a:xfrm>
            <a:prstGeom prst="lightningBol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cxnSp>
          <p:nvCxnSpPr>
            <p:cNvPr id="18" name="Connector: Elbow 40">
              <a:extLst>
                <a:ext uri="{FF2B5EF4-FFF2-40B4-BE49-F238E27FC236}">
                  <a16:creationId xmlns:a16="http://schemas.microsoft.com/office/drawing/2014/main" id="{259C3D6C-F3B2-42C3-9145-A52C5CCE8003}"/>
                </a:ext>
              </a:extLst>
            </p:cNvPr>
            <p:cNvCxnSpPr>
              <a:cxnSpLocks/>
              <a:stCxn id="14" idx="6"/>
              <a:endCxn id="9" idx="0"/>
            </p:cNvCxnSpPr>
            <p:nvPr/>
          </p:nvCxnSpPr>
          <p:spPr bwMode="auto">
            <a:xfrm flipH="1">
              <a:off x="3453046" y="2487492"/>
              <a:ext cx="1778858" cy="678200"/>
            </a:xfrm>
            <a:prstGeom prst="bentConnector4">
              <a:avLst>
                <a:gd name="adj1" fmla="val -12851"/>
                <a:gd name="adj2" fmla="val 75457"/>
              </a:avLst>
            </a:prstGeom>
            <a:ln w="31750">
              <a:headEnd type="none" w="med" len="med"/>
              <a:tailEnd type="triangle"/>
            </a:ln>
          </p:spPr>
          <p:style>
            <a:lnRef idx="1">
              <a:schemeClr val="dk1"/>
            </a:lnRef>
            <a:fillRef idx="0">
              <a:schemeClr val="dk1"/>
            </a:fillRef>
            <a:effectRef idx="0">
              <a:schemeClr val="dk1"/>
            </a:effectRef>
            <a:fontRef idx="minor">
              <a:schemeClr val="tx1"/>
            </a:fontRef>
          </p:style>
        </p:cxnSp>
        <p:sp>
          <p:nvSpPr>
            <p:cNvPr id="19" name="テキスト ボックス 8">
              <a:extLst>
                <a:ext uri="{FF2B5EF4-FFF2-40B4-BE49-F238E27FC236}">
                  <a16:creationId xmlns:a16="http://schemas.microsoft.com/office/drawing/2014/main" id="{969E3B9C-231D-4CF9-9A52-05491E889027}"/>
                </a:ext>
              </a:extLst>
            </p:cNvPr>
            <p:cNvSpPr txBox="1"/>
            <p:nvPr/>
          </p:nvSpPr>
          <p:spPr>
            <a:xfrm>
              <a:off x="1512039" y="4499828"/>
              <a:ext cx="623889"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kumimoji="1" lang="en-US" altLang="ja-JP" dirty="0"/>
                <a:t>STA</a:t>
              </a:r>
              <a:endParaRPr kumimoji="1" lang="ja-JP" altLang="en-US" dirty="0"/>
            </a:p>
          </p:txBody>
        </p:sp>
      </p:grpSp>
      <p:sp>
        <p:nvSpPr>
          <p:cNvPr id="5" name="Slide Number Placeholder 4"/>
          <p:cNvSpPr>
            <a:spLocks noGrp="1"/>
          </p:cNvSpPr>
          <p:nvPr>
            <p:ph type="sldNum" sz="quarter" idx="12"/>
          </p:nvPr>
        </p:nvSpPr>
        <p:spPr/>
        <p:txBody>
          <a:bodyPr/>
          <a:lstStyle/>
          <a:p>
            <a:fld id="{B016F8AB-BCEA-4347-8BA6-BE776009BC89}" type="slidenum">
              <a:rPr lang="en-GB" smtClean="0"/>
              <a:pPr/>
              <a:t>25</a:t>
            </a:fld>
            <a:endParaRPr lang="en-GB"/>
          </a:p>
        </p:txBody>
      </p:sp>
    </p:spTree>
    <p:extLst>
      <p:ext uri="{BB962C8B-B14F-4D97-AF65-F5344CB8AC3E}">
        <p14:creationId xmlns:p14="http://schemas.microsoft.com/office/powerpoint/2010/main" val="267125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013" y="494852"/>
            <a:ext cx="10058400" cy="603073"/>
          </a:xfrm>
        </p:spPr>
        <p:txBody>
          <a:bodyPr>
            <a:normAutofit/>
          </a:bodyPr>
          <a:lstStyle/>
          <a:p>
            <a:r>
              <a:rPr lang="en-US" dirty="0"/>
              <a:t>802.11bc Broadcast Uplink use case description</a:t>
            </a:r>
          </a:p>
        </p:txBody>
      </p:sp>
      <p:sp>
        <p:nvSpPr>
          <p:cNvPr id="3" name="Content Placeholder 2"/>
          <p:cNvSpPr>
            <a:spLocks noGrp="1"/>
          </p:cNvSpPr>
          <p:nvPr>
            <p:ph idx="1"/>
          </p:nvPr>
        </p:nvSpPr>
        <p:spPr>
          <a:xfrm>
            <a:off x="457200" y="1561066"/>
            <a:ext cx="4572000" cy="4809254"/>
          </a:xfrm>
        </p:spPr>
        <p:txBody>
          <a:bodyPr>
            <a:normAutofit/>
          </a:bodyPr>
          <a:lstStyle/>
          <a:p>
            <a:pPr marL="0" indent="0">
              <a:buNone/>
            </a:pPr>
            <a:r>
              <a:rPr lang="en-GB" sz="2400" b="1" dirty="0"/>
              <a:t>Broadcast Uplink</a:t>
            </a:r>
          </a:p>
          <a:p>
            <a:pPr marL="228600" lvl="1" indent="0">
              <a:buNone/>
            </a:pPr>
            <a:r>
              <a:rPr lang="en-GB" sz="2200" dirty="0"/>
              <a:t>Pre-configured devices (e.g. IoT) automatically connect to the end server through APs with zero setup action required.</a:t>
            </a:r>
          </a:p>
          <a:p>
            <a:pPr marL="228600" lvl="1" indent="0">
              <a:buNone/>
            </a:pPr>
            <a:endParaRPr lang="en-GB" sz="2200" dirty="0"/>
          </a:p>
          <a:p>
            <a:pPr marL="228600" lvl="1" indent="0">
              <a:buNone/>
            </a:pPr>
            <a:r>
              <a:rPr lang="en-GB" sz="2200" dirty="0"/>
              <a:t>Alternatively, low power IoT devices that are in motion, report to their servers through APs without scanning and associating</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sp>
        <p:nvSpPr>
          <p:cNvPr id="4" name="Date Placeholder 3"/>
          <p:cNvSpPr>
            <a:spLocks noGrp="1"/>
          </p:cNvSpPr>
          <p:nvPr>
            <p:ph type="dt" sz="half" idx="10"/>
          </p:nvPr>
        </p:nvSpPr>
        <p:spPr/>
        <p:txBody>
          <a:bodyPr/>
          <a:lstStyle/>
          <a:p>
            <a:r>
              <a:rPr lang="en-US"/>
              <a:t>November 2022</a:t>
            </a:r>
            <a:endParaRPr lang="en-US" dirty="0"/>
          </a:p>
        </p:txBody>
      </p:sp>
      <p:grpSp>
        <p:nvGrpSpPr>
          <p:cNvPr id="5" name="Group 4">
            <a:extLst>
              <a:ext uri="{FF2B5EF4-FFF2-40B4-BE49-F238E27FC236}">
                <a16:creationId xmlns:a16="http://schemas.microsoft.com/office/drawing/2014/main" id="{286C0374-C371-48AD-82D3-E0892EE1DA0E}"/>
              </a:ext>
            </a:extLst>
          </p:cNvPr>
          <p:cNvGrpSpPr/>
          <p:nvPr/>
        </p:nvGrpSpPr>
        <p:grpSpPr>
          <a:xfrm>
            <a:off x="6096002" y="1600200"/>
            <a:ext cx="5041540" cy="3976336"/>
            <a:chOff x="1055439" y="1516260"/>
            <a:chExt cx="4710871" cy="3462191"/>
          </a:xfrm>
        </p:grpSpPr>
        <p:grpSp>
          <p:nvGrpSpPr>
            <p:cNvPr id="6" name="Group 5">
              <a:extLst>
                <a:ext uri="{FF2B5EF4-FFF2-40B4-BE49-F238E27FC236}">
                  <a16:creationId xmlns:a16="http://schemas.microsoft.com/office/drawing/2014/main" id="{D9499430-6178-49B3-B175-9CBC515DBAEA}"/>
                </a:ext>
              </a:extLst>
            </p:cNvPr>
            <p:cNvGrpSpPr/>
            <p:nvPr/>
          </p:nvGrpSpPr>
          <p:grpSpPr>
            <a:xfrm>
              <a:off x="1254831" y="1916832"/>
              <a:ext cx="4511479" cy="1561470"/>
              <a:chOff x="7070921" y="990600"/>
              <a:chExt cx="4511479" cy="1687715"/>
            </a:xfrm>
          </p:grpSpPr>
          <p:pic>
            <p:nvPicPr>
              <p:cNvPr id="37" name="Picture 36">
                <a:extLst>
                  <a:ext uri="{FF2B5EF4-FFF2-40B4-BE49-F238E27FC236}">
                    <a16:creationId xmlns:a16="http://schemas.microsoft.com/office/drawing/2014/main" id="{C737B79E-4DAB-4D4A-98FA-F867C6393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46751" y="1081087"/>
                <a:ext cx="374005" cy="533400"/>
              </a:xfrm>
              <a:prstGeom prst="rect">
                <a:avLst/>
              </a:prstGeom>
            </p:spPr>
          </p:pic>
          <p:pic>
            <p:nvPicPr>
              <p:cNvPr id="38" name="Picture 37">
                <a:extLst>
                  <a:ext uri="{FF2B5EF4-FFF2-40B4-BE49-F238E27FC236}">
                    <a16:creationId xmlns:a16="http://schemas.microsoft.com/office/drawing/2014/main" id="{57FB3178-1119-48A9-A49E-9BC3A4F60F1C}"/>
                  </a:ext>
                </a:extLst>
              </p:cNvPr>
              <p:cNvPicPr>
                <a:picLocks noChangeAspect="1"/>
              </p:cNvPicPr>
              <p:nvPr/>
            </p:nvPicPr>
            <p:blipFill>
              <a:blip r:embed="rId3"/>
              <a:stretch>
                <a:fillRect/>
              </a:stretch>
            </p:blipFill>
            <p:spPr>
              <a:xfrm>
                <a:off x="7341551" y="990600"/>
                <a:ext cx="3019425" cy="714375"/>
              </a:xfrm>
              <a:prstGeom prst="rect">
                <a:avLst/>
              </a:prstGeom>
            </p:spPr>
          </p:pic>
          <p:cxnSp>
            <p:nvCxnSpPr>
              <p:cNvPr id="39" name="Elbow Connector 6">
                <a:extLst>
                  <a:ext uri="{FF2B5EF4-FFF2-40B4-BE49-F238E27FC236}">
                    <a16:creationId xmlns:a16="http://schemas.microsoft.com/office/drawing/2014/main" id="{EDD47DC9-283F-4225-B1FC-8DFE53559F33}"/>
                  </a:ext>
                </a:extLst>
              </p:cNvPr>
              <p:cNvCxnSpPr/>
              <p:nvPr/>
            </p:nvCxnSpPr>
            <p:spPr bwMode="auto">
              <a:xfrm flipV="1">
                <a:off x="10313351" y="1347787"/>
                <a:ext cx="565795" cy="133881"/>
              </a:xfrm>
              <a:prstGeom prst="bentConnector3">
                <a:avLst/>
              </a:prstGeom>
              <a:solidFill>
                <a:schemeClr val="accent1"/>
              </a:solidFill>
              <a:ln w="12700" cap="flat" cmpd="sng" algn="ctr">
                <a:solidFill>
                  <a:schemeClr val="tx1"/>
                </a:solidFill>
                <a:prstDash val="solid"/>
                <a:round/>
                <a:headEnd type="none" w="sm" len="sm"/>
                <a:tailEnd type="none" w="sm" len="sm"/>
              </a:ln>
              <a:effectLst/>
            </p:spPr>
          </p:cxnSp>
          <p:pic>
            <p:nvPicPr>
              <p:cNvPr id="40" name="Picture 39">
                <a:extLst>
                  <a:ext uri="{FF2B5EF4-FFF2-40B4-BE49-F238E27FC236}">
                    <a16:creationId xmlns:a16="http://schemas.microsoft.com/office/drawing/2014/main" id="{F5BA58DD-2317-4E49-B59B-15995D5D40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0921" y="1233815"/>
                <a:ext cx="407694" cy="266700"/>
              </a:xfrm>
              <a:prstGeom prst="rect">
                <a:avLst/>
              </a:prstGeom>
            </p:spPr>
          </p:pic>
          <p:sp>
            <p:nvSpPr>
              <p:cNvPr id="41" name="TextBox 8">
                <a:extLst>
                  <a:ext uri="{FF2B5EF4-FFF2-40B4-BE49-F238E27FC236}">
                    <a16:creationId xmlns:a16="http://schemas.microsoft.com/office/drawing/2014/main" id="{6E082E40-F86B-42B3-ACFE-DA99F40068DD}"/>
                  </a:ext>
                </a:extLst>
              </p:cNvPr>
              <p:cNvSpPr txBox="1"/>
              <p:nvPr/>
            </p:nvSpPr>
            <p:spPr>
              <a:xfrm>
                <a:off x="9607444" y="1640580"/>
                <a:ext cx="761999" cy="261610"/>
              </a:xfrm>
              <a:prstGeom prst="rect">
                <a:avLst/>
              </a:prstGeom>
              <a:noFill/>
            </p:spPr>
            <p:txBody>
              <a:bodyPr wrap="square" rtlCol="0">
                <a:spAutoFit/>
              </a:bodyPr>
              <a:lstStyle>
                <a:defPPr>
                  <a:defRPr lang="en-US"/>
                </a:defPPr>
                <a:lvl1pPr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9pPr>
              </a:lstStyle>
              <a:p>
                <a:r>
                  <a:rPr lang="en-US" sz="1100" b="1" dirty="0"/>
                  <a:t>Internet</a:t>
                </a:r>
              </a:p>
            </p:txBody>
          </p:sp>
          <p:sp>
            <p:nvSpPr>
              <p:cNvPr id="42" name="TextBox 9">
                <a:extLst>
                  <a:ext uri="{FF2B5EF4-FFF2-40B4-BE49-F238E27FC236}">
                    <a16:creationId xmlns:a16="http://schemas.microsoft.com/office/drawing/2014/main" id="{C9AC037F-827E-4FBE-A2A8-6DDA0ECC5E4D}"/>
                  </a:ext>
                </a:extLst>
              </p:cNvPr>
              <p:cNvSpPr txBox="1"/>
              <p:nvPr/>
            </p:nvSpPr>
            <p:spPr>
              <a:xfrm>
                <a:off x="10820401" y="1640580"/>
                <a:ext cx="761999" cy="261610"/>
              </a:xfrm>
              <a:prstGeom prst="rect">
                <a:avLst/>
              </a:prstGeom>
              <a:noFill/>
            </p:spPr>
            <p:txBody>
              <a:bodyPr wrap="square" rtlCol="0">
                <a:spAutoFit/>
              </a:bodyPr>
              <a:lstStyle>
                <a:defPPr>
                  <a:defRPr lang="en-US"/>
                </a:defPPr>
                <a:lvl1pPr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9pPr>
              </a:lstStyle>
              <a:p>
                <a:r>
                  <a:rPr lang="en-US" sz="1100" b="1" dirty="0"/>
                  <a:t>Server</a:t>
                </a:r>
              </a:p>
            </p:txBody>
          </p:sp>
          <p:sp>
            <p:nvSpPr>
              <p:cNvPr id="43" name="TextBox 11">
                <a:extLst>
                  <a:ext uri="{FF2B5EF4-FFF2-40B4-BE49-F238E27FC236}">
                    <a16:creationId xmlns:a16="http://schemas.microsoft.com/office/drawing/2014/main" id="{A6760E7C-55CE-4B94-9E61-616F10DE43DE}"/>
                  </a:ext>
                </a:extLst>
              </p:cNvPr>
              <p:cNvSpPr txBox="1"/>
              <p:nvPr/>
            </p:nvSpPr>
            <p:spPr>
              <a:xfrm>
                <a:off x="7070921" y="1521731"/>
                <a:ext cx="655800" cy="261610"/>
              </a:xfrm>
              <a:prstGeom prst="rect">
                <a:avLst/>
              </a:prstGeom>
              <a:noFill/>
            </p:spPr>
            <p:txBody>
              <a:bodyPr wrap="square" rtlCol="0">
                <a:spAutoFit/>
              </a:bodyPr>
              <a:lstStyle>
                <a:defPPr>
                  <a:defRPr lang="en-US"/>
                </a:defPPr>
                <a:lvl1pPr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9pPr>
              </a:lstStyle>
              <a:p>
                <a:r>
                  <a:rPr lang="en-US" sz="1100" b="1" dirty="0"/>
                  <a:t>STA 1</a:t>
                </a:r>
              </a:p>
            </p:txBody>
          </p:sp>
          <p:sp>
            <p:nvSpPr>
              <p:cNvPr id="44" name="TextBox 13">
                <a:extLst>
                  <a:ext uri="{FF2B5EF4-FFF2-40B4-BE49-F238E27FC236}">
                    <a16:creationId xmlns:a16="http://schemas.microsoft.com/office/drawing/2014/main" id="{86442993-5CA3-4BFC-9CCA-8BC62EC5EDC8}"/>
                  </a:ext>
                </a:extLst>
              </p:cNvPr>
              <p:cNvSpPr txBox="1"/>
              <p:nvPr/>
            </p:nvSpPr>
            <p:spPr>
              <a:xfrm>
                <a:off x="7573401" y="2416705"/>
                <a:ext cx="656199" cy="261610"/>
              </a:xfrm>
              <a:prstGeom prst="rect">
                <a:avLst/>
              </a:prstGeom>
              <a:noFill/>
            </p:spPr>
            <p:txBody>
              <a:bodyPr wrap="square" rtlCol="0">
                <a:spAutoFit/>
              </a:bodyPr>
              <a:lstStyle>
                <a:defPPr>
                  <a:defRPr lang="en-US"/>
                </a:defPPr>
                <a:lvl1pPr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9pPr>
              </a:lstStyle>
              <a:p>
                <a:r>
                  <a:rPr lang="en-US" sz="1100" b="1" dirty="0"/>
                  <a:t> STA 2</a:t>
                </a:r>
              </a:p>
            </p:txBody>
          </p:sp>
          <p:sp>
            <p:nvSpPr>
              <p:cNvPr id="45" name="Rectangle 44">
                <a:extLst>
                  <a:ext uri="{FF2B5EF4-FFF2-40B4-BE49-F238E27FC236}">
                    <a16:creationId xmlns:a16="http://schemas.microsoft.com/office/drawing/2014/main" id="{C904B42B-6FFA-4B0F-987D-C34B99DEE54F}"/>
                  </a:ext>
                </a:extLst>
              </p:cNvPr>
              <p:cNvSpPr/>
              <p:nvPr/>
            </p:nvSpPr>
            <p:spPr bwMode="auto">
              <a:xfrm>
                <a:off x="7341551" y="1290309"/>
                <a:ext cx="1040449" cy="81291"/>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New Roman" pitchFamily="18" charset="0"/>
                </a:endParaRPr>
              </a:p>
            </p:txBody>
          </p:sp>
          <p:cxnSp>
            <p:nvCxnSpPr>
              <p:cNvPr id="46" name="Straight Arrow Connector 45">
                <a:extLst>
                  <a:ext uri="{FF2B5EF4-FFF2-40B4-BE49-F238E27FC236}">
                    <a16:creationId xmlns:a16="http://schemas.microsoft.com/office/drawing/2014/main" id="{8ABDC5A8-527B-4CA9-B6CA-EC27D5F11CBA}"/>
                  </a:ext>
                </a:extLst>
              </p:cNvPr>
              <p:cNvCxnSpPr/>
              <p:nvPr/>
            </p:nvCxnSpPr>
            <p:spPr bwMode="auto">
              <a:xfrm>
                <a:off x="7596845" y="1392981"/>
                <a:ext cx="736035" cy="21746"/>
              </a:xfrm>
              <a:prstGeom prst="straightConnector1">
                <a:avLst/>
              </a:prstGeom>
              <a:solidFill>
                <a:schemeClr val="accent1"/>
              </a:solidFill>
              <a:ln w="19050" cap="flat" cmpd="sng" algn="ctr">
                <a:solidFill>
                  <a:schemeClr val="tx1"/>
                </a:solidFill>
                <a:prstDash val="sysDot"/>
                <a:round/>
                <a:headEnd type="none" w="sm" len="sm"/>
                <a:tailEnd type="stealth"/>
              </a:ln>
              <a:effectLst/>
            </p:spPr>
          </p:cxnSp>
          <p:pic>
            <p:nvPicPr>
              <p:cNvPr id="47" name="Picture 46">
                <a:extLst>
                  <a:ext uri="{FF2B5EF4-FFF2-40B4-BE49-F238E27FC236}">
                    <a16:creationId xmlns:a16="http://schemas.microsoft.com/office/drawing/2014/main" id="{2631B8D0-C56C-448D-BFC7-EA6929693D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8072" y="2032103"/>
                <a:ext cx="407694" cy="203413"/>
              </a:xfrm>
              <a:prstGeom prst="rect">
                <a:avLst/>
              </a:prstGeom>
            </p:spPr>
          </p:pic>
          <p:cxnSp>
            <p:nvCxnSpPr>
              <p:cNvPr id="48" name="Straight Arrow Connector 47">
                <a:extLst>
                  <a:ext uri="{FF2B5EF4-FFF2-40B4-BE49-F238E27FC236}">
                    <a16:creationId xmlns:a16="http://schemas.microsoft.com/office/drawing/2014/main" id="{270B3BDD-3268-44E4-8B04-025931160642}"/>
                  </a:ext>
                </a:extLst>
              </p:cNvPr>
              <p:cNvCxnSpPr/>
              <p:nvPr/>
            </p:nvCxnSpPr>
            <p:spPr bwMode="auto">
              <a:xfrm flipV="1">
                <a:off x="7892942" y="1600200"/>
                <a:ext cx="489058" cy="518685"/>
              </a:xfrm>
              <a:prstGeom prst="straightConnector1">
                <a:avLst/>
              </a:prstGeom>
              <a:solidFill>
                <a:schemeClr val="accent1"/>
              </a:solidFill>
              <a:ln w="19050" cap="flat" cmpd="sng" algn="ctr">
                <a:solidFill>
                  <a:schemeClr val="tx1"/>
                </a:solidFill>
                <a:prstDash val="sysDot"/>
                <a:round/>
                <a:headEnd type="none" w="sm" len="sm"/>
                <a:tailEnd type="stealth"/>
              </a:ln>
              <a:effectLst/>
            </p:spPr>
          </p:cxnSp>
        </p:grpSp>
        <p:pic>
          <p:nvPicPr>
            <p:cNvPr id="7" name="Picture 6">
              <a:extLst>
                <a:ext uri="{FF2B5EF4-FFF2-40B4-BE49-F238E27FC236}">
                  <a16:creationId xmlns:a16="http://schemas.microsoft.com/office/drawing/2014/main" id="{D48D687C-5B13-4E40-BF3B-255DF4696501}"/>
                </a:ext>
              </a:extLst>
            </p:cNvPr>
            <p:cNvPicPr>
              <a:picLocks noChangeAspect="1"/>
            </p:cNvPicPr>
            <p:nvPr/>
          </p:nvPicPr>
          <p:blipFill>
            <a:blip r:embed="rId3"/>
            <a:stretch>
              <a:fillRect/>
            </a:stretch>
          </p:blipFill>
          <p:spPr>
            <a:xfrm>
              <a:off x="1990195" y="2730239"/>
              <a:ext cx="2691352" cy="413621"/>
            </a:xfrm>
            <a:prstGeom prst="rect">
              <a:avLst/>
            </a:prstGeom>
          </p:spPr>
        </p:pic>
        <p:sp>
          <p:nvSpPr>
            <p:cNvPr id="8" name="Rectangle 7">
              <a:extLst>
                <a:ext uri="{FF2B5EF4-FFF2-40B4-BE49-F238E27FC236}">
                  <a16:creationId xmlns:a16="http://schemas.microsoft.com/office/drawing/2014/main" id="{E8DA2EA1-324C-4197-851D-D540C1E9DEA1}"/>
                </a:ext>
              </a:extLst>
            </p:cNvPr>
            <p:cNvSpPr/>
            <p:nvPr/>
          </p:nvSpPr>
          <p:spPr bwMode="auto">
            <a:xfrm>
              <a:off x="2073360" y="2786621"/>
              <a:ext cx="800940" cy="23985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a:ln>
                  <a:noFill/>
                </a:ln>
                <a:solidFill>
                  <a:schemeClr val="bg1"/>
                </a:solidFill>
                <a:effectLst/>
                <a:latin typeface="Times New Roman" pitchFamily="16" charset="0"/>
                <a:ea typeface="MS Gothic" charset="-128"/>
              </a:endParaRPr>
            </a:p>
          </p:txBody>
        </p:sp>
        <p:sp>
          <p:nvSpPr>
            <p:cNvPr id="9" name="コンテンツ プレースホルダー 7">
              <a:extLst>
                <a:ext uri="{FF2B5EF4-FFF2-40B4-BE49-F238E27FC236}">
                  <a16:creationId xmlns:a16="http://schemas.microsoft.com/office/drawing/2014/main" id="{5E39CB42-B5E1-45EF-9498-2C476B2428CF}"/>
                </a:ext>
              </a:extLst>
            </p:cNvPr>
            <p:cNvSpPr txBox="1">
              <a:spLocks/>
            </p:cNvSpPr>
            <p:nvPr/>
          </p:nvSpPr>
          <p:spPr bwMode="auto">
            <a:xfrm>
              <a:off x="1055439" y="1516260"/>
              <a:ext cx="4536505" cy="3424908"/>
            </a:xfrm>
            <a:prstGeom prst="rect">
              <a:avLst/>
            </a:prstGeom>
            <a:noFill/>
            <a:ln w="9525">
              <a:solidFill>
                <a:schemeClr val="tx2"/>
              </a:solidFill>
              <a:round/>
              <a:headEnd/>
              <a:tailEnd/>
            </a:ln>
            <a:effectLst/>
          </p:spPr>
          <p:txBody>
            <a:bodyPr vert="horz" wrap="square" lIns="92160" tIns="46080" rIns="92160" bIns="46080" numCol="1" anchor="t" anchorCtr="0" compatLnSpc="1">
              <a:prstTxWarp prst="textNoShape">
                <a:avLst/>
              </a:prstTxWarp>
            </a:bodyPr>
            <a:lstStyle>
              <a:lvl1pPr marL="342900" indent="-342900" algn="l" defTabSz="449263" rtl="0" eaLnBrk="1" fontAlgn="base" hangingPunct="1">
                <a:spcBef>
                  <a:spcPts val="600"/>
                </a:spcBef>
                <a:spcAft>
                  <a:spcPct val="0"/>
                </a:spcAft>
                <a:buClr>
                  <a:srgbClr val="000000"/>
                </a:buClr>
                <a:buSzPct val="100000"/>
                <a:buFont typeface="Times New Roman" pitchFamily="16" charset="0"/>
                <a:defRPr sz="2400" b="1">
                  <a:solidFill>
                    <a:srgbClr val="000000"/>
                  </a:solidFill>
                  <a:latin typeface="+mn-lt"/>
                  <a:ea typeface="+mn-ea"/>
                  <a:cs typeface="+mn-cs"/>
                </a:defRPr>
              </a:lvl1pPr>
              <a:lvl2pPr marL="742950" indent="-28575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2pPr>
              <a:lvl3pPr marL="1143000" indent="-228600" algn="l" defTabSz="449263" rtl="0" eaLnBrk="1" fontAlgn="base" hangingPunct="1">
                <a:spcBef>
                  <a:spcPts val="450"/>
                </a:spcBef>
                <a:spcAft>
                  <a:spcPct val="0"/>
                </a:spcAft>
                <a:buClr>
                  <a:srgbClr val="000000"/>
                </a:buClr>
                <a:buSzPct val="100000"/>
                <a:buFont typeface="Times New Roman" pitchFamily="16" charset="0"/>
                <a:defRPr>
                  <a:solidFill>
                    <a:srgbClr val="000000"/>
                  </a:solidFill>
                  <a:latin typeface="+mn-lt"/>
                  <a:ea typeface="+mn-ea"/>
                </a:defRPr>
              </a:lvl3pPr>
              <a:lvl4pPr marL="1600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4pPr>
              <a:lvl5pPr marL="20574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9pPr>
            </a:lstStyle>
            <a:p>
              <a:r>
                <a:rPr kumimoji="1" lang="en-US" altLang="ja-JP" kern="0" dirty="0"/>
                <a:t>Topology/Architecture</a:t>
              </a:r>
            </a:p>
          </p:txBody>
        </p:sp>
        <p:grpSp>
          <p:nvGrpSpPr>
            <p:cNvPr id="10" name="Group 9">
              <a:extLst>
                <a:ext uri="{FF2B5EF4-FFF2-40B4-BE49-F238E27FC236}">
                  <a16:creationId xmlns:a16="http://schemas.microsoft.com/office/drawing/2014/main" id="{14374C04-1042-4BFD-BFEF-333AC5B161BA}"/>
                </a:ext>
              </a:extLst>
            </p:cNvPr>
            <p:cNvGrpSpPr/>
            <p:nvPr/>
          </p:nvGrpSpPr>
          <p:grpSpPr>
            <a:xfrm>
              <a:off x="1387600" y="3592561"/>
              <a:ext cx="3988319" cy="1385890"/>
              <a:chOff x="7123588" y="3570085"/>
              <a:chExt cx="4474491" cy="2393607"/>
            </a:xfrm>
          </p:grpSpPr>
          <p:pic>
            <p:nvPicPr>
              <p:cNvPr id="19" name="Picture 18">
                <a:extLst>
                  <a:ext uri="{FF2B5EF4-FFF2-40B4-BE49-F238E27FC236}">
                    <a16:creationId xmlns:a16="http://schemas.microsoft.com/office/drawing/2014/main" id="{548F432F-27C3-47CC-8140-D98FDC86437F}"/>
                  </a:ext>
                </a:extLst>
              </p:cNvPr>
              <p:cNvPicPr>
                <a:picLocks noChangeAspect="1"/>
              </p:cNvPicPr>
              <p:nvPr/>
            </p:nvPicPr>
            <p:blipFill>
              <a:blip r:embed="rId3"/>
              <a:stretch>
                <a:fillRect/>
              </a:stretch>
            </p:blipFill>
            <p:spPr>
              <a:xfrm>
                <a:off x="7565418" y="4766731"/>
                <a:ext cx="3019425" cy="714375"/>
              </a:xfrm>
              <a:prstGeom prst="rect">
                <a:avLst/>
              </a:prstGeom>
            </p:spPr>
          </p:pic>
          <p:pic>
            <p:nvPicPr>
              <p:cNvPr id="20" name="Picture 19">
                <a:extLst>
                  <a:ext uri="{FF2B5EF4-FFF2-40B4-BE49-F238E27FC236}">
                    <a16:creationId xmlns:a16="http://schemas.microsoft.com/office/drawing/2014/main" id="{0749C347-F250-4094-A9D9-A48C3D67BD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62430" y="3660572"/>
                <a:ext cx="374005" cy="533400"/>
              </a:xfrm>
              <a:prstGeom prst="rect">
                <a:avLst/>
              </a:prstGeom>
            </p:spPr>
          </p:pic>
          <p:pic>
            <p:nvPicPr>
              <p:cNvPr id="21" name="Picture 20">
                <a:extLst>
                  <a:ext uri="{FF2B5EF4-FFF2-40B4-BE49-F238E27FC236}">
                    <a16:creationId xmlns:a16="http://schemas.microsoft.com/office/drawing/2014/main" id="{BA6006D2-AC73-4826-A0F8-C3617E805A84}"/>
                  </a:ext>
                </a:extLst>
              </p:cNvPr>
              <p:cNvPicPr>
                <a:picLocks noChangeAspect="1"/>
              </p:cNvPicPr>
              <p:nvPr/>
            </p:nvPicPr>
            <p:blipFill>
              <a:blip r:embed="rId3"/>
              <a:stretch>
                <a:fillRect/>
              </a:stretch>
            </p:blipFill>
            <p:spPr>
              <a:xfrm>
                <a:off x="7357230" y="3570085"/>
                <a:ext cx="3019425" cy="714375"/>
              </a:xfrm>
              <a:prstGeom prst="rect">
                <a:avLst/>
              </a:prstGeom>
            </p:spPr>
          </p:pic>
          <p:cxnSp>
            <p:nvCxnSpPr>
              <p:cNvPr id="22" name="Elbow Connector 27">
                <a:extLst>
                  <a:ext uri="{FF2B5EF4-FFF2-40B4-BE49-F238E27FC236}">
                    <a16:creationId xmlns:a16="http://schemas.microsoft.com/office/drawing/2014/main" id="{37333D92-9BB9-41B4-ACA4-CAB9062046FD}"/>
                  </a:ext>
                </a:extLst>
              </p:cNvPr>
              <p:cNvCxnSpPr/>
              <p:nvPr/>
            </p:nvCxnSpPr>
            <p:spPr bwMode="auto">
              <a:xfrm flipV="1">
                <a:off x="10329030" y="3927272"/>
                <a:ext cx="565795" cy="133881"/>
              </a:xfrm>
              <a:prstGeom prst="bentConnector3">
                <a:avLst/>
              </a:prstGeom>
              <a:solidFill>
                <a:schemeClr val="accent1"/>
              </a:solidFill>
              <a:ln w="12700" cap="flat" cmpd="sng" algn="ctr">
                <a:solidFill>
                  <a:schemeClr val="tx1"/>
                </a:solidFill>
                <a:prstDash val="solid"/>
                <a:round/>
                <a:headEnd type="none" w="sm" len="sm"/>
                <a:tailEnd type="none" w="sm" len="sm"/>
              </a:ln>
              <a:effectLst/>
            </p:spPr>
          </p:cxnSp>
          <p:pic>
            <p:nvPicPr>
              <p:cNvPr id="23" name="Picture 22">
                <a:extLst>
                  <a:ext uri="{FF2B5EF4-FFF2-40B4-BE49-F238E27FC236}">
                    <a16:creationId xmlns:a16="http://schemas.microsoft.com/office/drawing/2014/main" id="{45BFAA33-EBE9-4B13-A8F9-9555CFDD47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3588" y="3810000"/>
                <a:ext cx="407694" cy="266700"/>
              </a:xfrm>
              <a:prstGeom prst="rect">
                <a:avLst/>
              </a:prstGeom>
            </p:spPr>
          </p:pic>
          <p:sp>
            <p:nvSpPr>
              <p:cNvPr id="24" name="TextBox 29">
                <a:extLst>
                  <a:ext uri="{FF2B5EF4-FFF2-40B4-BE49-F238E27FC236}">
                    <a16:creationId xmlns:a16="http://schemas.microsoft.com/office/drawing/2014/main" id="{78EF8260-C376-4E57-8CC2-12C4084F1557}"/>
                  </a:ext>
                </a:extLst>
              </p:cNvPr>
              <p:cNvSpPr txBox="1"/>
              <p:nvPr/>
            </p:nvSpPr>
            <p:spPr>
              <a:xfrm>
                <a:off x="9623123" y="4220065"/>
                <a:ext cx="761999" cy="261610"/>
              </a:xfrm>
              <a:prstGeom prst="rect">
                <a:avLst/>
              </a:prstGeom>
              <a:noFill/>
            </p:spPr>
            <p:txBody>
              <a:bodyPr wrap="square" rtlCol="0">
                <a:spAutoFit/>
              </a:bodyPr>
              <a:lstStyle>
                <a:defPPr>
                  <a:defRPr lang="en-US"/>
                </a:defPPr>
                <a:lvl1pPr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9pPr>
              </a:lstStyle>
              <a:p>
                <a:r>
                  <a:rPr lang="en-US" sz="1100" b="1" dirty="0"/>
                  <a:t>Internet</a:t>
                </a:r>
              </a:p>
            </p:txBody>
          </p:sp>
          <p:sp>
            <p:nvSpPr>
              <p:cNvPr id="25" name="TextBox 30">
                <a:extLst>
                  <a:ext uri="{FF2B5EF4-FFF2-40B4-BE49-F238E27FC236}">
                    <a16:creationId xmlns:a16="http://schemas.microsoft.com/office/drawing/2014/main" id="{DCE1BBAD-809B-47D1-A3C9-5109B76077A5}"/>
                  </a:ext>
                </a:extLst>
              </p:cNvPr>
              <p:cNvSpPr txBox="1"/>
              <p:nvPr/>
            </p:nvSpPr>
            <p:spPr>
              <a:xfrm>
                <a:off x="10836080" y="4220065"/>
                <a:ext cx="761999" cy="261610"/>
              </a:xfrm>
              <a:prstGeom prst="rect">
                <a:avLst/>
              </a:prstGeom>
              <a:noFill/>
            </p:spPr>
            <p:txBody>
              <a:bodyPr wrap="square" rtlCol="0">
                <a:spAutoFit/>
              </a:bodyPr>
              <a:lstStyle>
                <a:defPPr>
                  <a:defRPr lang="en-US"/>
                </a:defPPr>
                <a:lvl1pPr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9pPr>
              </a:lstStyle>
              <a:p>
                <a:r>
                  <a:rPr lang="en-US" sz="1100" b="1" dirty="0"/>
                  <a:t>Server</a:t>
                </a:r>
              </a:p>
            </p:txBody>
          </p:sp>
          <p:sp>
            <p:nvSpPr>
              <p:cNvPr id="26" name="TextBox 31">
                <a:extLst>
                  <a:ext uri="{FF2B5EF4-FFF2-40B4-BE49-F238E27FC236}">
                    <a16:creationId xmlns:a16="http://schemas.microsoft.com/office/drawing/2014/main" id="{E5DF49E2-6FFA-4664-884B-ABF1F22C618C}"/>
                  </a:ext>
                </a:extLst>
              </p:cNvPr>
              <p:cNvSpPr txBox="1"/>
              <p:nvPr/>
            </p:nvSpPr>
            <p:spPr>
              <a:xfrm>
                <a:off x="8503879" y="4220065"/>
                <a:ext cx="694768" cy="261610"/>
              </a:xfrm>
              <a:prstGeom prst="rect">
                <a:avLst/>
              </a:prstGeom>
              <a:noFill/>
            </p:spPr>
            <p:txBody>
              <a:bodyPr wrap="square" rtlCol="0">
                <a:spAutoFit/>
              </a:bodyPr>
              <a:lstStyle>
                <a:defPPr>
                  <a:defRPr lang="en-US"/>
                </a:defPPr>
                <a:lvl1pPr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9pPr>
              </a:lstStyle>
              <a:p>
                <a:r>
                  <a:rPr lang="en-US" sz="1100" b="1" dirty="0"/>
                  <a:t>AP 1</a:t>
                </a:r>
              </a:p>
            </p:txBody>
          </p:sp>
          <p:sp>
            <p:nvSpPr>
              <p:cNvPr id="27" name="TextBox 32">
                <a:extLst>
                  <a:ext uri="{FF2B5EF4-FFF2-40B4-BE49-F238E27FC236}">
                    <a16:creationId xmlns:a16="http://schemas.microsoft.com/office/drawing/2014/main" id="{158353DB-AA84-497F-B775-4D1C9AFC6C50}"/>
                  </a:ext>
                </a:extLst>
              </p:cNvPr>
              <p:cNvSpPr txBox="1"/>
              <p:nvPr/>
            </p:nvSpPr>
            <p:spPr>
              <a:xfrm>
                <a:off x="7123588" y="4097916"/>
                <a:ext cx="769354" cy="430887"/>
              </a:xfrm>
              <a:prstGeom prst="rect">
                <a:avLst/>
              </a:prstGeom>
              <a:noFill/>
            </p:spPr>
            <p:txBody>
              <a:bodyPr wrap="square" rtlCol="0">
                <a:spAutoFit/>
              </a:bodyPr>
              <a:lstStyle>
                <a:defPPr>
                  <a:defRPr lang="en-US"/>
                </a:defPPr>
                <a:lvl1pPr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9pPr>
              </a:lstStyle>
              <a:p>
                <a:r>
                  <a:rPr lang="en-US" sz="1100" b="1" dirty="0"/>
                  <a:t>STA 1</a:t>
                </a:r>
              </a:p>
              <a:p>
                <a:r>
                  <a:rPr lang="en-US" sz="1100" b="1" dirty="0"/>
                  <a:t>@ </a:t>
                </a:r>
                <a:r>
                  <a:rPr lang="en-US" sz="1100" b="1" i="1" dirty="0"/>
                  <a:t>t</a:t>
                </a:r>
                <a:r>
                  <a:rPr lang="en-US" sz="1100" b="1" dirty="0"/>
                  <a:t>=T</a:t>
                </a:r>
                <a:r>
                  <a:rPr lang="en-US" sz="1100" b="1" baseline="-25000" dirty="0"/>
                  <a:t>1</a:t>
                </a:r>
              </a:p>
            </p:txBody>
          </p:sp>
          <p:sp>
            <p:nvSpPr>
              <p:cNvPr id="28" name="Rectangle 27">
                <a:extLst>
                  <a:ext uri="{FF2B5EF4-FFF2-40B4-BE49-F238E27FC236}">
                    <a16:creationId xmlns:a16="http://schemas.microsoft.com/office/drawing/2014/main" id="{BCCB5626-C754-434E-B000-569710297365}"/>
                  </a:ext>
                </a:extLst>
              </p:cNvPr>
              <p:cNvSpPr/>
              <p:nvPr/>
            </p:nvSpPr>
            <p:spPr bwMode="auto">
              <a:xfrm>
                <a:off x="7357230" y="3869794"/>
                <a:ext cx="1040449" cy="81291"/>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New Roman" pitchFamily="18" charset="0"/>
                </a:endParaRPr>
              </a:p>
            </p:txBody>
          </p:sp>
          <p:cxnSp>
            <p:nvCxnSpPr>
              <p:cNvPr id="29" name="Straight Arrow Connector 28">
                <a:extLst>
                  <a:ext uri="{FF2B5EF4-FFF2-40B4-BE49-F238E27FC236}">
                    <a16:creationId xmlns:a16="http://schemas.microsoft.com/office/drawing/2014/main" id="{B09710C7-2A9F-474B-A56A-27F24B2D5C9E}"/>
                  </a:ext>
                </a:extLst>
              </p:cNvPr>
              <p:cNvCxnSpPr/>
              <p:nvPr/>
            </p:nvCxnSpPr>
            <p:spPr bwMode="auto">
              <a:xfrm flipV="1">
                <a:off x="7653561" y="3994213"/>
                <a:ext cx="694998" cy="51948"/>
              </a:xfrm>
              <a:prstGeom prst="straightConnector1">
                <a:avLst/>
              </a:prstGeom>
              <a:solidFill>
                <a:schemeClr val="accent1"/>
              </a:solidFill>
              <a:ln w="19050" cap="flat" cmpd="sng" algn="ctr">
                <a:solidFill>
                  <a:schemeClr val="tx1"/>
                </a:solidFill>
                <a:prstDash val="sysDot"/>
                <a:round/>
                <a:headEnd type="none" w="sm" len="sm"/>
                <a:tailEnd type="stealth"/>
              </a:ln>
              <a:effectLst/>
            </p:spPr>
          </p:cxnSp>
          <p:sp>
            <p:nvSpPr>
              <p:cNvPr id="30" name="Rectangle 29">
                <a:extLst>
                  <a:ext uri="{FF2B5EF4-FFF2-40B4-BE49-F238E27FC236}">
                    <a16:creationId xmlns:a16="http://schemas.microsoft.com/office/drawing/2014/main" id="{10D49E19-1489-4047-ACDE-1B84FDA732BA}"/>
                  </a:ext>
                </a:extLst>
              </p:cNvPr>
              <p:cNvSpPr/>
              <p:nvPr/>
            </p:nvSpPr>
            <p:spPr bwMode="auto">
              <a:xfrm>
                <a:off x="9296400" y="4766731"/>
                <a:ext cx="1598425" cy="714375"/>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New Roman" pitchFamily="18" charset="0"/>
                </a:endParaRPr>
              </a:p>
            </p:txBody>
          </p:sp>
          <p:sp>
            <p:nvSpPr>
              <p:cNvPr id="31" name="Rectangle 30">
                <a:extLst>
                  <a:ext uri="{FF2B5EF4-FFF2-40B4-BE49-F238E27FC236}">
                    <a16:creationId xmlns:a16="http://schemas.microsoft.com/office/drawing/2014/main" id="{8A286F35-D522-40B8-9F7E-4D84AE99C29B}"/>
                  </a:ext>
                </a:extLst>
              </p:cNvPr>
              <p:cNvSpPr/>
              <p:nvPr/>
            </p:nvSpPr>
            <p:spPr bwMode="auto">
              <a:xfrm>
                <a:off x="7726721" y="5058398"/>
                <a:ext cx="883879" cy="345551"/>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New Roman" pitchFamily="18" charset="0"/>
                </a:endParaRPr>
              </a:p>
            </p:txBody>
          </p:sp>
          <p:cxnSp>
            <p:nvCxnSpPr>
              <p:cNvPr id="32" name="Straight Arrow Connector 31">
                <a:extLst>
                  <a:ext uri="{FF2B5EF4-FFF2-40B4-BE49-F238E27FC236}">
                    <a16:creationId xmlns:a16="http://schemas.microsoft.com/office/drawing/2014/main" id="{D065C737-DEC6-4CC1-B8BC-FFAE45057AF9}"/>
                  </a:ext>
                </a:extLst>
              </p:cNvPr>
              <p:cNvCxnSpPr/>
              <p:nvPr/>
            </p:nvCxnSpPr>
            <p:spPr bwMode="auto">
              <a:xfrm flipV="1">
                <a:off x="9071341" y="4208640"/>
                <a:ext cx="551782" cy="806687"/>
              </a:xfrm>
              <a:prstGeom prst="straightConnector1">
                <a:avLst/>
              </a:prstGeom>
              <a:solidFill>
                <a:schemeClr val="accent1"/>
              </a:solidFill>
              <a:ln w="19050" cap="flat" cmpd="sng" algn="ctr">
                <a:solidFill>
                  <a:schemeClr val="tx1"/>
                </a:solidFill>
                <a:prstDash val="solid"/>
                <a:round/>
                <a:headEnd type="none" w="sm" len="sm"/>
                <a:tailEnd type="stealth"/>
              </a:ln>
              <a:effectLst/>
            </p:spPr>
          </p:cxnSp>
          <p:cxnSp>
            <p:nvCxnSpPr>
              <p:cNvPr id="33" name="Straight Arrow Connector 32">
                <a:extLst>
                  <a:ext uri="{FF2B5EF4-FFF2-40B4-BE49-F238E27FC236}">
                    <a16:creationId xmlns:a16="http://schemas.microsoft.com/office/drawing/2014/main" id="{798E224D-FC32-4AB0-8698-991C46490EE3}"/>
                  </a:ext>
                </a:extLst>
              </p:cNvPr>
              <p:cNvCxnSpPr/>
              <p:nvPr/>
            </p:nvCxnSpPr>
            <p:spPr bwMode="auto">
              <a:xfrm flipV="1">
                <a:off x="7799639" y="5187250"/>
                <a:ext cx="779128" cy="55762"/>
              </a:xfrm>
              <a:prstGeom prst="straightConnector1">
                <a:avLst/>
              </a:prstGeom>
              <a:solidFill>
                <a:schemeClr val="accent1"/>
              </a:solidFill>
              <a:ln w="19050" cap="flat" cmpd="sng" algn="ctr">
                <a:solidFill>
                  <a:schemeClr val="tx1"/>
                </a:solidFill>
                <a:prstDash val="sysDot"/>
                <a:round/>
                <a:headEnd type="none" w="sm" len="sm"/>
                <a:tailEnd type="stealth"/>
              </a:ln>
              <a:effectLst/>
            </p:spPr>
          </p:cxnSp>
          <p:sp>
            <p:nvSpPr>
              <p:cNvPr id="34" name="TextBox 50">
                <a:extLst>
                  <a:ext uri="{FF2B5EF4-FFF2-40B4-BE49-F238E27FC236}">
                    <a16:creationId xmlns:a16="http://schemas.microsoft.com/office/drawing/2014/main" id="{593B490E-84C0-455F-AD1C-7EEF5D071FE4}"/>
                  </a:ext>
                </a:extLst>
              </p:cNvPr>
              <p:cNvSpPr txBox="1"/>
              <p:nvPr/>
            </p:nvSpPr>
            <p:spPr>
              <a:xfrm>
                <a:off x="8683631" y="5403949"/>
                <a:ext cx="694768" cy="261610"/>
              </a:xfrm>
              <a:prstGeom prst="rect">
                <a:avLst/>
              </a:prstGeom>
              <a:noFill/>
            </p:spPr>
            <p:txBody>
              <a:bodyPr wrap="square" rtlCol="0">
                <a:spAutoFit/>
              </a:bodyPr>
              <a:lstStyle>
                <a:defPPr>
                  <a:defRPr lang="en-US"/>
                </a:defPPr>
                <a:lvl1pPr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9pPr>
              </a:lstStyle>
              <a:p>
                <a:r>
                  <a:rPr lang="en-US" sz="1100" b="1" dirty="0"/>
                  <a:t>AP 2</a:t>
                </a:r>
              </a:p>
            </p:txBody>
          </p:sp>
          <p:pic>
            <p:nvPicPr>
              <p:cNvPr id="35" name="Picture 34">
                <a:extLst>
                  <a:ext uri="{FF2B5EF4-FFF2-40B4-BE49-F238E27FC236}">
                    <a16:creationId xmlns:a16="http://schemas.microsoft.com/office/drawing/2014/main" id="{C7B54FF4-F5A8-4506-82A8-3B31D2755A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8118" y="4931580"/>
                <a:ext cx="407694" cy="266700"/>
              </a:xfrm>
              <a:prstGeom prst="rect">
                <a:avLst/>
              </a:prstGeom>
            </p:spPr>
          </p:pic>
          <p:sp>
            <p:nvSpPr>
              <p:cNvPr id="36" name="TextBox 55">
                <a:extLst>
                  <a:ext uri="{FF2B5EF4-FFF2-40B4-BE49-F238E27FC236}">
                    <a16:creationId xmlns:a16="http://schemas.microsoft.com/office/drawing/2014/main" id="{E2AE8BEE-E0C4-4DBB-87E3-0FD003B75B7D}"/>
                  </a:ext>
                </a:extLst>
              </p:cNvPr>
              <p:cNvSpPr txBox="1"/>
              <p:nvPr/>
            </p:nvSpPr>
            <p:spPr>
              <a:xfrm>
                <a:off x="7328117" y="5219496"/>
                <a:ext cx="960252" cy="744196"/>
              </a:xfrm>
              <a:prstGeom prst="rect">
                <a:avLst/>
              </a:prstGeom>
              <a:noFill/>
            </p:spPr>
            <p:txBody>
              <a:bodyPr wrap="square" rtlCol="0">
                <a:spAutoFit/>
              </a:bodyPr>
              <a:lstStyle>
                <a:defPPr>
                  <a:defRPr lang="en-US"/>
                </a:defPPr>
                <a:lvl1pPr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9pPr>
              </a:lstStyle>
              <a:p>
                <a:r>
                  <a:rPr lang="en-US" sz="1100" b="1" dirty="0"/>
                  <a:t>STA 1</a:t>
                </a:r>
              </a:p>
              <a:p>
                <a:r>
                  <a:rPr lang="en-US" sz="1100" b="1" i="1" dirty="0"/>
                  <a:t>@ t</a:t>
                </a:r>
                <a:r>
                  <a:rPr lang="en-US" sz="1100" b="1" dirty="0"/>
                  <a:t>=T</a:t>
                </a:r>
                <a:r>
                  <a:rPr lang="en-US" sz="1100" b="1" baseline="-25000" dirty="0"/>
                  <a:t>2</a:t>
                </a:r>
                <a:endParaRPr lang="en-US" sz="1100" b="1" dirty="0"/>
              </a:p>
            </p:txBody>
          </p:sp>
        </p:grpSp>
        <p:sp>
          <p:nvSpPr>
            <p:cNvPr id="11" name="TextBox 10">
              <a:extLst>
                <a:ext uri="{FF2B5EF4-FFF2-40B4-BE49-F238E27FC236}">
                  <a16:creationId xmlns:a16="http://schemas.microsoft.com/office/drawing/2014/main" id="{FDEA376A-C97D-4F7D-9DD9-C60684D11AE9}"/>
                </a:ext>
              </a:extLst>
            </p:cNvPr>
            <p:cNvSpPr txBox="1"/>
            <p:nvPr/>
          </p:nvSpPr>
          <p:spPr>
            <a:xfrm>
              <a:off x="3463109" y="3179521"/>
              <a:ext cx="1941557" cy="369332"/>
            </a:xfrm>
            <a:prstGeom prst="rect">
              <a:avLst/>
            </a:prstGeom>
            <a:noFill/>
          </p:spPr>
          <p:txBody>
            <a:bodyPr wrap="none" rtlCol="0">
              <a:spAutoFit/>
            </a:bodyPr>
            <a:lstStyle/>
            <a:p>
              <a:r>
                <a:rPr lang="en-US" sz="1800" b="1" i="1" dirty="0">
                  <a:solidFill>
                    <a:srgbClr val="0070C0"/>
                  </a:solidFill>
                </a:rPr>
                <a:t>Zero Setup Sensor</a:t>
              </a:r>
            </a:p>
          </p:txBody>
        </p:sp>
        <p:sp>
          <p:nvSpPr>
            <p:cNvPr id="12" name="TextBox 11">
              <a:extLst>
                <a:ext uri="{FF2B5EF4-FFF2-40B4-BE49-F238E27FC236}">
                  <a16:creationId xmlns:a16="http://schemas.microsoft.com/office/drawing/2014/main" id="{52983520-BC7C-4EE5-9D26-78C958BF547B}"/>
                </a:ext>
              </a:extLst>
            </p:cNvPr>
            <p:cNvSpPr txBox="1"/>
            <p:nvPr/>
          </p:nvSpPr>
          <p:spPr>
            <a:xfrm>
              <a:off x="3428981" y="4380862"/>
              <a:ext cx="2050561" cy="369332"/>
            </a:xfrm>
            <a:prstGeom prst="rect">
              <a:avLst/>
            </a:prstGeom>
            <a:noFill/>
          </p:spPr>
          <p:txBody>
            <a:bodyPr wrap="none" rtlCol="0">
              <a:spAutoFit/>
            </a:bodyPr>
            <a:lstStyle/>
            <a:p>
              <a:r>
                <a:rPr lang="en-US" sz="1800" b="1" i="1" dirty="0">
                  <a:solidFill>
                    <a:srgbClr val="0070C0"/>
                  </a:solidFill>
                </a:rPr>
                <a:t>Sensor on the move</a:t>
              </a:r>
            </a:p>
          </p:txBody>
        </p:sp>
        <p:sp>
          <p:nvSpPr>
            <p:cNvPr id="13" name="TextBox 31">
              <a:extLst>
                <a:ext uri="{FF2B5EF4-FFF2-40B4-BE49-F238E27FC236}">
                  <a16:creationId xmlns:a16="http://schemas.microsoft.com/office/drawing/2014/main" id="{C572D6B2-8CA3-4C77-90DC-0C46696F4FA3}"/>
                </a:ext>
              </a:extLst>
            </p:cNvPr>
            <p:cNvSpPr txBox="1"/>
            <p:nvPr/>
          </p:nvSpPr>
          <p:spPr>
            <a:xfrm>
              <a:off x="2674353" y="2507952"/>
              <a:ext cx="619279" cy="151471"/>
            </a:xfrm>
            <a:prstGeom prst="rect">
              <a:avLst/>
            </a:prstGeom>
            <a:noFill/>
          </p:spPr>
          <p:txBody>
            <a:bodyPr wrap="square" rtlCol="0">
              <a:spAutoFit/>
            </a:bodyPr>
            <a:lstStyle>
              <a:defPPr>
                <a:defRPr lang="en-US"/>
              </a:defPPr>
              <a:lvl1pPr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9pPr>
            </a:lstStyle>
            <a:p>
              <a:r>
                <a:rPr lang="en-US" sz="1100" b="1" dirty="0"/>
                <a:t>AP 1</a:t>
              </a:r>
            </a:p>
          </p:txBody>
        </p:sp>
        <p:cxnSp>
          <p:nvCxnSpPr>
            <p:cNvPr id="14" name="Straight Arrow Connector 13">
              <a:extLst>
                <a:ext uri="{FF2B5EF4-FFF2-40B4-BE49-F238E27FC236}">
                  <a16:creationId xmlns:a16="http://schemas.microsoft.com/office/drawing/2014/main" id="{35DED355-43D4-45C0-B4DC-C21205FF71AB}"/>
                </a:ext>
              </a:extLst>
            </p:cNvPr>
            <p:cNvCxnSpPr>
              <a:cxnSpLocks/>
            </p:cNvCxnSpPr>
            <p:nvPr/>
          </p:nvCxnSpPr>
          <p:spPr bwMode="auto">
            <a:xfrm flipV="1">
              <a:off x="2085410" y="3003805"/>
              <a:ext cx="635107" cy="14690"/>
            </a:xfrm>
            <a:prstGeom prst="straightConnector1">
              <a:avLst/>
            </a:prstGeom>
            <a:solidFill>
              <a:schemeClr val="accent1"/>
            </a:solidFill>
            <a:ln w="19050" cap="flat" cmpd="sng" algn="ctr">
              <a:solidFill>
                <a:schemeClr val="tx1"/>
              </a:solidFill>
              <a:prstDash val="sysDot"/>
              <a:round/>
              <a:headEnd type="none" w="sm" len="sm"/>
              <a:tailEnd type="stealth"/>
            </a:ln>
            <a:effectLst/>
          </p:spPr>
        </p:cxnSp>
        <p:sp>
          <p:nvSpPr>
            <p:cNvPr id="15" name="Rectangle 14">
              <a:extLst>
                <a:ext uri="{FF2B5EF4-FFF2-40B4-BE49-F238E27FC236}">
                  <a16:creationId xmlns:a16="http://schemas.microsoft.com/office/drawing/2014/main" id="{67C868CC-49A8-49B3-B1EC-80177BFC8483}"/>
                </a:ext>
              </a:extLst>
            </p:cNvPr>
            <p:cNvSpPr/>
            <p:nvPr/>
          </p:nvSpPr>
          <p:spPr bwMode="auto">
            <a:xfrm>
              <a:off x="3463110" y="2749326"/>
              <a:ext cx="1218438" cy="43379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a:ln>
                  <a:noFill/>
                </a:ln>
                <a:solidFill>
                  <a:schemeClr val="bg1"/>
                </a:solidFill>
                <a:effectLst/>
                <a:latin typeface="Times New Roman" pitchFamily="16" charset="0"/>
                <a:ea typeface="MS Gothic" charset="-128"/>
              </a:endParaRPr>
            </a:p>
          </p:txBody>
        </p:sp>
        <p:sp>
          <p:nvSpPr>
            <p:cNvPr id="16" name="TextBox 50">
              <a:extLst>
                <a:ext uri="{FF2B5EF4-FFF2-40B4-BE49-F238E27FC236}">
                  <a16:creationId xmlns:a16="http://schemas.microsoft.com/office/drawing/2014/main" id="{63875522-FED5-4494-8759-FDEFB716C037}"/>
                </a:ext>
              </a:extLst>
            </p:cNvPr>
            <p:cNvSpPr txBox="1"/>
            <p:nvPr/>
          </p:nvSpPr>
          <p:spPr>
            <a:xfrm>
              <a:off x="2941532" y="3116175"/>
              <a:ext cx="619279" cy="151471"/>
            </a:xfrm>
            <a:prstGeom prst="rect">
              <a:avLst/>
            </a:prstGeom>
            <a:noFill/>
          </p:spPr>
          <p:txBody>
            <a:bodyPr wrap="square" rtlCol="0">
              <a:spAutoFit/>
            </a:bodyPr>
            <a:lstStyle>
              <a:defPPr>
                <a:defRPr lang="en-US"/>
              </a:defPPr>
              <a:lvl1pPr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1200" kern="1200">
                  <a:solidFill>
                    <a:schemeClr val="tx1"/>
                  </a:solidFill>
                  <a:latin typeface="Times New Roman" panose="02020603050405020304" pitchFamily="18" charset="0"/>
                  <a:ea typeface="宋体" panose="02010600030101010101" pitchFamily="2" charset="-122"/>
                  <a:cs typeface="+mn-cs"/>
                </a:defRPr>
              </a:lvl9pPr>
            </a:lstStyle>
            <a:p>
              <a:r>
                <a:rPr lang="en-US" sz="1100" b="1" dirty="0"/>
                <a:t>AP 2</a:t>
              </a:r>
            </a:p>
          </p:txBody>
        </p:sp>
        <p:cxnSp>
          <p:nvCxnSpPr>
            <p:cNvPr id="17" name="Straight Arrow Connector 16">
              <a:extLst>
                <a:ext uri="{FF2B5EF4-FFF2-40B4-BE49-F238E27FC236}">
                  <a16:creationId xmlns:a16="http://schemas.microsoft.com/office/drawing/2014/main" id="{12DB7DFE-A2EF-4253-979A-270F45749DFF}"/>
                </a:ext>
              </a:extLst>
            </p:cNvPr>
            <p:cNvCxnSpPr>
              <a:cxnSpLocks/>
            </p:cNvCxnSpPr>
            <p:nvPr/>
          </p:nvCxnSpPr>
          <p:spPr bwMode="auto">
            <a:xfrm flipV="1">
              <a:off x="3492591" y="2504706"/>
              <a:ext cx="344218" cy="286554"/>
            </a:xfrm>
            <a:prstGeom prst="straightConnector1">
              <a:avLst/>
            </a:prstGeom>
            <a:solidFill>
              <a:schemeClr val="accent1"/>
            </a:solidFill>
            <a:ln w="19050" cap="flat" cmpd="sng" algn="ctr">
              <a:solidFill>
                <a:schemeClr val="tx1"/>
              </a:solidFill>
              <a:prstDash val="solid"/>
              <a:round/>
              <a:headEnd type="none" w="sm" len="sm"/>
              <a:tailEnd type="stealth"/>
            </a:ln>
            <a:effectLst/>
          </p:spPr>
        </p:cxnSp>
        <p:cxnSp>
          <p:nvCxnSpPr>
            <p:cNvPr id="18" name="Straight Arrow Connector 17">
              <a:extLst>
                <a:ext uri="{FF2B5EF4-FFF2-40B4-BE49-F238E27FC236}">
                  <a16:creationId xmlns:a16="http://schemas.microsoft.com/office/drawing/2014/main" id="{0B77E152-581F-4FB1-AEF1-FA01FF7D3087}"/>
                </a:ext>
              </a:extLst>
            </p:cNvPr>
            <p:cNvCxnSpPr>
              <a:cxnSpLocks/>
            </p:cNvCxnSpPr>
            <p:nvPr/>
          </p:nvCxnSpPr>
          <p:spPr bwMode="auto">
            <a:xfrm flipV="1">
              <a:off x="2059556" y="2487251"/>
              <a:ext cx="500125" cy="456012"/>
            </a:xfrm>
            <a:prstGeom prst="straightConnector1">
              <a:avLst/>
            </a:prstGeom>
            <a:solidFill>
              <a:schemeClr val="accent1"/>
            </a:solidFill>
            <a:ln w="19050" cap="flat" cmpd="sng" algn="ctr">
              <a:solidFill>
                <a:schemeClr val="tx1"/>
              </a:solidFill>
              <a:prstDash val="sysDot"/>
              <a:round/>
              <a:headEnd type="none" w="sm" len="sm"/>
              <a:tailEnd type="stealth"/>
            </a:ln>
            <a:effectLst/>
          </p:spPr>
        </p:cxnSp>
      </p:grpSp>
      <p:sp>
        <p:nvSpPr>
          <p:cNvPr id="49" name="Slide Number Placeholder 48"/>
          <p:cNvSpPr>
            <a:spLocks noGrp="1"/>
          </p:cNvSpPr>
          <p:nvPr>
            <p:ph type="sldNum" sz="quarter" idx="12"/>
          </p:nvPr>
        </p:nvSpPr>
        <p:spPr/>
        <p:txBody>
          <a:bodyPr/>
          <a:lstStyle/>
          <a:p>
            <a:fld id="{B016F8AB-BCEA-4347-8BA6-BE776009BC89}" type="slidenum">
              <a:rPr lang="en-GB" smtClean="0"/>
              <a:pPr/>
              <a:t>26</a:t>
            </a:fld>
            <a:endParaRPr lang="en-GB"/>
          </a:p>
        </p:txBody>
      </p:sp>
    </p:spTree>
    <p:extLst>
      <p:ext uri="{BB962C8B-B14F-4D97-AF65-F5344CB8AC3E}">
        <p14:creationId xmlns:p14="http://schemas.microsoft.com/office/powerpoint/2010/main" val="85083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875" y="650207"/>
            <a:ext cx="11582400" cy="408405"/>
          </a:xfrm>
        </p:spPr>
        <p:txBody>
          <a:bodyPr>
            <a:normAutofit/>
          </a:bodyPr>
          <a:lstStyle/>
          <a:p>
            <a:r>
              <a:rPr lang="en-US" b="1" dirty="0"/>
              <a:t>802.11bd</a:t>
            </a:r>
            <a:r>
              <a:rPr lang="en-US" dirty="0"/>
              <a:t> defines an evolution of 802.11p for Vehicle to Anything (V2X)</a:t>
            </a:r>
          </a:p>
        </p:txBody>
      </p:sp>
      <p:sp>
        <p:nvSpPr>
          <p:cNvPr id="3" name="Content Placeholder 2"/>
          <p:cNvSpPr>
            <a:spLocks noGrp="1"/>
          </p:cNvSpPr>
          <p:nvPr>
            <p:ph idx="1"/>
          </p:nvPr>
        </p:nvSpPr>
        <p:spPr>
          <a:xfrm>
            <a:off x="490393" y="1239474"/>
            <a:ext cx="5874599" cy="5379998"/>
          </a:xfrm>
        </p:spPr>
        <p:txBody>
          <a:bodyPr>
            <a:noAutofit/>
          </a:bodyPr>
          <a:lstStyle/>
          <a:p>
            <a:pPr>
              <a:buFont typeface="Arial" panose="020B0604020202020204" pitchFamily="34" charset="0"/>
              <a:buChar char="•"/>
            </a:pPr>
            <a:r>
              <a:rPr lang="en-CA" sz="1900" dirty="0"/>
              <a:t>802.11p is largely based on 802.11a.</a:t>
            </a:r>
          </a:p>
          <a:p>
            <a:pPr>
              <a:buFont typeface="Arial" panose="020B0604020202020204" pitchFamily="34" charset="0"/>
              <a:buChar char="•"/>
            </a:pPr>
            <a:r>
              <a:rPr lang="en-CA" sz="1900" dirty="0"/>
              <a:t>802.11bd defines MAC/PHY enhancements from 802.11n, ac, ax, to provide a backwards compatible next generation V2X protocol.</a:t>
            </a:r>
          </a:p>
          <a:p>
            <a:pPr>
              <a:buFont typeface="Arial" panose="020B0604020202020204" pitchFamily="34" charset="0"/>
              <a:buChar char="•"/>
            </a:pPr>
            <a:r>
              <a:rPr lang="en-US" sz="1900" b="1" dirty="0"/>
              <a:t>Higher Throughput</a:t>
            </a:r>
          </a:p>
          <a:p>
            <a:pPr marL="742950" lvl="1" indent="-285750">
              <a:buFont typeface="Arial" panose="020B0604020202020204" pitchFamily="34" charset="0"/>
              <a:buChar char="•"/>
            </a:pPr>
            <a:r>
              <a:rPr lang="en-US" sz="1400" dirty="0"/>
              <a:t>OFDM frame design</a:t>
            </a:r>
          </a:p>
          <a:p>
            <a:pPr marL="742950" lvl="1" indent="-285750">
              <a:buFont typeface="Arial" panose="020B0604020202020204" pitchFamily="34" charset="0"/>
              <a:buChar char="•"/>
            </a:pPr>
            <a:r>
              <a:rPr lang="en-US" sz="1400" dirty="0"/>
              <a:t>Higher MCS, LDPC coding</a:t>
            </a:r>
          </a:p>
          <a:p>
            <a:pPr marL="742950" lvl="1" indent="-285750">
              <a:buFont typeface="Arial" panose="020B0604020202020204" pitchFamily="34" charset="0"/>
              <a:buChar char="•"/>
            </a:pPr>
            <a:r>
              <a:rPr lang="en-US" sz="1400" dirty="0"/>
              <a:t>Packet aggregation</a:t>
            </a:r>
          </a:p>
          <a:p>
            <a:pPr>
              <a:buFont typeface="Arial" panose="020B0604020202020204" pitchFamily="34" charset="0"/>
              <a:buChar char="•"/>
            </a:pPr>
            <a:r>
              <a:rPr lang="en-US" sz="1900" b="1" dirty="0"/>
              <a:t>Longer Range</a:t>
            </a:r>
          </a:p>
          <a:p>
            <a:pPr marL="742950" lvl="1" indent="-285750">
              <a:buFont typeface="Arial" panose="020B0604020202020204" pitchFamily="34" charset="0"/>
              <a:buChar char="•"/>
            </a:pPr>
            <a:r>
              <a:rPr lang="en-US" altLang="zh-CN" sz="1400" dirty="0"/>
              <a:t>Mid-amble design </a:t>
            </a:r>
          </a:p>
          <a:p>
            <a:pPr marL="742950" lvl="1" indent="-285750">
              <a:buFont typeface="Arial" panose="020B0604020202020204" pitchFamily="34" charset="0"/>
              <a:buChar char="•"/>
            </a:pPr>
            <a:r>
              <a:rPr lang="en-US" sz="1400" dirty="0"/>
              <a:t>Repeated transmission mechanism</a:t>
            </a:r>
          </a:p>
          <a:p>
            <a:pPr marL="742950" lvl="1" indent="-285750">
              <a:buFont typeface="Arial" panose="020B0604020202020204" pitchFamily="34" charset="0"/>
              <a:buChar char="•"/>
            </a:pPr>
            <a:r>
              <a:rPr lang="en-US" sz="1400" dirty="0"/>
              <a:t>More robust channel coding</a:t>
            </a:r>
          </a:p>
          <a:p>
            <a:pPr>
              <a:buFont typeface="Arial" panose="020B0604020202020204" pitchFamily="34" charset="0"/>
              <a:buChar char="•"/>
            </a:pPr>
            <a:r>
              <a:rPr lang="en-US" sz="1800" b="1" dirty="0"/>
              <a:t>Support for Positioning</a:t>
            </a:r>
          </a:p>
          <a:p>
            <a:pPr>
              <a:buFont typeface="Arial" panose="020B0604020202020204" pitchFamily="34" charset="0"/>
              <a:buChar char="•"/>
            </a:pPr>
            <a:r>
              <a:rPr lang="en-US" sz="1800" b="1" dirty="0"/>
              <a:t>Backward Compatibility</a:t>
            </a:r>
          </a:p>
          <a:p>
            <a:pPr marL="742950" lvl="1" indent="-285750">
              <a:buFont typeface="Arial" panose="020B0604020202020204" pitchFamily="34" charset="0"/>
              <a:buChar char="•"/>
            </a:pPr>
            <a:r>
              <a:rPr lang="en-US" sz="1400" dirty="0"/>
              <a:t>Backward compatible frame format design, Version indication</a:t>
            </a:r>
          </a:p>
        </p:txBody>
      </p:sp>
      <p:pic>
        <p:nvPicPr>
          <p:cNvPr id="6" name="Picture 5">
            <a:extLst>
              <a:ext uri="{FF2B5EF4-FFF2-40B4-BE49-F238E27FC236}">
                <a16:creationId xmlns:a16="http://schemas.microsoft.com/office/drawing/2014/main" id="{77CD1BB9-8979-4D29-959D-3A3A4EB0AF97}"/>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318"/>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33760" y="3929473"/>
            <a:ext cx="2747143" cy="2163375"/>
          </a:xfrm>
          <a:prstGeom prst="rect">
            <a:avLst/>
          </a:prstGeom>
        </p:spPr>
      </p:pic>
      <p:pic>
        <p:nvPicPr>
          <p:cNvPr id="7" name="Picture 6">
            <a:extLst>
              <a:ext uri="{FF2B5EF4-FFF2-40B4-BE49-F238E27FC236}">
                <a16:creationId xmlns:a16="http://schemas.microsoft.com/office/drawing/2014/main" id="{F66E20A3-81DF-42DE-8D7D-764484D09366}"/>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227"/>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6200000">
            <a:off x="8981287" y="3572735"/>
            <a:ext cx="2765257" cy="2177639"/>
          </a:xfrm>
          <a:prstGeom prst="rect">
            <a:avLst/>
          </a:prstGeom>
        </p:spPr>
      </p:pic>
      <p:pic>
        <p:nvPicPr>
          <p:cNvPr id="8" name="Picture 7">
            <a:extLst>
              <a:ext uri="{FF2B5EF4-FFF2-40B4-BE49-F238E27FC236}">
                <a16:creationId xmlns:a16="http://schemas.microsoft.com/office/drawing/2014/main" id="{24384115-188B-4292-942B-5861A8B0EFA4}"/>
              </a:ext>
            </a:extLst>
          </p:cNvPr>
          <p:cNvPicPr>
            <a:picLocks noChangeAspect="1"/>
          </p:cNvPicPr>
          <p:nvPr/>
        </p:nvPicPr>
        <p:blipFill>
          <a:blip r:embed="rId7" cstate="print">
            <a:extLst>
              <a:ext uri="{BEBA8EAE-BF5A-486C-A8C5-ECC9F3942E4B}">
                <a14:imgProps xmlns:a14="http://schemas.microsoft.com/office/drawing/2010/main">
                  <a14:imgLayer r:embed="rId6">
                    <a14:imgEffect>
                      <a14:colorTemperature colorTemp="8137"/>
                    </a14:imgEffect>
                    <a14:imgEffect>
                      <a14:brightnessContrast bright="-1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5400000">
            <a:off x="6867887" y="2157916"/>
            <a:ext cx="2765259" cy="2177640"/>
          </a:xfrm>
          <a:prstGeom prst="rect">
            <a:avLst/>
          </a:prstGeom>
          <a:noFill/>
        </p:spPr>
      </p:pic>
      <p:pic>
        <p:nvPicPr>
          <p:cNvPr id="9" name="Picture 8">
            <a:extLst>
              <a:ext uri="{FF2B5EF4-FFF2-40B4-BE49-F238E27FC236}">
                <a16:creationId xmlns:a16="http://schemas.microsoft.com/office/drawing/2014/main" id="{88D9AFB2-0423-40A5-AD98-800A494AFA7E}"/>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0800000">
            <a:off x="8663235" y="1842506"/>
            <a:ext cx="2690565" cy="2118819"/>
          </a:xfrm>
          <a:prstGeom prst="rect">
            <a:avLst/>
          </a:prstGeom>
        </p:spPr>
      </p:pic>
      <p:sp>
        <p:nvSpPr>
          <p:cNvPr id="11" name="TextBox 10">
            <a:extLst>
              <a:ext uri="{FF2B5EF4-FFF2-40B4-BE49-F238E27FC236}">
                <a16:creationId xmlns:a16="http://schemas.microsoft.com/office/drawing/2014/main" id="{77378C73-EC53-46E3-BC37-00EB1207312C}"/>
              </a:ext>
            </a:extLst>
          </p:cNvPr>
          <p:cNvSpPr txBox="1"/>
          <p:nvPr/>
        </p:nvSpPr>
        <p:spPr>
          <a:xfrm>
            <a:off x="7262617" y="1942069"/>
            <a:ext cx="2260539" cy="461665"/>
          </a:xfrm>
          <a:prstGeom prst="rect">
            <a:avLst/>
          </a:prstGeom>
          <a:noFill/>
        </p:spPr>
        <p:txBody>
          <a:bodyPr wrap="square" rtlCol="0">
            <a:spAutoFit/>
          </a:bodyPr>
          <a:lstStyle/>
          <a:p>
            <a:r>
              <a:rPr lang="en-CA" sz="2400" dirty="0">
                <a:solidFill>
                  <a:schemeClr val="bg1"/>
                </a:solidFill>
              </a:rPr>
              <a:t>Longer Range</a:t>
            </a:r>
            <a:endParaRPr lang="en-US" sz="2400" dirty="0">
              <a:solidFill>
                <a:schemeClr val="bg1"/>
              </a:solidFill>
            </a:endParaRPr>
          </a:p>
        </p:txBody>
      </p:sp>
      <p:sp>
        <p:nvSpPr>
          <p:cNvPr id="12" name="TextBox 11">
            <a:extLst>
              <a:ext uri="{FF2B5EF4-FFF2-40B4-BE49-F238E27FC236}">
                <a16:creationId xmlns:a16="http://schemas.microsoft.com/office/drawing/2014/main" id="{E1D6B556-CFF8-4321-9185-E155B50F842D}"/>
              </a:ext>
            </a:extLst>
          </p:cNvPr>
          <p:cNvSpPr txBox="1"/>
          <p:nvPr/>
        </p:nvSpPr>
        <p:spPr>
          <a:xfrm>
            <a:off x="9706975" y="1913184"/>
            <a:ext cx="1745760" cy="830997"/>
          </a:xfrm>
          <a:prstGeom prst="rect">
            <a:avLst/>
          </a:prstGeom>
          <a:noFill/>
        </p:spPr>
        <p:txBody>
          <a:bodyPr wrap="square" rtlCol="0">
            <a:spAutoFit/>
          </a:bodyPr>
          <a:lstStyle/>
          <a:p>
            <a:r>
              <a:rPr lang="en-CA" sz="2400" dirty="0">
                <a:solidFill>
                  <a:schemeClr val="bg1"/>
                </a:solidFill>
              </a:rPr>
              <a:t>Higher Throughput</a:t>
            </a:r>
            <a:endParaRPr lang="en-US" sz="2400" dirty="0">
              <a:solidFill>
                <a:schemeClr val="bg1"/>
              </a:solidFill>
            </a:endParaRPr>
          </a:p>
        </p:txBody>
      </p:sp>
      <p:sp>
        <p:nvSpPr>
          <p:cNvPr id="13" name="TextBox 12">
            <a:extLst>
              <a:ext uri="{FF2B5EF4-FFF2-40B4-BE49-F238E27FC236}">
                <a16:creationId xmlns:a16="http://schemas.microsoft.com/office/drawing/2014/main" id="{C1EE7328-783E-4E49-AC7E-104204230E47}"/>
              </a:ext>
            </a:extLst>
          </p:cNvPr>
          <p:cNvSpPr txBox="1"/>
          <p:nvPr/>
        </p:nvSpPr>
        <p:spPr>
          <a:xfrm>
            <a:off x="7368824" y="5160298"/>
            <a:ext cx="2154332" cy="830997"/>
          </a:xfrm>
          <a:prstGeom prst="rect">
            <a:avLst/>
          </a:prstGeom>
          <a:noFill/>
        </p:spPr>
        <p:txBody>
          <a:bodyPr wrap="square" rtlCol="0">
            <a:spAutoFit/>
          </a:bodyPr>
          <a:lstStyle/>
          <a:p>
            <a:r>
              <a:rPr lang="en-CA" sz="2400" dirty="0"/>
              <a:t>Backwards Compatibility</a:t>
            </a:r>
            <a:endParaRPr lang="en-US" sz="2400" dirty="0"/>
          </a:p>
        </p:txBody>
      </p:sp>
      <p:sp>
        <p:nvSpPr>
          <p:cNvPr id="14" name="TextBox 13">
            <a:extLst>
              <a:ext uri="{FF2B5EF4-FFF2-40B4-BE49-F238E27FC236}">
                <a16:creationId xmlns:a16="http://schemas.microsoft.com/office/drawing/2014/main" id="{73FEA2AF-9DA3-48C8-B446-855B3D742236}"/>
              </a:ext>
            </a:extLst>
          </p:cNvPr>
          <p:cNvSpPr txBox="1"/>
          <p:nvPr/>
        </p:nvSpPr>
        <p:spPr>
          <a:xfrm>
            <a:off x="9637147" y="5468758"/>
            <a:ext cx="1914359" cy="461665"/>
          </a:xfrm>
          <a:prstGeom prst="rect">
            <a:avLst/>
          </a:prstGeom>
          <a:noFill/>
        </p:spPr>
        <p:txBody>
          <a:bodyPr wrap="square" rtlCol="0">
            <a:spAutoFit/>
          </a:bodyPr>
          <a:lstStyle/>
          <a:p>
            <a:r>
              <a:rPr lang="en-CA" sz="2400" dirty="0"/>
              <a:t>Positioning</a:t>
            </a:r>
            <a:endParaRPr lang="en-US" sz="2400" dirty="0"/>
          </a:p>
        </p:txBody>
      </p:sp>
      <p:sp>
        <p:nvSpPr>
          <p:cNvPr id="4" name="Date Placeholder 3"/>
          <p:cNvSpPr>
            <a:spLocks noGrp="1"/>
          </p:cNvSpPr>
          <p:nvPr>
            <p:ph type="dt" sz="half" idx="10"/>
          </p:nvPr>
        </p:nvSpPr>
        <p:spPr/>
        <p:txBody>
          <a:bodyPr/>
          <a:lstStyle/>
          <a:p>
            <a:r>
              <a:rPr lang="en-US"/>
              <a:t>November 2022</a:t>
            </a:r>
            <a:endParaRPr lang="en-US" dirty="0"/>
          </a:p>
        </p:txBody>
      </p:sp>
      <p:sp>
        <p:nvSpPr>
          <p:cNvPr id="5" name="Slide Number Placeholder 4"/>
          <p:cNvSpPr>
            <a:spLocks noGrp="1"/>
          </p:cNvSpPr>
          <p:nvPr>
            <p:ph type="sldNum" sz="quarter" idx="12"/>
          </p:nvPr>
        </p:nvSpPr>
        <p:spPr/>
        <p:txBody>
          <a:bodyPr/>
          <a:lstStyle/>
          <a:p>
            <a:fld id="{B016F8AB-BCEA-4347-8BA6-BE776009BC89}" type="slidenum">
              <a:rPr lang="en-GB" smtClean="0"/>
              <a:pPr/>
              <a:t>27</a:t>
            </a:fld>
            <a:endParaRPr lang="en-GB"/>
          </a:p>
        </p:txBody>
      </p:sp>
    </p:spTree>
    <p:extLst>
      <p:ext uri="{BB962C8B-B14F-4D97-AF65-F5344CB8AC3E}">
        <p14:creationId xmlns:p14="http://schemas.microsoft.com/office/powerpoint/2010/main" val="45558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2"/>
          <p:cNvSpPr>
            <a:spLocks noChangeArrowheads="1"/>
          </p:cNvSpPr>
          <p:nvPr/>
        </p:nvSpPr>
        <p:spPr bwMode="auto">
          <a:xfrm>
            <a:off x="228601" y="2286001"/>
            <a:ext cx="7065604" cy="4419600"/>
          </a:xfrm>
          <a:prstGeom prst="roundRect">
            <a:avLst>
              <a:gd name="adj" fmla="val 6965"/>
            </a:avLst>
          </a:prstGeom>
          <a:solidFill>
            <a:srgbClr val="0070C0"/>
          </a:solidFill>
          <a:ln w="12700">
            <a:solidFill>
              <a:schemeClr val="bg1"/>
            </a:solidFill>
            <a:round/>
            <a:headEnd/>
            <a:tailEnd/>
          </a:ln>
        </p:spPr>
        <p:txBody>
          <a:bodyPr wrap="none" lIns="56160" tIns="35662" rIns="56160" bIns="35662"/>
          <a:lstStyle>
            <a:lvl1pPr eaLnBrk="0" hangingPunct="0">
              <a:defRPr sz="2000">
                <a:solidFill>
                  <a:schemeClr val="tx1"/>
                </a:solidFill>
                <a:latin typeface="Arial" charset="0"/>
                <a:ea typeface="ＭＳ Ｐゴシック" charset="-128"/>
              </a:defRPr>
            </a:lvl1pPr>
            <a:lvl2pPr marL="265113" indent="-265113"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marL="415925" indent="-242888"/>
            <a:r>
              <a:rPr lang="en-GB" sz="1800" dirty="0">
                <a:solidFill>
                  <a:schemeClr val="bg1"/>
                </a:solidFill>
                <a:latin typeface="+mn-lt"/>
              </a:rPr>
              <a:t>V2X Use Cases:</a:t>
            </a:r>
          </a:p>
          <a:p>
            <a:pPr marL="358775" lvl="1" indent="-185738">
              <a:buClr>
                <a:schemeClr val="bg1"/>
              </a:buClr>
              <a:buFont typeface="Arial" panose="020B0604020202020204" pitchFamily="34" charset="0"/>
              <a:buChar char="•"/>
            </a:pPr>
            <a:r>
              <a:rPr lang="en-US" altLang="zh-CN" dirty="0" err="1">
                <a:solidFill>
                  <a:schemeClr val="bg1"/>
                </a:solidFill>
                <a:latin typeface="+mn-lt"/>
              </a:rPr>
              <a:t>Suport</a:t>
            </a:r>
            <a:r>
              <a:rPr lang="en-US" altLang="zh-CN" dirty="0">
                <a:solidFill>
                  <a:schemeClr val="bg1"/>
                </a:solidFill>
                <a:latin typeface="+mn-lt"/>
              </a:rPr>
              <a:t> all defined DSRC/802.11p use cases, including</a:t>
            </a:r>
            <a:br>
              <a:rPr lang="en-US" altLang="zh-CN" dirty="0">
                <a:solidFill>
                  <a:schemeClr val="bg1"/>
                </a:solidFill>
                <a:latin typeface="+mn-lt"/>
              </a:rPr>
            </a:br>
            <a:r>
              <a:rPr lang="en-US" altLang="zh-CN" dirty="0">
                <a:solidFill>
                  <a:schemeClr val="bg1"/>
                </a:solidFill>
                <a:latin typeface="+mn-lt"/>
              </a:rPr>
              <a:t>Basic safety message (safety, range, backward </a:t>
            </a:r>
            <a:br>
              <a:rPr lang="en-US" altLang="zh-CN" dirty="0">
                <a:solidFill>
                  <a:schemeClr val="bg1"/>
                </a:solidFill>
                <a:latin typeface="+mn-lt"/>
              </a:rPr>
            </a:br>
            <a:r>
              <a:rPr lang="en-US" altLang="zh-CN" dirty="0">
                <a:solidFill>
                  <a:schemeClr val="bg1"/>
                </a:solidFill>
                <a:latin typeface="+mn-lt"/>
              </a:rPr>
              <a:t>compatibility, fairness)</a:t>
            </a:r>
          </a:p>
          <a:p>
            <a:pPr marL="358775" lvl="1" indent="-185738">
              <a:buClr>
                <a:schemeClr val="bg1"/>
              </a:buClr>
              <a:buFont typeface="Arial" panose="020B0604020202020204" pitchFamily="34" charset="0"/>
              <a:buChar char="•"/>
            </a:pPr>
            <a:r>
              <a:rPr lang="en-US" altLang="zh-CN" dirty="0">
                <a:solidFill>
                  <a:schemeClr val="bg1"/>
                </a:solidFill>
                <a:latin typeface="+mn-lt"/>
              </a:rPr>
              <a:t>Sensor sharing (throughput)</a:t>
            </a:r>
          </a:p>
          <a:p>
            <a:pPr marL="358775" lvl="1" indent="-185738">
              <a:buClr>
                <a:schemeClr val="bg1"/>
              </a:buClr>
              <a:buFont typeface="Arial" panose="020B0604020202020204" pitchFamily="34" charset="0"/>
              <a:buChar char="•"/>
            </a:pPr>
            <a:r>
              <a:rPr lang="en-US" altLang="zh-CN" dirty="0">
                <a:solidFill>
                  <a:schemeClr val="bg1"/>
                </a:solidFill>
                <a:latin typeface="+mn-lt"/>
              </a:rPr>
              <a:t>Multi-channel operation (safety channel +</a:t>
            </a:r>
            <a:br>
              <a:rPr lang="en-US" altLang="zh-CN" dirty="0">
                <a:solidFill>
                  <a:schemeClr val="bg1"/>
                </a:solidFill>
                <a:latin typeface="+mn-lt"/>
              </a:rPr>
            </a:br>
            <a:r>
              <a:rPr lang="en-US" altLang="zh-CN" dirty="0">
                <a:solidFill>
                  <a:schemeClr val="bg1"/>
                </a:solidFill>
                <a:latin typeface="+mn-lt"/>
              </a:rPr>
              <a:t> other channels)</a:t>
            </a:r>
          </a:p>
          <a:p>
            <a:pPr marL="358775" lvl="1" indent="-185738">
              <a:buClr>
                <a:schemeClr val="bg1"/>
              </a:buClr>
              <a:buFont typeface="Arial" panose="020B0604020202020204" pitchFamily="34" charset="0"/>
              <a:buChar char="•"/>
            </a:pPr>
            <a:r>
              <a:rPr lang="en-US" altLang="zh-CN" dirty="0">
                <a:solidFill>
                  <a:schemeClr val="bg1"/>
                </a:solidFill>
                <a:latin typeface="+mn-lt"/>
              </a:rPr>
              <a:t>Infrastructure applications (throughput)</a:t>
            </a:r>
          </a:p>
          <a:p>
            <a:pPr marL="358775" lvl="1" indent="-185738">
              <a:buClr>
                <a:schemeClr val="bg1"/>
              </a:buClr>
              <a:buFont typeface="Arial" panose="020B0604020202020204" pitchFamily="34" charset="0"/>
              <a:buChar char="•"/>
            </a:pPr>
            <a:r>
              <a:rPr lang="en-US" altLang="zh-CN" dirty="0">
                <a:solidFill>
                  <a:schemeClr val="bg1"/>
                </a:solidFill>
                <a:latin typeface="+mn-lt"/>
              </a:rPr>
              <a:t>Vehicular positioning &amp; location (</a:t>
            </a:r>
            <a:r>
              <a:rPr lang="en-US" altLang="zh-CN" dirty="0" err="1">
                <a:solidFill>
                  <a:schemeClr val="bg1"/>
                </a:solidFill>
                <a:latin typeface="+mn-lt"/>
              </a:rPr>
              <a:t>LoS</a:t>
            </a:r>
            <a:r>
              <a:rPr lang="en-US" altLang="zh-CN" dirty="0">
                <a:solidFill>
                  <a:schemeClr val="bg1"/>
                </a:solidFill>
                <a:latin typeface="+mn-lt"/>
              </a:rPr>
              <a:t> and </a:t>
            </a:r>
            <a:br>
              <a:rPr lang="en-US" altLang="zh-CN" dirty="0">
                <a:solidFill>
                  <a:schemeClr val="bg1"/>
                </a:solidFill>
                <a:latin typeface="+mn-lt"/>
              </a:rPr>
            </a:br>
            <a:r>
              <a:rPr lang="en-US" altLang="zh-CN" dirty="0" err="1">
                <a:solidFill>
                  <a:schemeClr val="bg1"/>
                </a:solidFill>
                <a:latin typeface="+mn-lt"/>
              </a:rPr>
              <a:t>NLoS</a:t>
            </a:r>
            <a:r>
              <a:rPr lang="en-US" altLang="zh-CN" dirty="0">
                <a:solidFill>
                  <a:schemeClr val="bg1"/>
                </a:solidFill>
                <a:latin typeface="+mn-lt"/>
              </a:rPr>
              <a:t> positioning accuracy)</a:t>
            </a:r>
          </a:p>
          <a:p>
            <a:pPr marL="358775" lvl="1" indent="-185738">
              <a:buClr>
                <a:schemeClr val="bg1"/>
              </a:buClr>
              <a:buFont typeface="Arial" panose="020B0604020202020204" pitchFamily="34" charset="0"/>
              <a:buChar char="•"/>
            </a:pPr>
            <a:r>
              <a:rPr lang="en-US" altLang="zh-CN" dirty="0">
                <a:solidFill>
                  <a:schemeClr val="bg1"/>
                </a:solidFill>
                <a:latin typeface="+mn-lt"/>
              </a:rPr>
              <a:t>Automated driving assistance (safety, throughput)</a:t>
            </a:r>
          </a:p>
          <a:p>
            <a:pPr marL="358775" lvl="1" indent="-185738">
              <a:buClr>
                <a:schemeClr val="bg1"/>
              </a:buClr>
              <a:buFont typeface="Arial" panose="020B0604020202020204" pitchFamily="34" charset="0"/>
              <a:buChar char="•"/>
            </a:pPr>
            <a:r>
              <a:rPr lang="en-US" altLang="zh-CN" dirty="0">
                <a:solidFill>
                  <a:schemeClr val="bg1"/>
                </a:solidFill>
                <a:latin typeface="+mn-lt"/>
              </a:rPr>
              <a:t>Aerial vehicle IT application (video)</a:t>
            </a:r>
          </a:p>
          <a:p>
            <a:pPr marL="358775" lvl="1" indent="-185738">
              <a:buClr>
                <a:schemeClr val="bg1"/>
              </a:buClr>
              <a:buFont typeface="Arial" panose="020B0604020202020204" pitchFamily="34" charset="0"/>
              <a:buChar char="•"/>
            </a:pPr>
            <a:r>
              <a:rPr lang="en-US" altLang="zh-CN" dirty="0">
                <a:solidFill>
                  <a:schemeClr val="bg1"/>
                </a:solidFill>
                <a:latin typeface="+mn-lt"/>
              </a:rPr>
              <a:t>Train to train (high speed)</a:t>
            </a:r>
          </a:p>
          <a:p>
            <a:pPr marL="358775" lvl="1" indent="-185738">
              <a:buClr>
                <a:schemeClr val="bg1"/>
              </a:buClr>
              <a:buFont typeface="Arial" panose="020B0604020202020204" pitchFamily="34" charset="0"/>
              <a:buChar char="•"/>
            </a:pPr>
            <a:r>
              <a:rPr lang="en-US" altLang="zh-CN" dirty="0">
                <a:solidFill>
                  <a:schemeClr val="bg1"/>
                </a:solidFill>
                <a:latin typeface="+mn-lt"/>
              </a:rPr>
              <a:t>Vehicle to train (high speed, long range)</a:t>
            </a:r>
            <a:endParaRPr lang="zh-CN" altLang="en-US" dirty="0">
              <a:solidFill>
                <a:schemeClr val="bg1"/>
              </a:solidFill>
              <a:latin typeface="+mn-lt"/>
            </a:endParaRPr>
          </a:p>
          <a:p>
            <a:pPr marL="358775" lvl="1" indent="-185738">
              <a:buClr>
                <a:schemeClr val="bg1"/>
              </a:buClr>
              <a:buFont typeface="Arial" panose="020B0604020202020204" pitchFamily="34" charset="0"/>
              <a:buChar char="•"/>
            </a:pPr>
            <a:endParaRPr lang="en-GB" sz="1800" dirty="0">
              <a:solidFill>
                <a:schemeClr val="bg1"/>
              </a:solidFill>
            </a:endParaRPr>
          </a:p>
        </p:txBody>
      </p:sp>
      <p:sp>
        <p:nvSpPr>
          <p:cNvPr id="6" name="Rounded Rectangle 5"/>
          <p:cNvSpPr>
            <a:spLocks noChangeArrowheads="1"/>
          </p:cNvSpPr>
          <p:nvPr/>
        </p:nvSpPr>
        <p:spPr bwMode="auto">
          <a:xfrm>
            <a:off x="7619692" y="2286001"/>
            <a:ext cx="4317709" cy="3246006"/>
          </a:xfrm>
          <a:prstGeom prst="roundRect">
            <a:avLst>
              <a:gd name="adj" fmla="val 6965"/>
            </a:avLst>
          </a:prstGeom>
          <a:solidFill>
            <a:srgbClr val="0070C0"/>
          </a:solidFill>
          <a:ln w="12700">
            <a:solidFill>
              <a:schemeClr val="bg1"/>
            </a:solidFill>
            <a:round/>
            <a:headEnd/>
            <a:tailEnd/>
          </a:ln>
        </p:spPr>
        <p:txBody>
          <a:bodyPr wrap="none" lIns="56160" tIns="35662" rIns="56160" bIns="35662"/>
          <a:lstStyle>
            <a:lvl1pPr eaLnBrk="0" hangingPunct="0">
              <a:defRPr sz="2000">
                <a:solidFill>
                  <a:schemeClr val="tx1"/>
                </a:solidFill>
                <a:latin typeface="Arial" charset="0"/>
                <a:ea typeface="ＭＳ Ｐゴシック" charset="-128"/>
              </a:defRPr>
            </a:lvl1pPr>
            <a:lvl2pPr marL="265113" indent="-265113"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marL="488950" indent="-315913" defTabSz="457200"/>
            <a:r>
              <a:rPr lang="en-GB" sz="1600" kern="0" dirty="0">
                <a:solidFill>
                  <a:prstClr val="white"/>
                </a:solidFill>
              </a:rPr>
              <a:t>Key additions :</a:t>
            </a:r>
          </a:p>
          <a:p>
            <a:pPr marL="358775" lvl="1" indent="-185738" defTabSz="260350">
              <a:buClr>
                <a:prstClr val="white"/>
              </a:buClr>
              <a:buFont typeface="Arial" panose="020B0604020202020204" pitchFamily="34" charset="0"/>
              <a:buChar char="•"/>
            </a:pPr>
            <a:r>
              <a:rPr lang="en-GB" sz="1600" kern="0" dirty="0">
                <a:solidFill>
                  <a:prstClr val="white"/>
                </a:solidFill>
              </a:rPr>
              <a:t>Higher throughput (2x) than 802.11p</a:t>
            </a:r>
          </a:p>
          <a:p>
            <a:pPr marL="358775" lvl="1" indent="-185738" defTabSz="260350">
              <a:buClr>
                <a:prstClr val="white"/>
              </a:buClr>
              <a:buFont typeface="Arial" panose="020B0604020202020204" pitchFamily="34" charset="0"/>
              <a:buChar char="•"/>
            </a:pPr>
            <a:r>
              <a:rPr lang="en-US" sz="1600" kern="0" dirty="0">
                <a:solidFill>
                  <a:prstClr val="white"/>
                </a:solidFill>
              </a:rPr>
              <a:t>Longer range (3dB lower sensitivity level)</a:t>
            </a:r>
            <a:endParaRPr lang="en-GB" sz="1600" kern="0" dirty="0">
              <a:solidFill>
                <a:prstClr val="white"/>
              </a:solidFill>
            </a:endParaRPr>
          </a:p>
          <a:p>
            <a:pPr marL="358775" lvl="1" indent="-185738" defTabSz="260350">
              <a:buClr>
                <a:prstClr val="white"/>
              </a:buClr>
              <a:buFont typeface="Arial" panose="020B0604020202020204" pitchFamily="34" charset="0"/>
              <a:buChar char="•"/>
            </a:pPr>
            <a:r>
              <a:rPr lang="en-GB" sz="1600" kern="0" dirty="0">
                <a:solidFill>
                  <a:prstClr val="white"/>
                </a:solidFill>
              </a:rPr>
              <a:t>Support for positioning</a:t>
            </a:r>
          </a:p>
          <a:p>
            <a:pPr marL="358775" lvl="1" indent="-185738" defTabSz="260350">
              <a:buClr>
                <a:prstClr val="white"/>
              </a:buClr>
              <a:buFont typeface="Arial" panose="020B0604020202020204" pitchFamily="34" charset="0"/>
              <a:buChar char="•"/>
            </a:pPr>
            <a:r>
              <a:rPr lang="en-GB" sz="1600" kern="0" dirty="0">
                <a:solidFill>
                  <a:prstClr val="white"/>
                </a:solidFill>
              </a:rPr>
              <a:t>Backward compatibility with 11p</a:t>
            </a:r>
          </a:p>
        </p:txBody>
      </p:sp>
      <p:sp>
        <p:nvSpPr>
          <p:cNvPr id="3" name="Title 2"/>
          <p:cNvSpPr>
            <a:spLocks noGrp="1"/>
          </p:cNvSpPr>
          <p:nvPr>
            <p:ph type="title"/>
          </p:nvPr>
        </p:nvSpPr>
        <p:spPr>
          <a:xfrm>
            <a:off x="524934" y="602672"/>
            <a:ext cx="10828865" cy="533399"/>
          </a:xfrm>
        </p:spPr>
        <p:txBody>
          <a:bodyPr>
            <a:noAutofit/>
          </a:bodyPr>
          <a:lstStyle/>
          <a:p>
            <a:r>
              <a:rPr lang="en-GB" dirty="0"/>
              <a:t>802.11bd: Next Generation V2X Use Cases</a:t>
            </a:r>
            <a:br>
              <a:rPr lang="en-GB" sz="3200" dirty="0"/>
            </a:br>
            <a:br>
              <a:rPr lang="en-US" sz="3200" dirty="0"/>
            </a:br>
            <a:endParaRPr lang="en-GB" sz="3200" dirty="0"/>
          </a:p>
        </p:txBody>
      </p:sp>
      <p:sp>
        <p:nvSpPr>
          <p:cNvPr id="2" name="TextBox 1"/>
          <p:cNvSpPr txBox="1"/>
          <p:nvPr/>
        </p:nvSpPr>
        <p:spPr>
          <a:xfrm>
            <a:off x="524934" y="1219200"/>
            <a:ext cx="6511156" cy="914400"/>
          </a:xfrm>
          <a:prstGeom prst="rect">
            <a:avLst/>
          </a:prstGeom>
          <a:noFill/>
        </p:spPr>
        <p:txBody>
          <a:bodyPr wrap="none" lIns="0" tIns="0" rIns="0" bIns="0" rtlCol="0">
            <a:noAutofit/>
          </a:bodyPr>
          <a:lstStyle/>
          <a:p>
            <a:pPr>
              <a:lnSpc>
                <a:spcPct val="90000"/>
              </a:lnSpc>
            </a:pPr>
            <a:r>
              <a:rPr lang="en-US" sz="2200" dirty="0"/>
              <a:t>5.9 GHz band mainly, and optionally 60 GHz;</a:t>
            </a:r>
          </a:p>
          <a:p>
            <a:pPr>
              <a:lnSpc>
                <a:spcPct val="90000"/>
              </a:lnSpc>
            </a:pPr>
            <a:r>
              <a:rPr lang="en-US" sz="2200" dirty="0"/>
              <a:t>Completion in 2022/2023</a:t>
            </a:r>
          </a:p>
          <a:p>
            <a:pPr>
              <a:lnSpc>
                <a:spcPct val="90000"/>
              </a:lnSpc>
            </a:pPr>
            <a:r>
              <a:rPr lang="en-US" altLang="zh-CN" sz="2000" dirty="0">
                <a:hlinkClick r:id="rId3"/>
              </a:rPr>
              <a:t>http://www.ieee802.org/11/Reports/tgbd_update.htm</a:t>
            </a:r>
            <a:endParaRPr lang="en-US" altLang="zh-CN" sz="2000" dirty="0"/>
          </a:p>
          <a:p>
            <a:pPr>
              <a:lnSpc>
                <a:spcPct val="90000"/>
              </a:lnSpc>
            </a:pPr>
            <a:endParaRPr lang="en-US" sz="2200" dirty="0"/>
          </a:p>
          <a:p>
            <a:pPr>
              <a:lnSpc>
                <a:spcPct val="90000"/>
              </a:lnSpc>
            </a:pPr>
            <a:endParaRPr lang="en-US" dirty="0"/>
          </a:p>
          <a:p>
            <a:pPr>
              <a:lnSpc>
                <a:spcPct val="90000"/>
              </a:lnSpc>
            </a:pPr>
            <a:endParaRPr lang="en-GB" dirty="0"/>
          </a:p>
        </p:txBody>
      </p:sp>
      <p:sp>
        <p:nvSpPr>
          <p:cNvPr id="8" name="Slide Number Placeholder 3">
            <a:extLst>
              <a:ext uri="{FF2B5EF4-FFF2-40B4-BE49-F238E27FC236}">
                <a16:creationId xmlns:a16="http://schemas.microsoft.com/office/drawing/2014/main" id="{3D3D1814-FC7F-450E-B1CD-039698DCA761}"/>
              </a:ext>
            </a:extLst>
          </p:cNvPr>
          <p:cNvSpPr txBox="1">
            <a:spLocks/>
          </p:cNvSpPr>
          <p:nvPr/>
        </p:nvSpPr>
        <p:spPr>
          <a:xfrm>
            <a:off x="11201400" y="6168653"/>
            <a:ext cx="533399" cy="232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tint val="75000"/>
                  </a:prstClr>
                </a:solidFill>
              </a:rPr>
              <a:t>  </a:t>
            </a:r>
            <a:fld id="{1F2884EB-C6E3-684C-A39B-0E652C4E0E60}" type="slidenum">
              <a:rPr lang="en-US" smtClean="0">
                <a:solidFill>
                  <a:prstClr val="black">
                    <a:tint val="75000"/>
                  </a:prstClr>
                </a:solidFill>
              </a:rPr>
              <a:pPr>
                <a:defRPr/>
              </a:pPr>
              <a:t>28</a:t>
            </a:fld>
            <a:endParaRPr lang="en-US" dirty="0">
              <a:solidFill>
                <a:prstClr val="black">
                  <a:tint val="75000"/>
                </a:prstClr>
              </a:solidFill>
            </a:endParaRPr>
          </a:p>
        </p:txBody>
      </p:sp>
      <p:sp>
        <p:nvSpPr>
          <p:cNvPr id="4" name="Date Placeholder 3"/>
          <p:cNvSpPr>
            <a:spLocks noGrp="1"/>
          </p:cNvSpPr>
          <p:nvPr>
            <p:ph type="dt" sz="half" idx="2"/>
          </p:nvPr>
        </p:nvSpPr>
        <p:spPr/>
        <p:txBody>
          <a:bodyPr/>
          <a:lstStyle/>
          <a:p>
            <a:pPr>
              <a:defRPr/>
            </a:pPr>
            <a:r>
              <a:rPr lang="en-US"/>
              <a:t>November 2022</a:t>
            </a:r>
            <a:endParaRPr lang="en-US" dirty="0"/>
          </a:p>
        </p:txBody>
      </p:sp>
      <p:sp>
        <p:nvSpPr>
          <p:cNvPr id="7" name="Slide Number Placeholder 6"/>
          <p:cNvSpPr>
            <a:spLocks noGrp="1"/>
          </p:cNvSpPr>
          <p:nvPr>
            <p:ph type="sldNum" sz="quarter" idx="4"/>
          </p:nvPr>
        </p:nvSpPr>
        <p:spPr/>
        <p:txBody>
          <a:bodyPr/>
          <a:lstStyle/>
          <a:p>
            <a:fld id="{619BE129-E825-4348-BEE4-441F0A7ECEA1}" type="slidenum">
              <a:rPr lang="en-US" altLang="en-US" smtClean="0"/>
              <a:pPr/>
              <a:t>28</a:t>
            </a:fld>
            <a:endParaRPr lang="en-US" altLang="en-US" sz="2400" dirty="0"/>
          </a:p>
        </p:txBody>
      </p:sp>
    </p:spTree>
    <p:extLst>
      <p:ext uri="{BB962C8B-B14F-4D97-AF65-F5344CB8AC3E}">
        <p14:creationId xmlns:p14="http://schemas.microsoft.com/office/powerpoint/2010/main" val="931337494"/>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2"/>
          <p:cNvSpPr>
            <a:spLocks noChangeArrowheads="1"/>
          </p:cNvSpPr>
          <p:nvPr/>
        </p:nvSpPr>
        <p:spPr bwMode="auto">
          <a:xfrm>
            <a:off x="7546097" y="1371600"/>
            <a:ext cx="4330698" cy="2537012"/>
          </a:xfrm>
          <a:prstGeom prst="roundRect">
            <a:avLst>
              <a:gd name="adj" fmla="val 6965"/>
            </a:avLst>
          </a:prstGeom>
          <a:solidFill>
            <a:srgbClr val="0070C0"/>
          </a:solidFill>
          <a:ln w="12700">
            <a:solidFill>
              <a:schemeClr val="bg1"/>
            </a:solidFill>
            <a:round/>
            <a:headEnd/>
            <a:tailEnd/>
          </a:ln>
        </p:spPr>
        <p:txBody>
          <a:bodyPr wrap="none" lIns="56160" tIns="35662" rIns="56160" bIns="35662"/>
          <a:lstStyle>
            <a:lvl1pPr eaLnBrk="0" hangingPunct="0">
              <a:defRPr sz="2000">
                <a:solidFill>
                  <a:schemeClr val="tx1"/>
                </a:solidFill>
                <a:latin typeface="Arial" charset="0"/>
                <a:ea typeface="ＭＳ Ｐゴシック" charset="-128"/>
              </a:defRPr>
            </a:lvl1pPr>
            <a:lvl2pPr marL="265113" indent="-265113"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marL="415925" indent="-242888"/>
            <a:r>
              <a:rPr lang="en-GB" sz="1800" dirty="0">
                <a:solidFill>
                  <a:prstClr val="white"/>
                </a:solidFill>
              </a:rPr>
              <a:t>Use Cases:</a:t>
            </a:r>
          </a:p>
          <a:p>
            <a:pPr marL="358775" lvl="1" indent="-185738">
              <a:buClr>
                <a:prstClr val="white"/>
              </a:buClr>
              <a:buFont typeface="Arial" panose="020B0604020202020204" pitchFamily="34" charset="0"/>
              <a:buChar char="•"/>
            </a:pPr>
            <a:r>
              <a:rPr lang="en-GB" sz="1800" dirty="0">
                <a:solidFill>
                  <a:prstClr val="white"/>
                </a:solidFill>
              </a:rPr>
              <a:t>Home, enterprise, industrial, IoT</a:t>
            </a:r>
          </a:p>
          <a:p>
            <a:pPr marL="358775" lvl="1" indent="-185738">
              <a:buClr>
                <a:prstClr val="white"/>
              </a:buClr>
              <a:buFont typeface="Arial" panose="020B0604020202020204" pitchFamily="34" charset="0"/>
              <a:buChar char="•"/>
            </a:pPr>
            <a:r>
              <a:rPr lang="en-GB" sz="1800" dirty="0">
                <a:solidFill>
                  <a:prstClr val="white"/>
                </a:solidFill>
              </a:rPr>
              <a:t>Outdoor</a:t>
            </a:r>
          </a:p>
          <a:p>
            <a:pPr marL="358775" lvl="1" indent="-185738">
              <a:buClr>
                <a:prstClr val="white"/>
              </a:buClr>
              <a:buFont typeface="Arial" panose="020B0604020202020204" pitchFamily="34" charset="0"/>
              <a:buChar char="•"/>
            </a:pPr>
            <a:r>
              <a:rPr lang="en-GB" sz="1800" dirty="0">
                <a:solidFill>
                  <a:prstClr val="white"/>
                </a:solidFill>
              </a:rPr>
              <a:t>AR/VR, wireless gaming </a:t>
            </a:r>
          </a:p>
          <a:p>
            <a:pPr marL="358775" lvl="1" indent="-185738">
              <a:buClr>
                <a:prstClr val="white"/>
              </a:buClr>
              <a:buFont typeface="Arial" panose="020B0604020202020204" pitchFamily="34" charset="0"/>
              <a:buChar char="•"/>
            </a:pPr>
            <a:r>
              <a:rPr lang="en-GB" sz="1800" dirty="0">
                <a:solidFill>
                  <a:prstClr val="white"/>
                </a:solidFill>
              </a:rPr>
              <a:t>4K and 8K video streaming</a:t>
            </a:r>
          </a:p>
          <a:p>
            <a:pPr marL="358775" lvl="1" indent="-185738">
              <a:buClr>
                <a:prstClr val="white"/>
              </a:buClr>
              <a:buFont typeface="Arial" panose="020B0604020202020204" pitchFamily="34" charset="0"/>
              <a:buChar char="•"/>
            </a:pPr>
            <a:r>
              <a:rPr lang="en-GB" sz="1800" dirty="0">
                <a:solidFill>
                  <a:prstClr val="white"/>
                </a:solidFill>
              </a:rPr>
              <a:t>Remote office</a:t>
            </a:r>
          </a:p>
          <a:p>
            <a:pPr marL="358775" lvl="1" indent="-185738">
              <a:buClr>
                <a:prstClr val="white"/>
              </a:buClr>
              <a:buFont typeface="Arial" panose="020B0604020202020204" pitchFamily="34" charset="0"/>
              <a:buChar char="•"/>
            </a:pPr>
            <a:r>
              <a:rPr lang="en-GB" sz="1800" dirty="0">
                <a:solidFill>
                  <a:prstClr val="white"/>
                </a:solidFill>
              </a:rPr>
              <a:t>Cloud/edge computing</a:t>
            </a:r>
          </a:p>
          <a:p>
            <a:pPr marL="358775" lvl="1" indent="-185738">
              <a:buClr>
                <a:prstClr val="white"/>
              </a:buClr>
              <a:buFont typeface="Arial" panose="020B0604020202020204" pitchFamily="34" charset="0"/>
              <a:buChar char="•"/>
            </a:pPr>
            <a:r>
              <a:rPr lang="en-GB" sz="1800" dirty="0">
                <a:solidFill>
                  <a:prstClr val="white"/>
                </a:solidFill>
              </a:rPr>
              <a:t>Video calling and conferencing</a:t>
            </a:r>
          </a:p>
          <a:p>
            <a:pPr marL="173037" lvl="1" indent="0">
              <a:buClr>
                <a:prstClr val="white"/>
              </a:buClr>
            </a:pPr>
            <a:endParaRPr lang="en-GB" sz="1800" dirty="0">
              <a:solidFill>
                <a:prstClr val="white"/>
              </a:solidFill>
            </a:endParaRPr>
          </a:p>
          <a:p>
            <a:pPr marL="358775" lvl="1" indent="-185738">
              <a:buClr>
                <a:prstClr val="white"/>
              </a:buClr>
              <a:buFont typeface="Arial" panose="020B0604020202020204" pitchFamily="34" charset="0"/>
              <a:buChar char="•"/>
            </a:pPr>
            <a:endParaRPr lang="en-GB" sz="1800" dirty="0">
              <a:solidFill>
                <a:prstClr val="white"/>
              </a:solidFill>
            </a:endParaRPr>
          </a:p>
        </p:txBody>
      </p:sp>
      <p:sp>
        <p:nvSpPr>
          <p:cNvPr id="3" name="Title 2"/>
          <p:cNvSpPr>
            <a:spLocks noGrp="1"/>
          </p:cNvSpPr>
          <p:nvPr>
            <p:ph type="title"/>
          </p:nvPr>
        </p:nvSpPr>
        <p:spPr>
          <a:xfrm>
            <a:off x="506285" y="570843"/>
            <a:ext cx="11215068" cy="932971"/>
          </a:xfrm>
        </p:spPr>
        <p:txBody>
          <a:bodyPr>
            <a:normAutofit/>
          </a:bodyPr>
          <a:lstStyle/>
          <a:p>
            <a:r>
              <a:rPr lang="en-GB" b="1" dirty="0"/>
              <a:t>802.11be </a:t>
            </a:r>
            <a:r>
              <a:rPr lang="en-GB" dirty="0"/>
              <a:t>Extremely High Throughput amendment builds on 802.11ax, including 6GHz support </a:t>
            </a:r>
          </a:p>
        </p:txBody>
      </p:sp>
      <p:sp>
        <p:nvSpPr>
          <p:cNvPr id="7" name="Date Placeholder 6"/>
          <p:cNvSpPr>
            <a:spLocks noGrp="1"/>
          </p:cNvSpPr>
          <p:nvPr>
            <p:ph type="dt" sz="half" idx="2"/>
          </p:nvPr>
        </p:nvSpPr>
        <p:spPr>
          <a:xfrm>
            <a:off x="5432612" y="6477000"/>
            <a:ext cx="1742886" cy="228600"/>
          </a:xfrm>
        </p:spPr>
        <p:txBody>
          <a:bodyPr/>
          <a:lstStyle/>
          <a:p>
            <a:pPr>
              <a:defRPr/>
            </a:pPr>
            <a:r>
              <a:rPr lang="en-US" sz="1200" b="0">
                <a:solidFill>
                  <a:prstClr val="black"/>
                </a:solidFill>
                <a:latin typeface="+mn-lt"/>
              </a:rPr>
              <a:t>November 2022</a:t>
            </a:r>
            <a:endParaRPr lang="en-US" sz="1200" b="0" dirty="0">
              <a:solidFill>
                <a:prstClr val="black"/>
              </a:solidFill>
              <a:latin typeface="+mn-lt"/>
            </a:endParaRPr>
          </a:p>
        </p:txBody>
      </p:sp>
      <p:sp>
        <p:nvSpPr>
          <p:cNvPr id="2" name="TextBox 1"/>
          <p:cNvSpPr txBox="1"/>
          <p:nvPr/>
        </p:nvSpPr>
        <p:spPr>
          <a:xfrm>
            <a:off x="506285" y="1905000"/>
            <a:ext cx="6808915" cy="4495800"/>
          </a:xfrm>
          <a:prstGeom prst="rect">
            <a:avLst/>
          </a:prstGeom>
          <a:noFill/>
        </p:spPr>
        <p:txBody>
          <a:bodyPr wrap="none" lIns="0" tIns="0" rIns="0" bIns="0" rtlCol="0">
            <a:noAutofit/>
          </a:bodyPr>
          <a:lstStyle/>
          <a:p>
            <a:pPr>
              <a:lnSpc>
                <a:spcPct val="90000"/>
              </a:lnSpc>
            </a:pPr>
            <a:r>
              <a:rPr lang="en-US" sz="2400" b="1" dirty="0">
                <a:solidFill>
                  <a:prstClr val="black"/>
                </a:solidFill>
              </a:rPr>
              <a:t>Extremely High Throughput (EHT)</a:t>
            </a:r>
            <a:br>
              <a:rPr lang="en-US" sz="2400" b="1" dirty="0">
                <a:solidFill>
                  <a:prstClr val="black"/>
                </a:solidFill>
              </a:rPr>
            </a:br>
            <a:endParaRPr lang="en-US" sz="2400" b="1" dirty="0">
              <a:solidFill>
                <a:prstClr val="black"/>
              </a:solidFill>
            </a:endParaRPr>
          </a:p>
          <a:p>
            <a:pPr>
              <a:lnSpc>
                <a:spcPct val="90000"/>
              </a:lnSpc>
            </a:pPr>
            <a:r>
              <a:rPr lang="en-US" sz="2400" dirty="0">
                <a:solidFill>
                  <a:prstClr val="black"/>
                </a:solidFill>
              </a:rPr>
              <a:t>Operation in 2.4 GHz, 5 GHz, and 6 GHz bands</a:t>
            </a:r>
          </a:p>
          <a:p>
            <a:pPr>
              <a:lnSpc>
                <a:spcPct val="90000"/>
              </a:lnSpc>
            </a:pPr>
            <a:endParaRPr lang="en-US" sz="2400" dirty="0">
              <a:solidFill>
                <a:prstClr val="black"/>
              </a:solidFill>
            </a:endParaRPr>
          </a:p>
          <a:p>
            <a:pPr>
              <a:lnSpc>
                <a:spcPct val="90000"/>
              </a:lnSpc>
            </a:pPr>
            <a:r>
              <a:rPr lang="en-US" sz="2400" dirty="0">
                <a:solidFill>
                  <a:prstClr val="black"/>
                </a:solidFill>
              </a:rPr>
              <a:t>Higher throughout – Project goal of at least </a:t>
            </a:r>
            <a:br>
              <a:rPr lang="en-US" sz="2400" dirty="0">
                <a:solidFill>
                  <a:prstClr val="black"/>
                </a:solidFill>
              </a:rPr>
            </a:br>
            <a:r>
              <a:rPr lang="en-US" sz="2400" dirty="0">
                <a:solidFill>
                  <a:prstClr val="black"/>
                </a:solidFill>
              </a:rPr>
              <a:t>30 </a:t>
            </a:r>
            <a:r>
              <a:rPr lang="en-US" sz="2400" dirty="0" err="1">
                <a:solidFill>
                  <a:prstClr val="black"/>
                </a:solidFill>
              </a:rPr>
              <a:t>Gbps</a:t>
            </a:r>
            <a:r>
              <a:rPr lang="en-US" sz="2400" dirty="0">
                <a:solidFill>
                  <a:prstClr val="black"/>
                </a:solidFill>
              </a:rPr>
              <a:t>; expect 40+Gbps with 320MHz channels,</a:t>
            </a:r>
            <a:br>
              <a:rPr lang="en-US" sz="2400" dirty="0">
                <a:solidFill>
                  <a:prstClr val="black"/>
                </a:solidFill>
              </a:rPr>
            </a:br>
            <a:r>
              <a:rPr lang="en-US" sz="2400" dirty="0">
                <a:solidFill>
                  <a:prstClr val="black"/>
                </a:solidFill>
              </a:rPr>
              <a:t>4096 QAM</a:t>
            </a:r>
          </a:p>
          <a:p>
            <a:pPr>
              <a:lnSpc>
                <a:spcPct val="90000"/>
              </a:lnSpc>
            </a:pPr>
            <a:endParaRPr lang="en-US" sz="2400" dirty="0">
              <a:solidFill>
                <a:prstClr val="black"/>
              </a:solidFill>
            </a:endParaRPr>
          </a:p>
          <a:p>
            <a:pPr>
              <a:lnSpc>
                <a:spcPct val="90000"/>
              </a:lnSpc>
            </a:pPr>
            <a:r>
              <a:rPr lang="en-US" sz="2400" dirty="0">
                <a:solidFill>
                  <a:prstClr val="black"/>
                </a:solidFill>
              </a:rPr>
              <a:t>Support for low latency communications</a:t>
            </a:r>
          </a:p>
          <a:p>
            <a:pPr>
              <a:lnSpc>
                <a:spcPct val="90000"/>
              </a:lnSpc>
            </a:pPr>
            <a:endParaRPr lang="en-US" sz="2400" dirty="0">
              <a:solidFill>
                <a:prstClr val="black"/>
              </a:solidFill>
            </a:endParaRPr>
          </a:p>
          <a:p>
            <a:pPr>
              <a:lnSpc>
                <a:spcPct val="90000"/>
              </a:lnSpc>
            </a:pPr>
            <a:r>
              <a:rPr lang="en-US" sz="2400" dirty="0">
                <a:solidFill>
                  <a:prstClr val="black"/>
                </a:solidFill>
              </a:rPr>
              <a:t>Continued improvements in spectral efficiency</a:t>
            </a:r>
          </a:p>
          <a:p>
            <a:pPr>
              <a:lnSpc>
                <a:spcPct val="90000"/>
              </a:lnSpc>
            </a:pPr>
            <a:endParaRPr lang="en-US" sz="2400" dirty="0">
              <a:solidFill>
                <a:prstClr val="black"/>
              </a:solidFill>
            </a:endParaRPr>
          </a:p>
          <a:p>
            <a:pPr>
              <a:lnSpc>
                <a:spcPct val="90000"/>
              </a:lnSpc>
            </a:pPr>
            <a:r>
              <a:rPr lang="en-US" sz="2400" dirty="0">
                <a:solidFill>
                  <a:prstClr val="black"/>
                </a:solidFill>
              </a:rPr>
              <a:t>Targeted completion in 2024</a:t>
            </a:r>
          </a:p>
          <a:p>
            <a:pPr>
              <a:lnSpc>
                <a:spcPct val="90000"/>
              </a:lnSpc>
            </a:pPr>
            <a:endParaRPr lang="en-US" dirty="0">
              <a:solidFill>
                <a:prstClr val="black"/>
              </a:solidFill>
            </a:endParaRPr>
          </a:p>
          <a:p>
            <a:pPr>
              <a:lnSpc>
                <a:spcPct val="90000"/>
              </a:lnSpc>
            </a:pPr>
            <a:endParaRPr lang="en-GB" dirty="0">
              <a:solidFill>
                <a:prstClr val="black"/>
              </a:solidFill>
            </a:endParaRPr>
          </a:p>
        </p:txBody>
      </p:sp>
      <p:pic>
        <p:nvPicPr>
          <p:cNvPr id="8" name="Picture 7"/>
          <p:cNvPicPr>
            <a:picLocks noChangeAspect="1"/>
          </p:cNvPicPr>
          <p:nvPr/>
        </p:nvPicPr>
        <p:blipFill>
          <a:blip r:embed="rId3"/>
          <a:stretch>
            <a:fillRect/>
          </a:stretch>
        </p:blipFill>
        <p:spPr>
          <a:xfrm>
            <a:off x="8382000" y="4254948"/>
            <a:ext cx="3044986" cy="1225068"/>
          </a:xfrm>
          <a:prstGeom prst="rect">
            <a:avLst/>
          </a:prstGeom>
        </p:spPr>
      </p:pic>
      <p:pic>
        <p:nvPicPr>
          <p:cNvPr id="9" name="Picture 8"/>
          <p:cNvPicPr>
            <a:picLocks noChangeAspect="1"/>
          </p:cNvPicPr>
          <p:nvPr/>
        </p:nvPicPr>
        <p:blipFill>
          <a:blip r:embed="rId4"/>
          <a:stretch>
            <a:fillRect/>
          </a:stretch>
        </p:blipFill>
        <p:spPr>
          <a:xfrm>
            <a:off x="7046295" y="5547975"/>
            <a:ext cx="4818468" cy="92301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4956" y="5195403"/>
            <a:ext cx="406589" cy="28461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7517360" y="5195403"/>
            <a:ext cx="399412" cy="266108"/>
          </a:xfrm>
          <a:prstGeom prst="rect">
            <a:avLst/>
          </a:prstGeom>
        </p:spPr>
      </p:pic>
      <p:sp>
        <p:nvSpPr>
          <p:cNvPr id="6" name="Slide Number Placeholder 5"/>
          <p:cNvSpPr>
            <a:spLocks noGrp="1"/>
          </p:cNvSpPr>
          <p:nvPr>
            <p:ph type="sldNum" sz="quarter" idx="4"/>
          </p:nvPr>
        </p:nvSpPr>
        <p:spPr/>
        <p:txBody>
          <a:bodyPr/>
          <a:lstStyle/>
          <a:p>
            <a:fld id="{619BE129-E825-4348-BEE4-441F0A7ECEA1}" type="slidenum">
              <a:rPr lang="en-US" altLang="en-US" smtClean="0"/>
              <a:pPr/>
              <a:t>29</a:t>
            </a:fld>
            <a:endParaRPr lang="en-US" altLang="en-US" sz="2400" dirty="0"/>
          </a:p>
        </p:txBody>
      </p:sp>
    </p:spTree>
    <p:extLst>
      <p:ext uri="{BB962C8B-B14F-4D97-AF65-F5344CB8AC3E}">
        <p14:creationId xmlns:p14="http://schemas.microsoft.com/office/powerpoint/2010/main" val="392124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459" y="558158"/>
            <a:ext cx="11274741" cy="852364"/>
          </a:xfrm>
        </p:spPr>
        <p:txBody>
          <a:bodyPr/>
          <a:lstStyle/>
          <a:p>
            <a:r>
              <a:rPr lang="en-US" dirty="0"/>
              <a:t>The IEEE 802.11 Working Group is one of the most active WGs in 802</a:t>
            </a:r>
            <a:endParaRPr lang="en-GB" dirty="0"/>
          </a:p>
        </p:txBody>
      </p:sp>
      <p:sp>
        <p:nvSpPr>
          <p:cNvPr id="5" name="Date Placeholder 4"/>
          <p:cNvSpPr>
            <a:spLocks noGrp="1"/>
          </p:cNvSpPr>
          <p:nvPr>
            <p:ph type="dt" sz="half" idx="16"/>
          </p:nvPr>
        </p:nvSpPr>
        <p:spPr>
          <a:xfrm>
            <a:off x="5000625" y="6326390"/>
            <a:ext cx="2190749" cy="365125"/>
          </a:xfrm>
        </p:spPr>
        <p:txBody>
          <a:bodyPr/>
          <a:lstStyle/>
          <a:p>
            <a:pPr>
              <a:defRPr/>
            </a:pPr>
            <a:r>
              <a:rPr lang="en-US"/>
              <a:t>November 2022</a:t>
            </a:r>
            <a:endParaRPr lang="en-US" dirty="0"/>
          </a:p>
        </p:txBody>
      </p:sp>
      <p:grpSp>
        <p:nvGrpSpPr>
          <p:cNvPr id="46" name="Group 45"/>
          <p:cNvGrpSpPr/>
          <p:nvPr/>
        </p:nvGrpSpPr>
        <p:grpSpPr>
          <a:xfrm>
            <a:off x="3581400" y="2868007"/>
            <a:ext cx="8433389" cy="3030906"/>
            <a:chOff x="2403017" y="1959801"/>
            <a:chExt cx="9687942" cy="3592527"/>
          </a:xfrm>
        </p:grpSpPr>
        <p:sp>
          <p:nvSpPr>
            <p:cNvPr id="45" name="Line 4"/>
            <p:cNvSpPr>
              <a:spLocks noChangeShapeType="1"/>
            </p:cNvSpPr>
            <p:nvPr/>
          </p:nvSpPr>
          <p:spPr bwMode="auto">
            <a:xfrm>
              <a:off x="11506196" y="3117850"/>
              <a:ext cx="0" cy="311150"/>
            </a:xfrm>
            <a:prstGeom prst="line">
              <a:avLst/>
            </a:prstGeom>
            <a:noFill/>
            <a:ln w="28575">
              <a:solidFill>
                <a:schemeClr val="tx1"/>
              </a:solidFill>
              <a:round/>
              <a:headEnd/>
              <a:tailEnd/>
            </a:ln>
            <a:scene3d>
              <a:camera prst="orthographicFront"/>
              <a:lightRig rig="threePt" dir="t"/>
            </a:scene3d>
            <a:sp3d>
              <a:bevelT/>
            </a:sp3d>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44" name="Line 4"/>
            <p:cNvSpPr>
              <a:spLocks noChangeShapeType="1"/>
            </p:cNvSpPr>
            <p:nvPr/>
          </p:nvSpPr>
          <p:spPr bwMode="auto">
            <a:xfrm>
              <a:off x="10591796" y="3119437"/>
              <a:ext cx="0" cy="311150"/>
            </a:xfrm>
            <a:prstGeom prst="line">
              <a:avLst/>
            </a:prstGeom>
            <a:noFill/>
            <a:ln w="28575">
              <a:solidFill>
                <a:schemeClr val="tx1"/>
              </a:solidFill>
              <a:round/>
              <a:headEnd/>
              <a:tailEnd/>
            </a:ln>
            <a:scene3d>
              <a:camera prst="orthographicFront"/>
              <a:lightRig rig="threePt" dir="t"/>
            </a:scene3d>
            <a:sp3d>
              <a:bevelT/>
            </a:sp3d>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7" name="Line 4"/>
            <p:cNvSpPr>
              <a:spLocks noChangeShapeType="1"/>
            </p:cNvSpPr>
            <p:nvPr/>
          </p:nvSpPr>
          <p:spPr bwMode="auto">
            <a:xfrm>
              <a:off x="9681704" y="3146425"/>
              <a:ext cx="0" cy="311150"/>
            </a:xfrm>
            <a:prstGeom prst="line">
              <a:avLst/>
            </a:prstGeom>
            <a:noFill/>
            <a:ln w="28575">
              <a:solidFill>
                <a:schemeClr val="tx1"/>
              </a:solidFill>
              <a:round/>
              <a:headEnd/>
              <a:tailEnd/>
            </a:ln>
            <a:scene3d>
              <a:camera prst="orthographicFront"/>
              <a:lightRig rig="threePt" dir="t"/>
            </a:scene3d>
            <a:sp3d>
              <a:bevelT/>
            </a:sp3d>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 name="Line 6"/>
            <p:cNvSpPr>
              <a:spLocks noChangeShapeType="1"/>
            </p:cNvSpPr>
            <p:nvPr/>
          </p:nvSpPr>
          <p:spPr bwMode="auto">
            <a:xfrm>
              <a:off x="6576554" y="3146425"/>
              <a:ext cx="0" cy="244475"/>
            </a:xfrm>
            <a:prstGeom prst="line">
              <a:avLst/>
            </a:prstGeom>
            <a:noFill/>
            <a:ln w="28575">
              <a:solidFill>
                <a:schemeClr val="tx1"/>
              </a:solidFill>
              <a:round/>
              <a:headEnd/>
              <a:tailEnd/>
            </a:ln>
            <a:scene3d>
              <a:camera prst="orthographicFront"/>
              <a:lightRig rig="threePt" dir="t"/>
            </a:scene3d>
            <a:sp3d>
              <a:bevelT/>
            </a:sp3d>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 name="Line 7"/>
            <p:cNvSpPr>
              <a:spLocks noChangeShapeType="1"/>
            </p:cNvSpPr>
            <p:nvPr/>
          </p:nvSpPr>
          <p:spPr bwMode="auto">
            <a:xfrm>
              <a:off x="7624304" y="3141662"/>
              <a:ext cx="0" cy="311150"/>
            </a:xfrm>
            <a:prstGeom prst="line">
              <a:avLst/>
            </a:prstGeom>
            <a:noFill/>
            <a:ln w="28575">
              <a:solidFill>
                <a:schemeClr val="tx1"/>
              </a:solidFill>
              <a:round/>
              <a:headEnd/>
              <a:tailEnd/>
            </a:ln>
            <a:scene3d>
              <a:camera prst="orthographicFront"/>
              <a:lightRig rig="threePt" dir="t"/>
            </a:scene3d>
            <a:sp3d>
              <a:bevelT/>
            </a:sp3d>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3" name="Line 10"/>
            <p:cNvSpPr>
              <a:spLocks noChangeShapeType="1"/>
            </p:cNvSpPr>
            <p:nvPr/>
          </p:nvSpPr>
          <p:spPr bwMode="auto">
            <a:xfrm>
              <a:off x="8605379" y="3146425"/>
              <a:ext cx="0" cy="311150"/>
            </a:xfrm>
            <a:prstGeom prst="line">
              <a:avLst/>
            </a:prstGeom>
            <a:noFill/>
            <a:ln w="28575">
              <a:solidFill>
                <a:schemeClr val="tx1"/>
              </a:solidFill>
              <a:round/>
              <a:headEnd/>
              <a:tailEnd/>
            </a:ln>
            <a:scene3d>
              <a:camera prst="orthographicFront"/>
              <a:lightRig rig="threePt" dir="t"/>
            </a:scene3d>
            <a:sp3d>
              <a:bevelT/>
            </a:sp3d>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4" name="Line 11"/>
            <p:cNvSpPr>
              <a:spLocks noChangeShapeType="1"/>
            </p:cNvSpPr>
            <p:nvPr/>
          </p:nvSpPr>
          <p:spPr bwMode="auto">
            <a:xfrm>
              <a:off x="2861804" y="3151187"/>
              <a:ext cx="0" cy="244475"/>
            </a:xfrm>
            <a:prstGeom prst="line">
              <a:avLst/>
            </a:prstGeom>
            <a:noFill/>
            <a:ln w="28575">
              <a:solidFill>
                <a:schemeClr val="tx1"/>
              </a:solidFill>
              <a:round/>
              <a:headEnd/>
              <a:tailEnd/>
            </a:ln>
            <a:scene3d>
              <a:camera prst="orthographicFront"/>
              <a:lightRig rig="threePt" dir="t"/>
            </a:scene3d>
            <a:sp3d>
              <a:bevelT/>
            </a:sp3d>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5" name="Line 12"/>
            <p:cNvSpPr>
              <a:spLocks noChangeShapeType="1"/>
            </p:cNvSpPr>
            <p:nvPr/>
          </p:nvSpPr>
          <p:spPr bwMode="auto">
            <a:xfrm>
              <a:off x="4657267" y="3146425"/>
              <a:ext cx="0" cy="244475"/>
            </a:xfrm>
            <a:prstGeom prst="line">
              <a:avLst/>
            </a:prstGeom>
            <a:noFill/>
            <a:ln w="28575">
              <a:solidFill>
                <a:schemeClr val="tx1"/>
              </a:solidFill>
              <a:round/>
              <a:headEnd/>
              <a:tailEnd/>
            </a:ln>
            <a:scene3d>
              <a:camera prst="orthographicFront"/>
              <a:lightRig rig="threePt" dir="t"/>
            </a:scene3d>
            <a:sp3d>
              <a:bevelT/>
            </a:sp3d>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6" name="Line 13"/>
            <p:cNvSpPr>
              <a:spLocks noChangeShapeType="1"/>
            </p:cNvSpPr>
            <p:nvPr/>
          </p:nvSpPr>
          <p:spPr bwMode="auto">
            <a:xfrm flipH="1">
              <a:off x="5558967" y="3149600"/>
              <a:ext cx="0" cy="228600"/>
            </a:xfrm>
            <a:prstGeom prst="line">
              <a:avLst/>
            </a:prstGeom>
            <a:noFill/>
            <a:ln w="28575" cap="rnd">
              <a:solidFill>
                <a:schemeClr val="tx1"/>
              </a:solidFill>
              <a:round/>
              <a:headEnd type="none" w="sm" len="sm"/>
              <a:tailEnd type="none" w="sm" len="sm"/>
            </a:ln>
            <a:scene3d>
              <a:camera prst="orthographicFront"/>
              <a:lightRig rig="threePt" dir="t"/>
            </a:scene3d>
            <a:sp3d>
              <a:bevelT/>
            </a:sp3d>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7" name="Line 14"/>
            <p:cNvSpPr>
              <a:spLocks noChangeShapeType="1"/>
            </p:cNvSpPr>
            <p:nvPr/>
          </p:nvSpPr>
          <p:spPr bwMode="auto">
            <a:xfrm flipH="1">
              <a:off x="6340669" y="2816225"/>
              <a:ext cx="0" cy="346075"/>
            </a:xfrm>
            <a:prstGeom prst="line">
              <a:avLst/>
            </a:prstGeom>
            <a:noFill/>
            <a:ln w="28575">
              <a:solidFill>
                <a:schemeClr val="tx1"/>
              </a:solidFill>
              <a:round/>
              <a:headEnd/>
              <a:tailEnd/>
            </a:ln>
            <a:scene3d>
              <a:camera prst="orthographicFront"/>
              <a:lightRig rig="threePt" dir="t"/>
            </a:scene3d>
            <a:sp3d>
              <a:bevelT/>
            </a:sp3d>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8" name="Rectangle 17"/>
            <p:cNvSpPr>
              <a:spLocks noChangeArrowheads="1"/>
            </p:cNvSpPr>
            <p:nvPr/>
          </p:nvSpPr>
          <p:spPr bwMode="auto">
            <a:xfrm>
              <a:off x="3326942" y="3414712"/>
              <a:ext cx="738187" cy="860425"/>
            </a:xfrm>
            <a:prstGeom prst="rect">
              <a:avLst/>
            </a:prstGeom>
            <a:solidFill>
              <a:srgbClr val="00B0F0"/>
            </a:solidFill>
            <a:ln w="9525">
              <a:miter lim="800000"/>
              <a:headEnd/>
              <a:tailEnd/>
            </a:ln>
            <a:scene3d>
              <a:camera prst="legacyPerspectiveTopRight"/>
              <a:lightRig rig="legacyFlat3" dir="b"/>
            </a:scene3d>
            <a:sp3d extrusionH="887400" prstMaterial="legacyMatte">
              <a:bevelT w="13500" h="13500"/>
              <a:bevelB w="13500" h="13500" prst="angle"/>
              <a:extrusionClr>
                <a:schemeClr val="accent2"/>
              </a:extrusionClr>
            </a:sp3d>
          </p:spPr>
          <p:txBody>
            <a:bodyPr wrap="none" anchor="ctr">
              <a:flatTx/>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sz="1000" b="1">
                  <a:solidFill>
                    <a:srgbClr val="FFFFFF"/>
                  </a:solidFill>
                  <a:ea typeface="MS PGothic" pitchFamily="34" charset="-128"/>
                </a:rPr>
                <a:t>802.3</a:t>
              </a:r>
            </a:p>
            <a:p>
              <a:pPr algn="ctr" fontAlgn="base">
                <a:spcBef>
                  <a:spcPct val="0"/>
                </a:spcBef>
                <a:spcAft>
                  <a:spcPct val="0"/>
                </a:spcAft>
              </a:pPr>
              <a:r>
                <a:rPr lang="en-US" sz="1000" b="1">
                  <a:solidFill>
                    <a:srgbClr val="FFFFFF"/>
                  </a:solidFill>
                  <a:ea typeface="MS PGothic" pitchFamily="34" charset="-128"/>
                </a:rPr>
                <a:t>CSMA/CD</a:t>
              </a:r>
            </a:p>
            <a:p>
              <a:pPr algn="ctr" fontAlgn="base">
                <a:spcBef>
                  <a:spcPct val="0"/>
                </a:spcBef>
                <a:spcAft>
                  <a:spcPct val="0"/>
                </a:spcAft>
              </a:pPr>
              <a:r>
                <a:rPr lang="en-US" sz="1000" b="1">
                  <a:solidFill>
                    <a:srgbClr val="FFFFFF"/>
                  </a:solidFill>
                  <a:ea typeface="MS PGothic" pitchFamily="34" charset="-128"/>
                </a:rPr>
                <a:t>Ethernet</a:t>
              </a:r>
            </a:p>
            <a:p>
              <a:pPr algn="ctr" fontAlgn="base">
                <a:spcBef>
                  <a:spcPct val="0"/>
                </a:spcBef>
                <a:spcAft>
                  <a:spcPct val="0"/>
                </a:spcAft>
              </a:pPr>
              <a:endParaRPr lang="en-US" sz="1000" b="1">
                <a:solidFill>
                  <a:srgbClr val="FFFFFF"/>
                </a:solidFill>
                <a:ea typeface="MS PGothic" pitchFamily="34" charset="-128"/>
              </a:endParaRPr>
            </a:p>
          </p:txBody>
        </p:sp>
        <p:sp>
          <p:nvSpPr>
            <p:cNvPr id="19" name="Rectangle 18"/>
            <p:cNvSpPr>
              <a:spLocks noChangeArrowheads="1"/>
            </p:cNvSpPr>
            <p:nvPr/>
          </p:nvSpPr>
          <p:spPr bwMode="auto">
            <a:xfrm>
              <a:off x="11176790" y="3356834"/>
              <a:ext cx="634210" cy="911953"/>
            </a:xfrm>
            <a:prstGeom prst="rect">
              <a:avLst/>
            </a:prstGeom>
            <a:solidFill>
              <a:srgbClr val="00B0F0"/>
            </a:solidFill>
            <a:ln w="9525">
              <a:miter lim="800000"/>
              <a:headEnd/>
              <a:tailEnd/>
            </a:ln>
            <a:scene3d>
              <a:camera prst="legacyPerspectiveTopRight"/>
              <a:lightRig rig="legacyFlat3" dir="b"/>
            </a:scene3d>
            <a:sp3d extrusionH="887400" prstMaterial="legacyMatte">
              <a:bevelT w="13500" h="13500"/>
              <a:bevelB w="13500" h="13500" prst="angle"/>
              <a:extrusionClr>
                <a:schemeClr val="accent2"/>
              </a:extrusionClr>
            </a:sp3d>
          </p:spPr>
          <p:txBody>
            <a:bodyPr wrap="none" anchor="ctr">
              <a:flatTx/>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sz="1000" b="1" dirty="0">
                  <a:solidFill>
                    <a:srgbClr val="FFFFFF"/>
                  </a:solidFill>
                  <a:ea typeface="MS PGothic" pitchFamily="34" charset="-128"/>
                </a:rPr>
                <a:t>802.24</a:t>
              </a:r>
            </a:p>
            <a:p>
              <a:pPr algn="ctr" fontAlgn="base">
                <a:spcBef>
                  <a:spcPct val="0"/>
                </a:spcBef>
                <a:spcAft>
                  <a:spcPct val="0"/>
                </a:spcAft>
              </a:pPr>
              <a:r>
                <a:rPr lang="en-US" sz="1000" b="1" dirty="0">
                  <a:solidFill>
                    <a:srgbClr val="FFFFFF"/>
                  </a:solidFill>
                  <a:ea typeface="MS PGothic" pitchFamily="34" charset="-128"/>
                </a:rPr>
                <a:t>  Vertical </a:t>
              </a:r>
            </a:p>
            <a:p>
              <a:pPr algn="ctr" fontAlgn="base">
                <a:spcBef>
                  <a:spcPct val="0"/>
                </a:spcBef>
                <a:spcAft>
                  <a:spcPct val="0"/>
                </a:spcAft>
              </a:pPr>
              <a:r>
                <a:rPr lang="en-US" sz="1000" b="1" dirty="0">
                  <a:solidFill>
                    <a:srgbClr val="FFFFFF"/>
                  </a:solidFill>
                  <a:ea typeface="MS PGothic" pitchFamily="34" charset="-128"/>
                </a:rPr>
                <a:t>App.</a:t>
              </a:r>
              <a:br>
                <a:rPr lang="en-US" sz="1000" b="1" dirty="0">
                  <a:solidFill>
                    <a:srgbClr val="FFFFFF"/>
                  </a:solidFill>
                  <a:ea typeface="MS PGothic" pitchFamily="34" charset="-128"/>
                </a:rPr>
              </a:br>
              <a:r>
                <a:rPr lang="en-US" sz="1000" b="1" dirty="0">
                  <a:solidFill>
                    <a:srgbClr val="FFFFFF"/>
                  </a:solidFill>
                  <a:ea typeface="MS PGothic" pitchFamily="34" charset="-128"/>
                </a:rPr>
                <a:t>TAG</a:t>
              </a:r>
            </a:p>
          </p:txBody>
        </p:sp>
        <p:sp>
          <p:nvSpPr>
            <p:cNvPr id="20" name="Rectangle 19"/>
            <p:cNvSpPr>
              <a:spLocks noChangeArrowheads="1"/>
            </p:cNvSpPr>
            <p:nvPr/>
          </p:nvSpPr>
          <p:spPr bwMode="auto">
            <a:xfrm>
              <a:off x="4254042" y="3416300"/>
              <a:ext cx="739775" cy="858837"/>
            </a:xfrm>
            <a:prstGeom prst="rect">
              <a:avLst/>
            </a:prstGeom>
            <a:solidFill>
              <a:srgbClr val="00B0F0"/>
            </a:solidFill>
            <a:ln w="9525">
              <a:miter lim="800000"/>
              <a:headEnd/>
              <a:tailEnd/>
            </a:ln>
            <a:scene3d>
              <a:camera prst="legacyPerspectiveTopRight"/>
              <a:lightRig rig="legacyFlat3" dir="b"/>
            </a:scene3d>
            <a:sp3d extrusionH="887400" prstMaterial="legacyMatte">
              <a:bevelT w="13500" h="13500"/>
              <a:bevelB w="13500" h="13500" prst="angle"/>
              <a:extrusionClr>
                <a:schemeClr val="accent2"/>
              </a:extrusionClr>
            </a:sp3d>
          </p:spPr>
          <p:txBody>
            <a:bodyPr wrap="none" anchor="ctr">
              <a:flatTx/>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sz="1000" b="1">
                  <a:solidFill>
                    <a:srgbClr val="FFFFFF"/>
                  </a:solidFill>
                  <a:ea typeface="MS PGothic" pitchFamily="34" charset="-128"/>
                </a:rPr>
                <a:t>802.11</a:t>
              </a:r>
            </a:p>
            <a:p>
              <a:pPr algn="ctr" fontAlgn="base">
                <a:spcBef>
                  <a:spcPct val="0"/>
                </a:spcBef>
                <a:spcAft>
                  <a:spcPct val="0"/>
                </a:spcAft>
              </a:pPr>
              <a:r>
                <a:rPr lang="en-US" sz="1000" b="1">
                  <a:solidFill>
                    <a:srgbClr val="FFFFFF"/>
                  </a:solidFill>
                  <a:ea typeface="MS PGothic" pitchFamily="34" charset="-128"/>
                </a:rPr>
                <a:t>Wireless</a:t>
              </a:r>
            </a:p>
            <a:p>
              <a:pPr algn="ctr" fontAlgn="base">
                <a:spcBef>
                  <a:spcPct val="0"/>
                </a:spcBef>
                <a:spcAft>
                  <a:spcPct val="0"/>
                </a:spcAft>
              </a:pPr>
              <a:r>
                <a:rPr lang="en-US" sz="1000" b="1">
                  <a:solidFill>
                    <a:srgbClr val="FFFFFF"/>
                  </a:solidFill>
                  <a:ea typeface="MS PGothic" pitchFamily="34" charset="-128"/>
                </a:rPr>
                <a:t>WLAN</a:t>
              </a:r>
            </a:p>
          </p:txBody>
        </p:sp>
        <p:sp>
          <p:nvSpPr>
            <p:cNvPr id="21" name="Rectangle 20"/>
            <p:cNvSpPr>
              <a:spLocks noChangeArrowheads="1"/>
            </p:cNvSpPr>
            <p:nvPr/>
          </p:nvSpPr>
          <p:spPr bwMode="auto">
            <a:xfrm>
              <a:off x="5170029" y="3414712"/>
              <a:ext cx="739775" cy="860425"/>
            </a:xfrm>
            <a:prstGeom prst="rect">
              <a:avLst/>
            </a:prstGeom>
            <a:solidFill>
              <a:srgbClr val="00B0F0"/>
            </a:solidFill>
            <a:ln w="9525">
              <a:miter lim="800000"/>
              <a:headEnd/>
              <a:tailEnd/>
            </a:ln>
            <a:scene3d>
              <a:camera prst="legacyPerspectiveTopRight"/>
              <a:lightRig rig="legacyFlat3" dir="b"/>
            </a:scene3d>
            <a:sp3d extrusionH="887400" prstMaterial="legacyMatte">
              <a:bevelT w="13500" h="13500"/>
              <a:bevelB w="13500" h="13500" prst="angle"/>
              <a:extrusionClr>
                <a:schemeClr val="accent2"/>
              </a:extrusionClr>
            </a:sp3d>
          </p:spPr>
          <p:txBody>
            <a:bodyPr wrap="none" anchor="ctr">
              <a:flatTx/>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sz="1000" b="1" dirty="0">
                  <a:solidFill>
                    <a:srgbClr val="FFFFFF"/>
                  </a:solidFill>
                  <a:ea typeface="MS PGothic" pitchFamily="34" charset="-128"/>
                </a:rPr>
                <a:t>802.15</a:t>
              </a:r>
            </a:p>
            <a:p>
              <a:pPr algn="ctr" fontAlgn="base">
                <a:spcBef>
                  <a:spcPct val="0"/>
                </a:spcBef>
                <a:spcAft>
                  <a:spcPct val="0"/>
                </a:spcAft>
              </a:pPr>
              <a:r>
                <a:rPr lang="en-US" sz="1000" b="1" dirty="0">
                  <a:solidFill>
                    <a:srgbClr val="FFFFFF"/>
                  </a:solidFill>
                  <a:ea typeface="MS PGothic" pitchFamily="34" charset="-128"/>
                </a:rPr>
                <a:t>Wireless</a:t>
              </a:r>
            </a:p>
            <a:p>
              <a:pPr algn="ctr" fontAlgn="base">
                <a:spcBef>
                  <a:spcPct val="0"/>
                </a:spcBef>
                <a:spcAft>
                  <a:spcPct val="0"/>
                </a:spcAft>
              </a:pPr>
              <a:r>
                <a:rPr lang="en-US" sz="1000" b="1" dirty="0">
                  <a:solidFill>
                    <a:srgbClr val="FFFFFF"/>
                  </a:solidFill>
                  <a:ea typeface="MS PGothic" pitchFamily="34" charset="-128"/>
                </a:rPr>
                <a:t>Specialty</a:t>
              </a:r>
            </a:p>
            <a:p>
              <a:pPr algn="ctr" fontAlgn="base">
                <a:spcBef>
                  <a:spcPct val="0"/>
                </a:spcBef>
                <a:spcAft>
                  <a:spcPct val="0"/>
                </a:spcAft>
              </a:pPr>
              <a:r>
                <a:rPr lang="en-US" sz="1000" b="1" dirty="0">
                  <a:solidFill>
                    <a:srgbClr val="FFFFFF"/>
                  </a:solidFill>
                  <a:ea typeface="MS PGothic" pitchFamily="34" charset="-128"/>
                </a:rPr>
                <a:t>Networks</a:t>
              </a:r>
            </a:p>
          </p:txBody>
        </p:sp>
        <p:sp>
          <p:nvSpPr>
            <p:cNvPr id="24" name="Rectangle 23"/>
            <p:cNvSpPr>
              <a:spLocks noChangeArrowheads="1"/>
            </p:cNvSpPr>
            <p:nvPr/>
          </p:nvSpPr>
          <p:spPr bwMode="auto">
            <a:xfrm>
              <a:off x="9224728" y="3430587"/>
              <a:ext cx="739775" cy="858838"/>
            </a:xfrm>
            <a:prstGeom prst="rect">
              <a:avLst/>
            </a:prstGeom>
            <a:solidFill>
              <a:srgbClr val="00B0F0"/>
            </a:solidFill>
            <a:ln w="9525">
              <a:miter lim="800000"/>
              <a:headEnd/>
              <a:tailEnd/>
            </a:ln>
            <a:scene3d>
              <a:camera prst="legacyPerspectiveTopRight"/>
              <a:lightRig rig="legacyFlat3" dir="b"/>
            </a:scene3d>
            <a:sp3d extrusionH="887400" prstMaterial="legacyMatte">
              <a:bevelT w="13500" h="13500"/>
              <a:bevelB w="13500" h="13500" prst="angle"/>
              <a:extrusionClr>
                <a:schemeClr val="accent2"/>
              </a:extrusionClr>
            </a:sp3d>
          </p:spPr>
          <p:txBody>
            <a:bodyPr wrap="none" anchor="ctr">
              <a:flatTx/>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sz="1000" b="1" dirty="0">
                  <a:solidFill>
                    <a:srgbClr val="FFFFFF"/>
                  </a:solidFill>
                  <a:ea typeface="MS PGothic" pitchFamily="34" charset="-128"/>
                </a:rPr>
                <a:t>802.21</a:t>
              </a:r>
            </a:p>
            <a:p>
              <a:pPr algn="ctr" fontAlgn="base">
                <a:spcBef>
                  <a:spcPct val="0"/>
                </a:spcBef>
                <a:spcAft>
                  <a:spcPct val="0"/>
                </a:spcAft>
              </a:pPr>
              <a:r>
                <a:rPr lang="en-US" sz="1000" b="1" dirty="0">
                  <a:solidFill>
                    <a:srgbClr val="FFFFFF"/>
                  </a:solidFill>
                  <a:ea typeface="MS PGothic" pitchFamily="34" charset="-128"/>
                </a:rPr>
                <a:t>Media</a:t>
              </a:r>
            </a:p>
            <a:p>
              <a:pPr algn="ctr" fontAlgn="base">
                <a:spcBef>
                  <a:spcPct val="0"/>
                </a:spcBef>
                <a:spcAft>
                  <a:spcPct val="0"/>
                </a:spcAft>
              </a:pPr>
              <a:r>
                <a:rPr lang="en-US" sz="1000" b="1" dirty="0">
                  <a:solidFill>
                    <a:srgbClr val="FFFFFF"/>
                  </a:solidFill>
                  <a:ea typeface="MS PGothic" pitchFamily="34" charset="-128"/>
                </a:rPr>
                <a:t>Independent</a:t>
              </a:r>
            </a:p>
            <a:p>
              <a:pPr algn="ctr" fontAlgn="base">
                <a:spcBef>
                  <a:spcPct val="0"/>
                </a:spcBef>
                <a:spcAft>
                  <a:spcPct val="0"/>
                </a:spcAft>
              </a:pPr>
              <a:r>
                <a:rPr lang="en-US" sz="1000" b="1" dirty="0">
                  <a:solidFill>
                    <a:srgbClr val="FFFFFF"/>
                  </a:solidFill>
                  <a:ea typeface="MS PGothic" pitchFamily="34" charset="-128"/>
                </a:rPr>
                <a:t>Handoff </a:t>
              </a:r>
            </a:p>
          </p:txBody>
        </p:sp>
        <p:sp>
          <p:nvSpPr>
            <p:cNvPr id="25" name="Line 24"/>
            <p:cNvSpPr>
              <a:spLocks noChangeShapeType="1"/>
            </p:cNvSpPr>
            <p:nvPr/>
          </p:nvSpPr>
          <p:spPr bwMode="auto">
            <a:xfrm flipV="1">
              <a:off x="2866566" y="3128963"/>
              <a:ext cx="8639630" cy="22224"/>
            </a:xfrm>
            <a:prstGeom prst="line">
              <a:avLst/>
            </a:prstGeom>
            <a:noFill/>
            <a:ln w="28575" cap="rnd">
              <a:solidFill>
                <a:schemeClr val="tx1"/>
              </a:solidFill>
              <a:round/>
              <a:headEnd type="none" w="sm" len="sm"/>
              <a:tailEnd type="none" w="sm" len="sm"/>
            </a:ln>
            <a:scene3d>
              <a:camera prst="orthographicFront"/>
              <a:lightRig rig="threePt" dir="t"/>
            </a:scene3d>
            <a:sp3d>
              <a:bevelT/>
            </a:sp3d>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26" name="Rectangle 25"/>
            <p:cNvSpPr>
              <a:spLocks noChangeArrowheads="1"/>
            </p:cNvSpPr>
            <p:nvPr/>
          </p:nvSpPr>
          <p:spPr bwMode="auto">
            <a:xfrm>
              <a:off x="8084001" y="3427412"/>
              <a:ext cx="868362" cy="858838"/>
            </a:xfrm>
            <a:prstGeom prst="rect">
              <a:avLst/>
            </a:prstGeom>
            <a:solidFill>
              <a:srgbClr val="00B0F0"/>
            </a:solidFill>
            <a:ln w="9525">
              <a:miter lim="800000"/>
              <a:headEnd/>
              <a:tailEnd/>
            </a:ln>
            <a:scene3d>
              <a:camera prst="legacyPerspectiveTopRight"/>
              <a:lightRig rig="legacyFlat3" dir="b"/>
            </a:scene3d>
            <a:sp3d extrusionH="887400" prstMaterial="legacyMatte">
              <a:bevelT w="13500" h="13500"/>
              <a:bevelB w="13500" h="13500" prst="angle"/>
              <a:extrusionClr>
                <a:schemeClr val="accent2"/>
              </a:extrusionClr>
            </a:sp3d>
          </p:spPr>
          <p:txBody>
            <a:bodyPr wrap="none" anchor="ctr">
              <a:flatTx/>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sz="1000" b="1">
                  <a:solidFill>
                    <a:srgbClr val="FFFFFF"/>
                  </a:solidFill>
                  <a:ea typeface="MS PGothic" pitchFamily="34" charset="-128"/>
                </a:rPr>
                <a:t>802.19</a:t>
              </a:r>
            </a:p>
            <a:p>
              <a:pPr algn="ctr" fontAlgn="base">
                <a:spcBef>
                  <a:spcPct val="0"/>
                </a:spcBef>
                <a:spcAft>
                  <a:spcPct val="0"/>
                </a:spcAft>
              </a:pPr>
              <a:r>
                <a:rPr lang="en-US" sz="1000" b="1">
                  <a:solidFill>
                    <a:srgbClr val="FFFFFF"/>
                  </a:solidFill>
                  <a:ea typeface="MS PGothic" pitchFamily="34" charset="-128"/>
                </a:rPr>
                <a:t>Co-existence</a:t>
              </a:r>
            </a:p>
            <a:p>
              <a:pPr algn="ctr" fontAlgn="base">
                <a:spcBef>
                  <a:spcPct val="0"/>
                </a:spcBef>
                <a:spcAft>
                  <a:spcPct val="0"/>
                </a:spcAft>
              </a:pPr>
              <a:r>
                <a:rPr lang="en-US" sz="1000" b="1">
                  <a:solidFill>
                    <a:srgbClr val="FFFFFF"/>
                  </a:solidFill>
                  <a:ea typeface="MS PGothic" pitchFamily="34" charset="-128"/>
                </a:rPr>
                <a:t>WG</a:t>
              </a:r>
            </a:p>
          </p:txBody>
        </p:sp>
        <p:sp>
          <p:nvSpPr>
            <p:cNvPr id="28" name="Rectangle 27"/>
            <p:cNvSpPr>
              <a:spLocks noChangeArrowheads="1"/>
            </p:cNvSpPr>
            <p:nvPr/>
          </p:nvSpPr>
          <p:spPr bwMode="auto">
            <a:xfrm>
              <a:off x="4907626" y="1959801"/>
              <a:ext cx="2866086" cy="856424"/>
            </a:xfrm>
            <a:prstGeom prst="rect">
              <a:avLst/>
            </a:prstGeom>
            <a:solidFill>
              <a:srgbClr val="00B0F0"/>
            </a:solidFill>
            <a:ln w="9525">
              <a:miter lim="800000"/>
              <a:headEnd/>
              <a:tailEnd/>
            </a:ln>
            <a:scene3d>
              <a:camera prst="legacyPerspectiveTopRight"/>
              <a:lightRig rig="legacyFlat3" dir="b"/>
            </a:scene3d>
            <a:sp3d extrusionH="887400" prstMaterial="legacyMatte">
              <a:bevelT w="13500" h="13500"/>
              <a:bevelB w="13500" h="13500" prst="angle"/>
              <a:extrusionClr>
                <a:schemeClr val="accent2"/>
              </a:extrusionClr>
            </a:sp3d>
          </p:spPr>
          <p:txBody>
            <a:bodyPr wrap="none" anchor="ctr">
              <a:flatTx/>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sz="1000" b="1" dirty="0">
                <a:solidFill>
                  <a:srgbClr val="FFFF00"/>
                </a:solidFill>
                <a:ea typeface="MS PGothic" pitchFamily="34" charset="-128"/>
              </a:endParaRPr>
            </a:p>
            <a:p>
              <a:pPr algn="ctr" fontAlgn="base">
                <a:spcBef>
                  <a:spcPct val="0"/>
                </a:spcBef>
                <a:spcAft>
                  <a:spcPct val="0"/>
                </a:spcAft>
              </a:pPr>
              <a:r>
                <a:rPr lang="en-US" sz="1000" b="1" dirty="0">
                  <a:solidFill>
                    <a:schemeClr val="bg1"/>
                  </a:solidFill>
                  <a:ea typeface="MS PGothic" pitchFamily="34" charset="-128"/>
                </a:rPr>
                <a:t>IEEE 802</a:t>
              </a:r>
            </a:p>
            <a:p>
              <a:pPr algn="ctr" fontAlgn="base">
                <a:spcBef>
                  <a:spcPct val="0"/>
                </a:spcBef>
                <a:spcAft>
                  <a:spcPct val="0"/>
                </a:spcAft>
              </a:pPr>
              <a:r>
                <a:rPr lang="en-US" sz="1000" b="1" dirty="0">
                  <a:solidFill>
                    <a:schemeClr val="bg1"/>
                  </a:solidFill>
                  <a:ea typeface="MS PGothic" pitchFamily="34" charset="-128"/>
                </a:rPr>
                <a:t>Local and Metropolitan Area Networks</a:t>
              </a:r>
            </a:p>
            <a:p>
              <a:pPr algn="ctr" fontAlgn="base">
                <a:spcBef>
                  <a:spcPct val="0"/>
                </a:spcBef>
                <a:spcAft>
                  <a:spcPct val="0"/>
                </a:spcAft>
              </a:pPr>
              <a:r>
                <a:rPr lang="en-US" sz="1000" b="1" dirty="0">
                  <a:solidFill>
                    <a:schemeClr val="bg1"/>
                  </a:solidFill>
                  <a:ea typeface="MS PGothic" pitchFamily="34" charset="-128"/>
                </a:rPr>
                <a:t>Standards Committee (LMSC)</a:t>
              </a:r>
            </a:p>
            <a:p>
              <a:pPr algn="ctr" fontAlgn="base">
                <a:spcBef>
                  <a:spcPct val="0"/>
                </a:spcBef>
                <a:spcAft>
                  <a:spcPct val="0"/>
                </a:spcAft>
              </a:pPr>
              <a:endParaRPr lang="en-US" sz="1000" b="1" dirty="0">
                <a:solidFill>
                  <a:srgbClr val="FFFF00"/>
                </a:solidFill>
                <a:ea typeface="MS PGothic" pitchFamily="34" charset="-128"/>
              </a:endParaRPr>
            </a:p>
          </p:txBody>
        </p:sp>
        <p:sp>
          <p:nvSpPr>
            <p:cNvPr id="35" name="Rectangle 34"/>
            <p:cNvSpPr>
              <a:spLocks noChangeArrowheads="1"/>
            </p:cNvSpPr>
            <p:nvPr/>
          </p:nvSpPr>
          <p:spPr bwMode="auto">
            <a:xfrm>
              <a:off x="7127893" y="3422650"/>
              <a:ext cx="739775" cy="858837"/>
            </a:xfrm>
            <a:prstGeom prst="rect">
              <a:avLst/>
            </a:prstGeom>
            <a:solidFill>
              <a:srgbClr val="00B0F0"/>
            </a:solidFill>
            <a:ln w="9525">
              <a:miter lim="800000"/>
              <a:headEnd/>
              <a:tailEnd/>
            </a:ln>
            <a:scene3d>
              <a:camera prst="legacyPerspectiveTopRight"/>
              <a:lightRig rig="legacyFlat3" dir="b"/>
            </a:scene3d>
            <a:sp3d extrusionH="887400" prstMaterial="legacyMatte">
              <a:bevelT w="13500" h="13500"/>
              <a:bevelB w="13500" h="13500" prst="angle"/>
              <a:extrusionClr>
                <a:schemeClr val="accent2"/>
              </a:extrusionClr>
            </a:sp3d>
          </p:spPr>
          <p:txBody>
            <a:bodyPr wrap="none" anchor="ctr">
              <a:flatTx/>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sz="1000" b="1" dirty="0">
                  <a:solidFill>
                    <a:srgbClr val="FFFFFF"/>
                  </a:solidFill>
                  <a:ea typeface="MS PGothic" pitchFamily="34" charset="-128"/>
                </a:rPr>
                <a:t>802.18</a:t>
              </a:r>
            </a:p>
            <a:p>
              <a:pPr algn="ctr" fontAlgn="base">
                <a:spcBef>
                  <a:spcPct val="0"/>
                </a:spcBef>
                <a:spcAft>
                  <a:spcPct val="0"/>
                </a:spcAft>
              </a:pPr>
              <a:r>
                <a:rPr lang="en-US" sz="1000" b="1" dirty="0">
                  <a:solidFill>
                    <a:srgbClr val="FFFFFF"/>
                  </a:solidFill>
                  <a:ea typeface="MS PGothic" pitchFamily="34" charset="-128"/>
                </a:rPr>
                <a:t>Radio</a:t>
              </a:r>
            </a:p>
            <a:p>
              <a:pPr algn="ctr" fontAlgn="base">
                <a:spcBef>
                  <a:spcPct val="0"/>
                </a:spcBef>
                <a:spcAft>
                  <a:spcPct val="0"/>
                </a:spcAft>
              </a:pPr>
              <a:r>
                <a:rPr lang="en-US" sz="1000" b="1" dirty="0">
                  <a:solidFill>
                    <a:srgbClr val="FFFFFF"/>
                  </a:solidFill>
                  <a:ea typeface="MS PGothic" pitchFamily="34" charset="-128"/>
                </a:rPr>
                <a:t>Regulatory</a:t>
              </a:r>
            </a:p>
            <a:p>
              <a:pPr algn="ctr" fontAlgn="base">
                <a:spcBef>
                  <a:spcPct val="0"/>
                </a:spcBef>
                <a:spcAft>
                  <a:spcPct val="0"/>
                </a:spcAft>
              </a:pPr>
              <a:r>
                <a:rPr lang="en-US" sz="1000" b="1" dirty="0">
                  <a:solidFill>
                    <a:srgbClr val="FFFFFF"/>
                  </a:solidFill>
                  <a:ea typeface="MS PGothic" pitchFamily="34" charset="-128"/>
                </a:rPr>
                <a:t>TAG</a:t>
              </a:r>
            </a:p>
          </p:txBody>
        </p:sp>
        <p:sp>
          <p:nvSpPr>
            <p:cNvPr id="36" name="Rectangle 35"/>
            <p:cNvSpPr>
              <a:spLocks noChangeArrowheads="1"/>
            </p:cNvSpPr>
            <p:nvPr/>
          </p:nvSpPr>
          <p:spPr bwMode="auto">
            <a:xfrm>
              <a:off x="6117767" y="3408362"/>
              <a:ext cx="739775" cy="860425"/>
            </a:xfrm>
            <a:prstGeom prst="rect">
              <a:avLst/>
            </a:prstGeom>
            <a:solidFill>
              <a:srgbClr val="00B0F0"/>
            </a:solidFill>
            <a:ln w="9525">
              <a:solidFill>
                <a:schemeClr val="bg2"/>
              </a:solidFill>
              <a:miter lim="800000"/>
              <a:headEnd/>
              <a:tailEnd/>
            </a:ln>
            <a:scene3d>
              <a:camera prst="legacyPerspectiveTopRight"/>
              <a:lightRig rig="legacyFlat3" dir="b"/>
            </a:scene3d>
            <a:sp3d extrusionH="887400" prstMaterial="legacyMatte">
              <a:bevelT w="13500" h="13500"/>
              <a:bevelB w="13500" h="13500" prst="angle"/>
              <a:extrusionClr>
                <a:schemeClr val="accent2"/>
              </a:extrusionClr>
            </a:sp3d>
          </p:spPr>
          <p:txBody>
            <a:bodyPr wrap="none" anchor="ctr">
              <a:flatTx/>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sz="1000" b="1" dirty="0">
                  <a:solidFill>
                    <a:srgbClr val="FFFFFF"/>
                  </a:solidFill>
                  <a:ea typeface="MS PGothic" pitchFamily="34" charset="-128"/>
                </a:rPr>
                <a:t>802.16</a:t>
              </a:r>
            </a:p>
            <a:p>
              <a:pPr algn="ctr" fontAlgn="base">
                <a:spcBef>
                  <a:spcPct val="0"/>
                </a:spcBef>
                <a:spcAft>
                  <a:spcPct val="0"/>
                </a:spcAft>
              </a:pPr>
              <a:r>
                <a:rPr lang="en-US" sz="1000" b="1" dirty="0">
                  <a:solidFill>
                    <a:srgbClr val="FFFFFF"/>
                  </a:solidFill>
                  <a:ea typeface="MS PGothic" pitchFamily="34" charset="-128"/>
                </a:rPr>
                <a:t>Wireless</a:t>
              </a:r>
            </a:p>
            <a:p>
              <a:pPr algn="ctr" fontAlgn="base">
                <a:spcBef>
                  <a:spcPct val="0"/>
                </a:spcBef>
                <a:spcAft>
                  <a:spcPct val="0"/>
                </a:spcAft>
              </a:pPr>
              <a:r>
                <a:rPr lang="en-US" sz="1000" b="1" dirty="0">
                  <a:solidFill>
                    <a:srgbClr val="FFFFFF"/>
                  </a:solidFill>
                  <a:ea typeface="MS PGothic" pitchFamily="34" charset="-128"/>
                </a:rPr>
                <a:t>Broadband </a:t>
              </a:r>
            </a:p>
            <a:p>
              <a:pPr algn="ctr" fontAlgn="base">
                <a:spcBef>
                  <a:spcPct val="0"/>
                </a:spcBef>
                <a:spcAft>
                  <a:spcPct val="0"/>
                </a:spcAft>
              </a:pPr>
              <a:r>
                <a:rPr lang="en-US" sz="1000" b="1" dirty="0">
                  <a:solidFill>
                    <a:srgbClr val="FFFFFF"/>
                  </a:solidFill>
                  <a:ea typeface="MS PGothic" pitchFamily="34" charset="-128"/>
                </a:rPr>
                <a:t>Access</a:t>
              </a:r>
            </a:p>
          </p:txBody>
        </p:sp>
        <p:sp>
          <p:nvSpPr>
            <p:cNvPr id="37" name="Rectangle 36"/>
            <p:cNvSpPr>
              <a:spLocks noChangeArrowheads="1"/>
            </p:cNvSpPr>
            <p:nvPr/>
          </p:nvSpPr>
          <p:spPr bwMode="auto">
            <a:xfrm>
              <a:off x="10254792" y="3414451"/>
              <a:ext cx="718004" cy="854336"/>
            </a:xfrm>
            <a:prstGeom prst="rect">
              <a:avLst/>
            </a:prstGeom>
            <a:solidFill>
              <a:srgbClr val="00B0F0"/>
            </a:solidFill>
            <a:ln w="9525">
              <a:miter lim="800000"/>
              <a:headEnd/>
              <a:tailEnd/>
            </a:ln>
            <a:scene3d>
              <a:camera prst="legacyPerspectiveTopRight"/>
              <a:lightRig rig="legacyFlat3" dir="b"/>
            </a:scene3d>
            <a:sp3d extrusionH="887400" prstMaterial="legacyMatte">
              <a:bevelT w="13500" h="13500"/>
              <a:bevelB w="13500" h="13500" prst="angle"/>
              <a:extrusionClr>
                <a:schemeClr val="accent2"/>
              </a:extrusionClr>
            </a:sp3d>
          </p:spPr>
          <p:txBody>
            <a:bodyPr wrap="none" anchor="ctr">
              <a:flatTx/>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sz="1000" b="1" dirty="0">
                  <a:solidFill>
                    <a:srgbClr val="FFFFFF"/>
                  </a:solidFill>
                  <a:ea typeface="MS PGothic" pitchFamily="34" charset="-128"/>
                </a:rPr>
                <a:t>802.22</a:t>
              </a:r>
            </a:p>
            <a:p>
              <a:pPr algn="ctr" fontAlgn="base">
                <a:spcBef>
                  <a:spcPct val="0"/>
                </a:spcBef>
                <a:spcAft>
                  <a:spcPct val="0"/>
                </a:spcAft>
              </a:pPr>
              <a:r>
                <a:rPr lang="en-US" sz="1000" b="1" dirty="0">
                  <a:solidFill>
                    <a:srgbClr val="FFFFFF"/>
                  </a:solidFill>
                  <a:ea typeface="MS PGothic" pitchFamily="34" charset="-128"/>
                </a:rPr>
                <a:t>Wireless</a:t>
              </a:r>
            </a:p>
            <a:p>
              <a:pPr algn="ctr" fontAlgn="base">
                <a:spcBef>
                  <a:spcPct val="0"/>
                </a:spcBef>
                <a:spcAft>
                  <a:spcPct val="0"/>
                </a:spcAft>
              </a:pPr>
              <a:r>
                <a:rPr lang="en-US" sz="1000" b="1" dirty="0">
                  <a:solidFill>
                    <a:srgbClr val="FFFFFF"/>
                  </a:solidFill>
                  <a:ea typeface="MS PGothic" pitchFamily="34" charset="-128"/>
                </a:rPr>
                <a:t>Regional</a:t>
              </a:r>
            </a:p>
            <a:p>
              <a:pPr algn="ctr" fontAlgn="base">
                <a:spcBef>
                  <a:spcPct val="0"/>
                </a:spcBef>
                <a:spcAft>
                  <a:spcPct val="0"/>
                </a:spcAft>
              </a:pPr>
              <a:r>
                <a:rPr lang="en-US" sz="1000" b="1" dirty="0">
                  <a:solidFill>
                    <a:srgbClr val="FFFFFF"/>
                  </a:solidFill>
                  <a:ea typeface="MS PGothic" pitchFamily="34" charset="-128"/>
                </a:rPr>
                <a:t>Area</a:t>
              </a:r>
            </a:p>
            <a:p>
              <a:pPr algn="ctr" fontAlgn="base">
                <a:spcBef>
                  <a:spcPct val="0"/>
                </a:spcBef>
                <a:spcAft>
                  <a:spcPct val="0"/>
                </a:spcAft>
              </a:pPr>
              <a:r>
                <a:rPr lang="en-US" sz="1000" b="1" dirty="0">
                  <a:solidFill>
                    <a:srgbClr val="FFFFFF"/>
                  </a:solidFill>
                  <a:ea typeface="MS PGothic" pitchFamily="34" charset="-128"/>
                </a:rPr>
                <a:t>Networks</a:t>
              </a:r>
            </a:p>
          </p:txBody>
        </p:sp>
        <p:sp>
          <p:nvSpPr>
            <p:cNvPr id="38" name="Rectangle 37"/>
            <p:cNvSpPr>
              <a:spLocks noChangeArrowheads="1"/>
            </p:cNvSpPr>
            <p:nvPr/>
          </p:nvSpPr>
          <p:spPr bwMode="auto">
            <a:xfrm>
              <a:off x="2403017" y="3424237"/>
              <a:ext cx="738187" cy="860425"/>
            </a:xfrm>
            <a:prstGeom prst="rect">
              <a:avLst/>
            </a:prstGeom>
            <a:solidFill>
              <a:srgbClr val="00B0F0"/>
            </a:solidFill>
            <a:ln w="9525">
              <a:miter lim="800000"/>
              <a:headEnd/>
              <a:tailEnd/>
            </a:ln>
            <a:scene3d>
              <a:camera prst="legacyPerspectiveTopRight"/>
              <a:lightRig rig="legacyFlat3" dir="b"/>
            </a:scene3d>
            <a:sp3d extrusionH="887400" prstMaterial="legacyMatte">
              <a:bevelT w="13500" h="13500"/>
              <a:bevelB w="13500" h="13500" prst="angle"/>
              <a:extrusionClr>
                <a:schemeClr val="accent2"/>
              </a:extrusionClr>
            </a:sp3d>
          </p:spPr>
          <p:txBody>
            <a:bodyPr wrap="none" anchor="ctr">
              <a:flatTx/>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sz="1000" b="1">
                  <a:solidFill>
                    <a:srgbClr val="FFFFFF"/>
                  </a:solidFill>
                  <a:ea typeface="MS PGothic" pitchFamily="34" charset="-128"/>
                </a:rPr>
                <a:t>802.1</a:t>
              </a:r>
            </a:p>
            <a:p>
              <a:pPr algn="ctr" fontAlgn="base">
                <a:spcBef>
                  <a:spcPct val="0"/>
                </a:spcBef>
                <a:spcAft>
                  <a:spcPct val="0"/>
                </a:spcAft>
              </a:pPr>
              <a:r>
                <a:rPr lang="en-US" sz="1000" b="1">
                  <a:solidFill>
                    <a:srgbClr val="FFFFFF"/>
                  </a:solidFill>
                  <a:ea typeface="MS PGothic" pitchFamily="34" charset="-128"/>
                </a:rPr>
                <a:t>Higher</a:t>
              </a:r>
            </a:p>
            <a:p>
              <a:pPr algn="ctr" fontAlgn="base">
                <a:spcBef>
                  <a:spcPct val="0"/>
                </a:spcBef>
                <a:spcAft>
                  <a:spcPct val="0"/>
                </a:spcAft>
              </a:pPr>
              <a:r>
                <a:rPr lang="en-US" sz="1000" b="1">
                  <a:solidFill>
                    <a:srgbClr val="FFFFFF"/>
                  </a:solidFill>
                  <a:ea typeface="MS PGothic" pitchFamily="34" charset="-128"/>
                </a:rPr>
                <a:t>Layer</a:t>
              </a:r>
            </a:p>
            <a:p>
              <a:pPr algn="ctr" fontAlgn="base">
                <a:spcBef>
                  <a:spcPct val="0"/>
                </a:spcBef>
                <a:spcAft>
                  <a:spcPct val="0"/>
                </a:spcAft>
              </a:pPr>
              <a:r>
                <a:rPr lang="en-US" sz="1000" b="1">
                  <a:solidFill>
                    <a:srgbClr val="FFFFFF"/>
                  </a:solidFill>
                  <a:ea typeface="MS PGothic" pitchFamily="34" charset="-128"/>
                </a:rPr>
                <a:t>LAN</a:t>
              </a:r>
            </a:p>
            <a:p>
              <a:pPr algn="ctr" fontAlgn="base">
                <a:spcBef>
                  <a:spcPct val="0"/>
                </a:spcBef>
                <a:spcAft>
                  <a:spcPct val="0"/>
                </a:spcAft>
              </a:pPr>
              <a:r>
                <a:rPr lang="en-US" sz="1000" b="1">
                  <a:solidFill>
                    <a:srgbClr val="FFFFFF"/>
                  </a:solidFill>
                  <a:ea typeface="MS PGothic" pitchFamily="34" charset="-128"/>
                </a:rPr>
                <a:t>Protocols</a:t>
              </a:r>
            </a:p>
          </p:txBody>
        </p:sp>
        <p:sp>
          <p:nvSpPr>
            <p:cNvPr id="40" name="Oval 39"/>
            <p:cNvSpPr>
              <a:spLocks noChangeArrowheads="1"/>
            </p:cNvSpPr>
            <p:nvPr/>
          </p:nvSpPr>
          <p:spPr bwMode="auto">
            <a:xfrm>
              <a:off x="4020680" y="2989262"/>
              <a:ext cx="1295400" cy="1676400"/>
            </a:xfrm>
            <a:prstGeom prst="ellipse">
              <a:avLst/>
            </a:prstGeom>
            <a:noFill/>
            <a:ln w="28575">
              <a:solidFill>
                <a:srgbClr val="00B050"/>
              </a:solidFill>
              <a:round/>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endParaRPr lang="en-US" sz="2400">
                <a:solidFill>
                  <a:srgbClr val="0070C0"/>
                </a:solidFill>
                <a:ea typeface="MS PGothic" pitchFamily="34" charset="-128"/>
              </a:endParaRPr>
            </a:p>
          </p:txBody>
        </p:sp>
        <p:sp>
          <p:nvSpPr>
            <p:cNvPr id="41" name="Text Box 42"/>
            <p:cNvSpPr txBox="1">
              <a:spLocks noChangeArrowheads="1"/>
            </p:cNvSpPr>
            <p:nvPr/>
          </p:nvSpPr>
          <p:spPr bwMode="auto">
            <a:xfrm>
              <a:off x="6857542" y="4786233"/>
              <a:ext cx="5233417" cy="766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1800" b="1" dirty="0">
                  <a:solidFill>
                    <a:srgbClr val="000000"/>
                  </a:solidFill>
                </a:rPr>
                <a:t>IEEE 802.11 WG Voting Members: </a:t>
              </a:r>
              <a:r>
                <a:rPr lang="en-US" b="1" dirty="0">
                  <a:solidFill>
                    <a:srgbClr val="000000"/>
                  </a:solidFill>
                </a:rPr>
                <a:t>400+</a:t>
              </a:r>
            </a:p>
            <a:p>
              <a:pPr fontAlgn="base">
                <a:spcBef>
                  <a:spcPct val="0"/>
                </a:spcBef>
                <a:spcAft>
                  <a:spcPct val="0"/>
                </a:spcAft>
              </a:pPr>
              <a:endParaRPr lang="en-US" sz="1800" b="1" dirty="0">
                <a:solidFill>
                  <a:srgbClr val="000000"/>
                </a:solidFill>
              </a:endParaRPr>
            </a:p>
          </p:txBody>
        </p:sp>
      </p:grpSp>
      <p:grpSp>
        <p:nvGrpSpPr>
          <p:cNvPr id="47" name="Group 70"/>
          <p:cNvGrpSpPr>
            <a:grpSpLocks/>
          </p:cNvGrpSpPr>
          <p:nvPr/>
        </p:nvGrpSpPr>
        <p:grpSpPr bwMode="auto">
          <a:xfrm>
            <a:off x="652101" y="2341829"/>
            <a:ext cx="2175090" cy="3895480"/>
            <a:chOff x="6096000" y="1371600"/>
            <a:chExt cx="2362200" cy="3963988"/>
          </a:xfrm>
        </p:grpSpPr>
        <p:sp>
          <p:nvSpPr>
            <p:cNvPr id="48" name="CustomShape 3"/>
            <p:cNvSpPr>
              <a:spLocks noChangeArrowheads="1"/>
            </p:cNvSpPr>
            <p:nvPr/>
          </p:nvSpPr>
          <p:spPr bwMode="auto">
            <a:xfrm>
              <a:off x="6781800" y="4876800"/>
              <a:ext cx="1676400" cy="457200"/>
            </a:xfrm>
            <a:prstGeom prst="rect">
              <a:avLst/>
            </a:prstGeom>
            <a:solidFill>
              <a:srgbClr val="FFCCFF"/>
            </a:solidFill>
            <a:ln w="9360">
              <a:solidFill>
                <a:srgbClr val="000000"/>
              </a:solidFill>
              <a:miter lim="800000"/>
              <a:headEnd/>
              <a:tailEnd/>
            </a:ln>
          </p:spPr>
          <p:txBody>
            <a:bodyPr/>
            <a:lstStyle>
              <a:lvl1pPr eaLnBrk="0" hangingPunct="0">
                <a:defRPr>
                  <a:solidFill>
                    <a:schemeClr val="tx1"/>
                  </a:solidFill>
                  <a:latin typeface="Arial" panose="020B0604020202020204" pitchFamily="34" charset="0"/>
                  <a:ea typeface="DejaVu Sans" pitchFamily="34" charset="0"/>
                  <a:cs typeface="DejaVu Sans" pitchFamily="34" charset="0"/>
                </a:defRPr>
              </a:lvl1pPr>
              <a:lvl2pPr marL="742950" indent="-285750" eaLnBrk="0" hangingPunct="0">
                <a:defRPr>
                  <a:solidFill>
                    <a:schemeClr val="tx1"/>
                  </a:solidFill>
                  <a:latin typeface="Arial" panose="020B0604020202020204" pitchFamily="34" charset="0"/>
                  <a:ea typeface="DejaVu Sans" pitchFamily="34" charset="0"/>
                  <a:cs typeface="DejaVu Sans" pitchFamily="34" charset="0"/>
                </a:defRPr>
              </a:lvl2pPr>
              <a:lvl3pPr marL="1143000" indent="-228600" eaLnBrk="0" hangingPunct="0">
                <a:defRPr>
                  <a:solidFill>
                    <a:schemeClr val="tx1"/>
                  </a:solidFill>
                  <a:latin typeface="Arial" panose="020B0604020202020204" pitchFamily="34" charset="0"/>
                  <a:ea typeface="DejaVu Sans" pitchFamily="34" charset="0"/>
                  <a:cs typeface="DejaVu Sans" pitchFamily="34" charset="0"/>
                </a:defRPr>
              </a:lvl3pPr>
              <a:lvl4pPr marL="1600200" indent="-228600" eaLnBrk="0" hangingPunct="0">
                <a:defRPr>
                  <a:solidFill>
                    <a:schemeClr val="tx1"/>
                  </a:solidFill>
                  <a:latin typeface="Arial" panose="020B0604020202020204" pitchFamily="34" charset="0"/>
                  <a:ea typeface="DejaVu Sans" pitchFamily="34" charset="0"/>
                  <a:cs typeface="DejaVu Sans" pitchFamily="34" charset="0"/>
                </a:defRPr>
              </a:lvl4pPr>
              <a:lvl5pPr marL="2057400" indent="-228600" eaLnBrk="0" hangingPunct="0">
                <a:defRPr>
                  <a:solidFill>
                    <a:schemeClr val="tx1"/>
                  </a:solidFill>
                  <a:latin typeface="Arial" panose="020B0604020202020204" pitchFamily="34" charset="0"/>
                  <a:ea typeface="DejaVu Sans" pitchFamily="34" charset="0"/>
                  <a:cs typeface="DejaVu Sans"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9pPr>
            </a:lstStyle>
            <a:p>
              <a:pPr eaLnBrk="1" hangingPunct="1"/>
              <a:endParaRPr lang="en-US" altLang="en-US"/>
            </a:p>
          </p:txBody>
        </p:sp>
        <p:sp>
          <p:nvSpPr>
            <p:cNvPr id="49" name="CustomShape 4"/>
            <p:cNvSpPr>
              <a:spLocks noChangeArrowheads="1"/>
            </p:cNvSpPr>
            <p:nvPr/>
          </p:nvSpPr>
          <p:spPr bwMode="auto">
            <a:xfrm>
              <a:off x="7010400" y="2057400"/>
              <a:ext cx="1219200" cy="2819400"/>
            </a:xfrm>
            <a:prstGeom prst="rect">
              <a:avLst/>
            </a:prstGeom>
            <a:solidFill>
              <a:srgbClr val="BBE0E3"/>
            </a:solidFill>
            <a:ln w="9360">
              <a:solidFill>
                <a:srgbClr val="000000"/>
              </a:solidFill>
              <a:miter lim="800000"/>
              <a:headEnd/>
              <a:tailEnd/>
            </a:ln>
          </p:spPr>
          <p:txBody>
            <a:bodyPr/>
            <a:lstStyle>
              <a:lvl1pPr eaLnBrk="0" hangingPunct="0">
                <a:defRPr>
                  <a:solidFill>
                    <a:schemeClr val="tx1"/>
                  </a:solidFill>
                  <a:latin typeface="Arial" panose="020B0604020202020204" pitchFamily="34" charset="0"/>
                  <a:ea typeface="DejaVu Sans" pitchFamily="34" charset="0"/>
                  <a:cs typeface="DejaVu Sans" pitchFamily="34" charset="0"/>
                </a:defRPr>
              </a:lvl1pPr>
              <a:lvl2pPr marL="742950" indent="-285750" eaLnBrk="0" hangingPunct="0">
                <a:defRPr>
                  <a:solidFill>
                    <a:schemeClr val="tx1"/>
                  </a:solidFill>
                  <a:latin typeface="Arial" panose="020B0604020202020204" pitchFamily="34" charset="0"/>
                  <a:ea typeface="DejaVu Sans" pitchFamily="34" charset="0"/>
                  <a:cs typeface="DejaVu Sans" pitchFamily="34" charset="0"/>
                </a:defRPr>
              </a:lvl2pPr>
              <a:lvl3pPr marL="1143000" indent="-228600" eaLnBrk="0" hangingPunct="0">
                <a:defRPr>
                  <a:solidFill>
                    <a:schemeClr val="tx1"/>
                  </a:solidFill>
                  <a:latin typeface="Arial" panose="020B0604020202020204" pitchFamily="34" charset="0"/>
                  <a:ea typeface="DejaVu Sans" pitchFamily="34" charset="0"/>
                  <a:cs typeface="DejaVu Sans" pitchFamily="34" charset="0"/>
                </a:defRPr>
              </a:lvl3pPr>
              <a:lvl4pPr marL="1600200" indent="-228600" eaLnBrk="0" hangingPunct="0">
                <a:defRPr>
                  <a:solidFill>
                    <a:schemeClr val="tx1"/>
                  </a:solidFill>
                  <a:latin typeface="Arial" panose="020B0604020202020204" pitchFamily="34" charset="0"/>
                  <a:ea typeface="DejaVu Sans" pitchFamily="34" charset="0"/>
                  <a:cs typeface="DejaVu Sans" pitchFamily="34" charset="0"/>
                </a:defRPr>
              </a:lvl4pPr>
              <a:lvl5pPr marL="2057400" indent="-228600" eaLnBrk="0" hangingPunct="0">
                <a:defRPr>
                  <a:solidFill>
                    <a:schemeClr val="tx1"/>
                  </a:solidFill>
                  <a:latin typeface="Arial" panose="020B0604020202020204" pitchFamily="34" charset="0"/>
                  <a:ea typeface="DejaVu Sans" pitchFamily="34" charset="0"/>
                  <a:cs typeface="DejaVu Sans"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9pPr>
            </a:lstStyle>
            <a:p>
              <a:pPr eaLnBrk="1" hangingPunct="1"/>
              <a:endParaRPr lang="en-US" altLang="en-US"/>
            </a:p>
          </p:txBody>
        </p:sp>
        <p:sp>
          <p:nvSpPr>
            <p:cNvPr id="50" name="CustomShape 5"/>
            <p:cNvSpPr>
              <a:spLocks noChangeArrowheads="1"/>
            </p:cNvSpPr>
            <p:nvPr/>
          </p:nvSpPr>
          <p:spPr bwMode="auto">
            <a:xfrm>
              <a:off x="6783388" y="1371600"/>
              <a:ext cx="15795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lvl1pPr eaLnBrk="0" hangingPunct="0">
                <a:defRPr>
                  <a:solidFill>
                    <a:schemeClr val="tx1"/>
                  </a:solidFill>
                  <a:latin typeface="Arial" panose="020B0604020202020204" pitchFamily="34" charset="0"/>
                  <a:ea typeface="DejaVu Sans" pitchFamily="34" charset="0"/>
                  <a:cs typeface="DejaVu Sans" pitchFamily="34" charset="0"/>
                </a:defRPr>
              </a:lvl1pPr>
              <a:lvl2pPr marL="742950" indent="-285750" eaLnBrk="0" hangingPunct="0">
                <a:defRPr>
                  <a:solidFill>
                    <a:schemeClr val="tx1"/>
                  </a:solidFill>
                  <a:latin typeface="Arial" panose="020B0604020202020204" pitchFamily="34" charset="0"/>
                  <a:ea typeface="DejaVu Sans" pitchFamily="34" charset="0"/>
                  <a:cs typeface="DejaVu Sans" pitchFamily="34" charset="0"/>
                </a:defRPr>
              </a:lvl2pPr>
              <a:lvl3pPr marL="1143000" indent="-228600" eaLnBrk="0" hangingPunct="0">
                <a:defRPr>
                  <a:solidFill>
                    <a:schemeClr val="tx1"/>
                  </a:solidFill>
                  <a:latin typeface="Arial" panose="020B0604020202020204" pitchFamily="34" charset="0"/>
                  <a:ea typeface="DejaVu Sans" pitchFamily="34" charset="0"/>
                  <a:cs typeface="DejaVu Sans" pitchFamily="34" charset="0"/>
                </a:defRPr>
              </a:lvl3pPr>
              <a:lvl4pPr marL="1600200" indent="-228600" eaLnBrk="0" hangingPunct="0">
                <a:defRPr>
                  <a:solidFill>
                    <a:schemeClr val="tx1"/>
                  </a:solidFill>
                  <a:latin typeface="Arial" panose="020B0604020202020204" pitchFamily="34" charset="0"/>
                  <a:ea typeface="DejaVu Sans" pitchFamily="34" charset="0"/>
                  <a:cs typeface="DejaVu Sans" pitchFamily="34" charset="0"/>
                </a:defRPr>
              </a:lvl4pPr>
              <a:lvl5pPr marL="2057400" indent="-228600" eaLnBrk="0" hangingPunct="0">
                <a:defRPr>
                  <a:solidFill>
                    <a:schemeClr val="tx1"/>
                  </a:solidFill>
                  <a:latin typeface="Arial" panose="020B0604020202020204" pitchFamily="34" charset="0"/>
                  <a:ea typeface="DejaVu Sans" pitchFamily="34" charset="0"/>
                  <a:cs typeface="DejaVu Sans"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9pPr>
            </a:lstStyle>
            <a:p>
              <a:pPr eaLnBrk="1" hangingPunct="1"/>
              <a:r>
                <a:rPr lang="en-US" altLang="en-US" sz="1600" dirty="0">
                  <a:solidFill>
                    <a:srgbClr val="000000"/>
                  </a:solidFill>
                </a:rPr>
                <a:t>OSI Reference </a:t>
              </a:r>
              <a:endParaRPr lang="en-US" altLang="en-US" dirty="0"/>
            </a:p>
            <a:p>
              <a:pPr eaLnBrk="1" hangingPunct="1"/>
              <a:r>
                <a:rPr lang="en-US" altLang="en-US" sz="1600" dirty="0">
                  <a:solidFill>
                    <a:srgbClr val="000000"/>
                  </a:solidFill>
                </a:rPr>
                <a:t>Model</a:t>
              </a:r>
              <a:endParaRPr lang="en-US" altLang="en-US" dirty="0"/>
            </a:p>
          </p:txBody>
        </p:sp>
        <p:sp>
          <p:nvSpPr>
            <p:cNvPr id="51" name="CustomShape 6"/>
            <p:cNvSpPr>
              <a:spLocks noChangeArrowheads="1"/>
            </p:cNvSpPr>
            <p:nvPr/>
          </p:nvSpPr>
          <p:spPr bwMode="auto">
            <a:xfrm>
              <a:off x="7075488" y="2133600"/>
              <a:ext cx="1050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lvl1pPr eaLnBrk="0" hangingPunct="0">
                <a:defRPr>
                  <a:solidFill>
                    <a:schemeClr val="tx1"/>
                  </a:solidFill>
                  <a:latin typeface="Arial" panose="020B0604020202020204" pitchFamily="34" charset="0"/>
                  <a:ea typeface="DejaVu Sans" pitchFamily="34" charset="0"/>
                  <a:cs typeface="DejaVu Sans" pitchFamily="34" charset="0"/>
                </a:defRPr>
              </a:lvl1pPr>
              <a:lvl2pPr marL="742950" indent="-285750" eaLnBrk="0" hangingPunct="0">
                <a:defRPr>
                  <a:solidFill>
                    <a:schemeClr val="tx1"/>
                  </a:solidFill>
                  <a:latin typeface="Arial" panose="020B0604020202020204" pitchFamily="34" charset="0"/>
                  <a:ea typeface="DejaVu Sans" pitchFamily="34" charset="0"/>
                  <a:cs typeface="DejaVu Sans" pitchFamily="34" charset="0"/>
                </a:defRPr>
              </a:lvl2pPr>
              <a:lvl3pPr marL="1143000" indent="-228600" eaLnBrk="0" hangingPunct="0">
                <a:defRPr>
                  <a:solidFill>
                    <a:schemeClr val="tx1"/>
                  </a:solidFill>
                  <a:latin typeface="Arial" panose="020B0604020202020204" pitchFamily="34" charset="0"/>
                  <a:ea typeface="DejaVu Sans" pitchFamily="34" charset="0"/>
                  <a:cs typeface="DejaVu Sans" pitchFamily="34" charset="0"/>
                </a:defRPr>
              </a:lvl3pPr>
              <a:lvl4pPr marL="1600200" indent="-228600" eaLnBrk="0" hangingPunct="0">
                <a:defRPr>
                  <a:solidFill>
                    <a:schemeClr val="tx1"/>
                  </a:solidFill>
                  <a:latin typeface="Arial" panose="020B0604020202020204" pitchFamily="34" charset="0"/>
                  <a:ea typeface="DejaVu Sans" pitchFamily="34" charset="0"/>
                  <a:cs typeface="DejaVu Sans" pitchFamily="34" charset="0"/>
                </a:defRPr>
              </a:lvl4pPr>
              <a:lvl5pPr marL="2057400" indent="-228600" eaLnBrk="0" hangingPunct="0">
                <a:defRPr>
                  <a:solidFill>
                    <a:schemeClr val="tx1"/>
                  </a:solidFill>
                  <a:latin typeface="Arial" panose="020B0604020202020204" pitchFamily="34" charset="0"/>
                  <a:ea typeface="DejaVu Sans" pitchFamily="34" charset="0"/>
                  <a:cs typeface="DejaVu Sans"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9pPr>
            </a:lstStyle>
            <a:p>
              <a:pPr eaLnBrk="1" hangingPunct="1"/>
              <a:r>
                <a:rPr lang="en-US" altLang="en-US" sz="1400" dirty="0">
                  <a:solidFill>
                    <a:srgbClr val="000000"/>
                  </a:solidFill>
                </a:rPr>
                <a:t>Application</a:t>
              </a:r>
              <a:endParaRPr lang="en-US" altLang="en-US" dirty="0"/>
            </a:p>
          </p:txBody>
        </p:sp>
        <p:sp>
          <p:nvSpPr>
            <p:cNvPr id="52" name="CustomShape 7"/>
            <p:cNvSpPr>
              <a:spLocks noChangeArrowheads="1"/>
            </p:cNvSpPr>
            <p:nvPr/>
          </p:nvSpPr>
          <p:spPr bwMode="auto">
            <a:xfrm>
              <a:off x="7010400" y="2535238"/>
              <a:ext cx="117951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lvl1pPr eaLnBrk="0" hangingPunct="0">
                <a:defRPr>
                  <a:solidFill>
                    <a:schemeClr val="tx1"/>
                  </a:solidFill>
                  <a:latin typeface="Arial" panose="020B0604020202020204" pitchFamily="34" charset="0"/>
                  <a:ea typeface="DejaVu Sans" pitchFamily="34" charset="0"/>
                  <a:cs typeface="DejaVu Sans" pitchFamily="34" charset="0"/>
                </a:defRPr>
              </a:lvl1pPr>
              <a:lvl2pPr marL="742950" indent="-285750" eaLnBrk="0" hangingPunct="0">
                <a:defRPr>
                  <a:solidFill>
                    <a:schemeClr val="tx1"/>
                  </a:solidFill>
                  <a:latin typeface="Arial" panose="020B0604020202020204" pitchFamily="34" charset="0"/>
                  <a:ea typeface="DejaVu Sans" pitchFamily="34" charset="0"/>
                  <a:cs typeface="DejaVu Sans" pitchFamily="34" charset="0"/>
                </a:defRPr>
              </a:lvl2pPr>
              <a:lvl3pPr marL="1143000" indent="-228600" eaLnBrk="0" hangingPunct="0">
                <a:defRPr>
                  <a:solidFill>
                    <a:schemeClr val="tx1"/>
                  </a:solidFill>
                  <a:latin typeface="Arial" panose="020B0604020202020204" pitchFamily="34" charset="0"/>
                  <a:ea typeface="DejaVu Sans" pitchFamily="34" charset="0"/>
                  <a:cs typeface="DejaVu Sans" pitchFamily="34" charset="0"/>
                </a:defRPr>
              </a:lvl3pPr>
              <a:lvl4pPr marL="1600200" indent="-228600" eaLnBrk="0" hangingPunct="0">
                <a:defRPr>
                  <a:solidFill>
                    <a:schemeClr val="tx1"/>
                  </a:solidFill>
                  <a:latin typeface="Arial" panose="020B0604020202020204" pitchFamily="34" charset="0"/>
                  <a:ea typeface="DejaVu Sans" pitchFamily="34" charset="0"/>
                  <a:cs typeface="DejaVu Sans" pitchFamily="34" charset="0"/>
                </a:defRPr>
              </a:lvl4pPr>
              <a:lvl5pPr marL="2057400" indent="-228600" eaLnBrk="0" hangingPunct="0">
                <a:defRPr>
                  <a:solidFill>
                    <a:schemeClr val="tx1"/>
                  </a:solidFill>
                  <a:latin typeface="Arial" panose="020B0604020202020204" pitchFamily="34" charset="0"/>
                  <a:ea typeface="DejaVu Sans" pitchFamily="34" charset="0"/>
                  <a:cs typeface="DejaVu Sans"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9pPr>
            </a:lstStyle>
            <a:p>
              <a:pPr eaLnBrk="1" hangingPunct="1"/>
              <a:r>
                <a:rPr lang="en-US" altLang="en-US" sz="1400" dirty="0">
                  <a:solidFill>
                    <a:srgbClr val="000000"/>
                  </a:solidFill>
                </a:rPr>
                <a:t>Presentation</a:t>
              </a:r>
              <a:endParaRPr lang="en-US" altLang="en-US" dirty="0"/>
            </a:p>
          </p:txBody>
        </p:sp>
        <p:sp>
          <p:nvSpPr>
            <p:cNvPr id="53" name="CustomShape 8"/>
            <p:cNvSpPr>
              <a:spLocks noChangeArrowheads="1"/>
            </p:cNvSpPr>
            <p:nvPr/>
          </p:nvSpPr>
          <p:spPr bwMode="auto">
            <a:xfrm>
              <a:off x="7194550" y="2938463"/>
              <a:ext cx="8128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lvl1pPr eaLnBrk="0" hangingPunct="0">
                <a:defRPr>
                  <a:solidFill>
                    <a:schemeClr val="tx1"/>
                  </a:solidFill>
                  <a:latin typeface="Arial" panose="020B0604020202020204" pitchFamily="34" charset="0"/>
                  <a:ea typeface="DejaVu Sans" pitchFamily="34" charset="0"/>
                  <a:cs typeface="DejaVu Sans" pitchFamily="34" charset="0"/>
                </a:defRPr>
              </a:lvl1pPr>
              <a:lvl2pPr marL="742950" indent="-285750" eaLnBrk="0" hangingPunct="0">
                <a:defRPr>
                  <a:solidFill>
                    <a:schemeClr val="tx1"/>
                  </a:solidFill>
                  <a:latin typeface="Arial" panose="020B0604020202020204" pitchFamily="34" charset="0"/>
                  <a:ea typeface="DejaVu Sans" pitchFamily="34" charset="0"/>
                  <a:cs typeface="DejaVu Sans" pitchFamily="34" charset="0"/>
                </a:defRPr>
              </a:lvl2pPr>
              <a:lvl3pPr marL="1143000" indent="-228600" eaLnBrk="0" hangingPunct="0">
                <a:defRPr>
                  <a:solidFill>
                    <a:schemeClr val="tx1"/>
                  </a:solidFill>
                  <a:latin typeface="Arial" panose="020B0604020202020204" pitchFamily="34" charset="0"/>
                  <a:ea typeface="DejaVu Sans" pitchFamily="34" charset="0"/>
                  <a:cs typeface="DejaVu Sans" pitchFamily="34" charset="0"/>
                </a:defRPr>
              </a:lvl3pPr>
              <a:lvl4pPr marL="1600200" indent="-228600" eaLnBrk="0" hangingPunct="0">
                <a:defRPr>
                  <a:solidFill>
                    <a:schemeClr val="tx1"/>
                  </a:solidFill>
                  <a:latin typeface="Arial" panose="020B0604020202020204" pitchFamily="34" charset="0"/>
                  <a:ea typeface="DejaVu Sans" pitchFamily="34" charset="0"/>
                  <a:cs typeface="DejaVu Sans" pitchFamily="34" charset="0"/>
                </a:defRPr>
              </a:lvl4pPr>
              <a:lvl5pPr marL="2057400" indent="-228600" eaLnBrk="0" hangingPunct="0">
                <a:defRPr>
                  <a:solidFill>
                    <a:schemeClr val="tx1"/>
                  </a:solidFill>
                  <a:latin typeface="Arial" panose="020B0604020202020204" pitchFamily="34" charset="0"/>
                  <a:ea typeface="DejaVu Sans" pitchFamily="34" charset="0"/>
                  <a:cs typeface="DejaVu Sans"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9pPr>
            </a:lstStyle>
            <a:p>
              <a:pPr eaLnBrk="1" hangingPunct="1"/>
              <a:r>
                <a:rPr lang="en-US" altLang="en-US" sz="1400">
                  <a:solidFill>
                    <a:srgbClr val="000000"/>
                  </a:solidFill>
                </a:rPr>
                <a:t>Session</a:t>
              </a:r>
              <a:endParaRPr lang="en-US" altLang="en-US"/>
            </a:p>
          </p:txBody>
        </p:sp>
        <p:sp>
          <p:nvSpPr>
            <p:cNvPr id="54" name="CustomShape 9"/>
            <p:cNvSpPr>
              <a:spLocks noChangeArrowheads="1"/>
            </p:cNvSpPr>
            <p:nvPr/>
          </p:nvSpPr>
          <p:spPr bwMode="auto">
            <a:xfrm>
              <a:off x="7132638" y="3341688"/>
              <a:ext cx="93503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lvl1pPr eaLnBrk="0" hangingPunct="0">
                <a:defRPr>
                  <a:solidFill>
                    <a:schemeClr val="tx1"/>
                  </a:solidFill>
                  <a:latin typeface="Arial" panose="020B0604020202020204" pitchFamily="34" charset="0"/>
                  <a:ea typeface="DejaVu Sans" pitchFamily="34" charset="0"/>
                  <a:cs typeface="DejaVu Sans" pitchFamily="34" charset="0"/>
                </a:defRPr>
              </a:lvl1pPr>
              <a:lvl2pPr marL="742950" indent="-285750" eaLnBrk="0" hangingPunct="0">
                <a:defRPr>
                  <a:solidFill>
                    <a:schemeClr val="tx1"/>
                  </a:solidFill>
                  <a:latin typeface="Arial" panose="020B0604020202020204" pitchFamily="34" charset="0"/>
                  <a:ea typeface="DejaVu Sans" pitchFamily="34" charset="0"/>
                  <a:cs typeface="DejaVu Sans" pitchFamily="34" charset="0"/>
                </a:defRPr>
              </a:lvl2pPr>
              <a:lvl3pPr marL="1143000" indent="-228600" eaLnBrk="0" hangingPunct="0">
                <a:defRPr>
                  <a:solidFill>
                    <a:schemeClr val="tx1"/>
                  </a:solidFill>
                  <a:latin typeface="Arial" panose="020B0604020202020204" pitchFamily="34" charset="0"/>
                  <a:ea typeface="DejaVu Sans" pitchFamily="34" charset="0"/>
                  <a:cs typeface="DejaVu Sans" pitchFamily="34" charset="0"/>
                </a:defRPr>
              </a:lvl3pPr>
              <a:lvl4pPr marL="1600200" indent="-228600" eaLnBrk="0" hangingPunct="0">
                <a:defRPr>
                  <a:solidFill>
                    <a:schemeClr val="tx1"/>
                  </a:solidFill>
                  <a:latin typeface="Arial" panose="020B0604020202020204" pitchFamily="34" charset="0"/>
                  <a:ea typeface="DejaVu Sans" pitchFamily="34" charset="0"/>
                  <a:cs typeface="DejaVu Sans" pitchFamily="34" charset="0"/>
                </a:defRPr>
              </a:lvl4pPr>
              <a:lvl5pPr marL="2057400" indent="-228600" eaLnBrk="0" hangingPunct="0">
                <a:defRPr>
                  <a:solidFill>
                    <a:schemeClr val="tx1"/>
                  </a:solidFill>
                  <a:latin typeface="Arial" panose="020B0604020202020204" pitchFamily="34" charset="0"/>
                  <a:ea typeface="DejaVu Sans" pitchFamily="34" charset="0"/>
                  <a:cs typeface="DejaVu Sans"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9pPr>
            </a:lstStyle>
            <a:p>
              <a:pPr eaLnBrk="1" hangingPunct="1"/>
              <a:r>
                <a:rPr lang="en-US" altLang="en-US" sz="1400" dirty="0">
                  <a:solidFill>
                    <a:srgbClr val="000000"/>
                  </a:solidFill>
                </a:rPr>
                <a:t>Transport</a:t>
              </a:r>
              <a:endParaRPr lang="en-US" altLang="en-US" dirty="0"/>
            </a:p>
          </p:txBody>
        </p:sp>
        <p:sp>
          <p:nvSpPr>
            <p:cNvPr id="55" name="CustomShape 10"/>
            <p:cNvSpPr>
              <a:spLocks noChangeArrowheads="1"/>
            </p:cNvSpPr>
            <p:nvPr/>
          </p:nvSpPr>
          <p:spPr bwMode="auto">
            <a:xfrm>
              <a:off x="7183438" y="3743325"/>
              <a:ext cx="83343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lvl1pPr eaLnBrk="0" hangingPunct="0">
                <a:defRPr>
                  <a:solidFill>
                    <a:schemeClr val="tx1"/>
                  </a:solidFill>
                  <a:latin typeface="Arial" panose="020B0604020202020204" pitchFamily="34" charset="0"/>
                  <a:ea typeface="DejaVu Sans" pitchFamily="34" charset="0"/>
                  <a:cs typeface="DejaVu Sans" pitchFamily="34" charset="0"/>
                </a:defRPr>
              </a:lvl1pPr>
              <a:lvl2pPr marL="742950" indent="-285750" eaLnBrk="0" hangingPunct="0">
                <a:defRPr>
                  <a:solidFill>
                    <a:schemeClr val="tx1"/>
                  </a:solidFill>
                  <a:latin typeface="Arial" panose="020B0604020202020204" pitchFamily="34" charset="0"/>
                  <a:ea typeface="DejaVu Sans" pitchFamily="34" charset="0"/>
                  <a:cs typeface="DejaVu Sans" pitchFamily="34" charset="0"/>
                </a:defRPr>
              </a:lvl2pPr>
              <a:lvl3pPr marL="1143000" indent="-228600" eaLnBrk="0" hangingPunct="0">
                <a:defRPr>
                  <a:solidFill>
                    <a:schemeClr val="tx1"/>
                  </a:solidFill>
                  <a:latin typeface="Arial" panose="020B0604020202020204" pitchFamily="34" charset="0"/>
                  <a:ea typeface="DejaVu Sans" pitchFamily="34" charset="0"/>
                  <a:cs typeface="DejaVu Sans" pitchFamily="34" charset="0"/>
                </a:defRPr>
              </a:lvl3pPr>
              <a:lvl4pPr marL="1600200" indent="-228600" eaLnBrk="0" hangingPunct="0">
                <a:defRPr>
                  <a:solidFill>
                    <a:schemeClr val="tx1"/>
                  </a:solidFill>
                  <a:latin typeface="Arial" panose="020B0604020202020204" pitchFamily="34" charset="0"/>
                  <a:ea typeface="DejaVu Sans" pitchFamily="34" charset="0"/>
                  <a:cs typeface="DejaVu Sans" pitchFamily="34" charset="0"/>
                </a:defRPr>
              </a:lvl4pPr>
              <a:lvl5pPr marL="2057400" indent="-228600" eaLnBrk="0" hangingPunct="0">
                <a:defRPr>
                  <a:solidFill>
                    <a:schemeClr val="tx1"/>
                  </a:solidFill>
                  <a:latin typeface="Arial" panose="020B0604020202020204" pitchFamily="34" charset="0"/>
                  <a:ea typeface="DejaVu Sans" pitchFamily="34" charset="0"/>
                  <a:cs typeface="DejaVu Sans"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9pPr>
            </a:lstStyle>
            <a:p>
              <a:pPr eaLnBrk="1" hangingPunct="1"/>
              <a:r>
                <a:rPr lang="en-US" altLang="en-US" sz="1400">
                  <a:solidFill>
                    <a:srgbClr val="000000"/>
                  </a:solidFill>
                </a:rPr>
                <a:t>Network</a:t>
              </a:r>
              <a:endParaRPr lang="en-US" altLang="en-US"/>
            </a:p>
          </p:txBody>
        </p:sp>
        <p:sp>
          <p:nvSpPr>
            <p:cNvPr id="56" name="CustomShape 11"/>
            <p:cNvSpPr>
              <a:spLocks noChangeArrowheads="1"/>
            </p:cNvSpPr>
            <p:nvPr/>
          </p:nvSpPr>
          <p:spPr bwMode="auto">
            <a:xfrm>
              <a:off x="7132638" y="4146550"/>
              <a:ext cx="93186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lvl1pPr eaLnBrk="0" hangingPunct="0">
                <a:defRPr>
                  <a:solidFill>
                    <a:schemeClr val="tx1"/>
                  </a:solidFill>
                  <a:latin typeface="Arial" panose="020B0604020202020204" pitchFamily="34" charset="0"/>
                  <a:ea typeface="DejaVu Sans" pitchFamily="34" charset="0"/>
                  <a:cs typeface="DejaVu Sans" pitchFamily="34" charset="0"/>
                </a:defRPr>
              </a:lvl1pPr>
              <a:lvl2pPr marL="742950" indent="-285750" eaLnBrk="0" hangingPunct="0">
                <a:defRPr>
                  <a:solidFill>
                    <a:schemeClr val="tx1"/>
                  </a:solidFill>
                  <a:latin typeface="Arial" panose="020B0604020202020204" pitchFamily="34" charset="0"/>
                  <a:ea typeface="DejaVu Sans" pitchFamily="34" charset="0"/>
                  <a:cs typeface="DejaVu Sans" pitchFamily="34" charset="0"/>
                </a:defRPr>
              </a:lvl2pPr>
              <a:lvl3pPr marL="1143000" indent="-228600" eaLnBrk="0" hangingPunct="0">
                <a:defRPr>
                  <a:solidFill>
                    <a:schemeClr val="tx1"/>
                  </a:solidFill>
                  <a:latin typeface="Arial" panose="020B0604020202020204" pitchFamily="34" charset="0"/>
                  <a:ea typeface="DejaVu Sans" pitchFamily="34" charset="0"/>
                  <a:cs typeface="DejaVu Sans" pitchFamily="34" charset="0"/>
                </a:defRPr>
              </a:lvl3pPr>
              <a:lvl4pPr marL="1600200" indent="-228600" eaLnBrk="0" hangingPunct="0">
                <a:defRPr>
                  <a:solidFill>
                    <a:schemeClr val="tx1"/>
                  </a:solidFill>
                  <a:latin typeface="Arial" panose="020B0604020202020204" pitchFamily="34" charset="0"/>
                  <a:ea typeface="DejaVu Sans" pitchFamily="34" charset="0"/>
                  <a:cs typeface="DejaVu Sans" pitchFamily="34" charset="0"/>
                </a:defRPr>
              </a:lvl4pPr>
              <a:lvl5pPr marL="2057400" indent="-228600" eaLnBrk="0" hangingPunct="0">
                <a:defRPr>
                  <a:solidFill>
                    <a:schemeClr val="tx1"/>
                  </a:solidFill>
                  <a:latin typeface="Arial" panose="020B0604020202020204" pitchFamily="34" charset="0"/>
                  <a:ea typeface="DejaVu Sans" pitchFamily="34" charset="0"/>
                  <a:cs typeface="DejaVu Sans"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9pPr>
            </a:lstStyle>
            <a:p>
              <a:pPr eaLnBrk="1" hangingPunct="1"/>
              <a:r>
                <a:rPr lang="en-US" altLang="en-US" sz="1400">
                  <a:solidFill>
                    <a:srgbClr val="000000"/>
                  </a:solidFill>
                </a:rPr>
                <a:t>Data Link</a:t>
              </a:r>
              <a:endParaRPr lang="en-US" altLang="en-US"/>
            </a:p>
          </p:txBody>
        </p:sp>
        <p:sp>
          <p:nvSpPr>
            <p:cNvPr id="57" name="CustomShape 12"/>
            <p:cNvSpPr>
              <a:spLocks noChangeArrowheads="1"/>
            </p:cNvSpPr>
            <p:nvPr/>
          </p:nvSpPr>
          <p:spPr bwMode="auto">
            <a:xfrm>
              <a:off x="7178675" y="4549775"/>
              <a:ext cx="8429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lvl1pPr eaLnBrk="0" hangingPunct="0">
                <a:defRPr>
                  <a:solidFill>
                    <a:schemeClr val="tx1"/>
                  </a:solidFill>
                  <a:latin typeface="Arial" panose="020B0604020202020204" pitchFamily="34" charset="0"/>
                  <a:ea typeface="DejaVu Sans" pitchFamily="34" charset="0"/>
                  <a:cs typeface="DejaVu Sans" pitchFamily="34" charset="0"/>
                </a:defRPr>
              </a:lvl1pPr>
              <a:lvl2pPr marL="742950" indent="-285750" eaLnBrk="0" hangingPunct="0">
                <a:defRPr>
                  <a:solidFill>
                    <a:schemeClr val="tx1"/>
                  </a:solidFill>
                  <a:latin typeface="Arial" panose="020B0604020202020204" pitchFamily="34" charset="0"/>
                  <a:ea typeface="DejaVu Sans" pitchFamily="34" charset="0"/>
                  <a:cs typeface="DejaVu Sans" pitchFamily="34" charset="0"/>
                </a:defRPr>
              </a:lvl2pPr>
              <a:lvl3pPr marL="1143000" indent="-228600" eaLnBrk="0" hangingPunct="0">
                <a:defRPr>
                  <a:solidFill>
                    <a:schemeClr val="tx1"/>
                  </a:solidFill>
                  <a:latin typeface="Arial" panose="020B0604020202020204" pitchFamily="34" charset="0"/>
                  <a:ea typeface="DejaVu Sans" pitchFamily="34" charset="0"/>
                  <a:cs typeface="DejaVu Sans" pitchFamily="34" charset="0"/>
                </a:defRPr>
              </a:lvl3pPr>
              <a:lvl4pPr marL="1600200" indent="-228600" eaLnBrk="0" hangingPunct="0">
                <a:defRPr>
                  <a:solidFill>
                    <a:schemeClr val="tx1"/>
                  </a:solidFill>
                  <a:latin typeface="Arial" panose="020B0604020202020204" pitchFamily="34" charset="0"/>
                  <a:ea typeface="DejaVu Sans" pitchFamily="34" charset="0"/>
                  <a:cs typeface="DejaVu Sans" pitchFamily="34" charset="0"/>
                </a:defRPr>
              </a:lvl4pPr>
              <a:lvl5pPr marL="2057400" indent="-228600" eaLnBrk="0" hangingPunct="0">
                <a:defRPr>
                  <a:solidFill>
                    <a:schemeClr val="tx1"/>
                  </a:solidFill>
                  <a:latin typeface="Arial" panose="020B0604020202020204" pitchFamily="34" charset="0"/>
                  <a:ea typeface="DejaVu Sans" pitchFamily="34" charset="0"/>
                  <a:cs typeface="DejaVu Sans"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9pPr>
            </a:lstStyle>
            <a:p>
              <a:pPr eaLnBrk="1" hangingPunct="1"/>
              <a:r>
                <a:rPr lang="en-US" altLang="en-US" sz="1400" dirty="0">
                  <a:solidFill>
                    <a:srgbClr val="000000"/>
                  </a:solidFill>
                </a:rPr>
                <a:t>Physical</a:t>
              </a:r>
              <a:endParaRPr lang="en-US" altLang="en-US" dirty="0"/>
            </a:p>
          </p:txBody>
        </p:sp>
        <p:sp>
          <p:nvSpPr>
            <p:cNvPr id="58" name="CustomShape 13"/>
            <p:cNvSpPr>
              <a:spLocks noChangeArrowheads="1"/>
            </p:cNvSpPr>
            <p:nvPr/>
          </p:nvSpPr>
          <p:spPr bwMode="auto">
            <a:xfrm>
              <a:off x="7192963" y="4953000"/>
              <a:ext cx="8128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lvl1pPr eaLnBrk="0" hangingPunct="0">
                <a:defRPr>
                  <a:solidFill>
                    <a:schemeClr val="tx1"/>
                  </a:solidFill>
                  <a:latin typeface="Arial" panose="020B0604020202020204" pitchFamily="34" charset="0"/>
                  <a:ea typeface="DejaVu Sans" pitchFamily="34" charset="0"/>
                  <a:cs typeface="DejaVu Sans" pitchFamily="34" charset="0"/>
                </a:defRPr>
              </a:lvl1pPr>
              <a:lvl2pPr marL="742950" indent="-285750" eaLnBrk="0" hangingPunct="0">
                <a:defRPr>
                  <a:solidFill>
                    <a:schemeClr val="tx1"/>
                  </a:solidFill>
                  <a:latin typeface="Arial" panose="020B0604020202020204" pitchFamily="34" charset="0"/>
                  <a:ea typeface="DejaVu Sans" pitchFamily="34" charset="0"/>
                  <a:cs typeface="DejaVu Sans" pitchFamily="34" charset="0"/>
                </a:defRPr>
              </a:lvl2pPr>
              <a:lvl3pPr marL="1143000" indent="-228600" eaLnBrk="0" hangingPunct="0">
                <a:defRPr>
                  <a:solidFill>
                    <a:schemeClr val="tx1"/>
                  </a:solidFill>
                  <a:latin typeface="Arial" panose="020B0604020202020204" pitchFamily="34" charset="0"/>
                  <a:ea typeface="DejaVu Sans" pitchFamily="34" charset="0"/>
                  <a:cs typeface="DejaVu Sans" pitchFamily="34" charset="0"/>
                </a:defRPr>
              </a:lvl3pPr>
              <a:lvl4pPr marL="1600200" indent="-228600" eaLnBrk="0" hangingPunct="0">
                <a:defRPr>
                  <a:solidFill>
                    <a:schemeClr val="tx1"/>
                  </a:solidFill>
                  <a:latin typeface="Arial" panose="020B0604020202020204" pitchFamily="34" charset="0"/>
                  <a:ea typeface="DejaVu Sans" pitchFamily="34" charset="0"/>
                  <a:cs typeface="DejaVu Sans" pitchFamily="34" charset="0"/>
                </a:defRPr>
              </a:lvl4pPr>
              <a:lvl5pPr marL="2057400" indent="-228600" eaLnBrk="0" hangingPunct="0">
                <a:defRPr>
                  <a:solidFill>
                    <a:schemeClr val="tx1"/>
                  </a:solidFill>
                  <a:latin typeface="Arial" panose="020B0604020202020204" pitchFamily="34" charset="0"/>
                  <a:ea typeface="DejaVu Sans" pitchFamily="34" charset="0"/>
                  <a:cs typeface="DejaVu Sans"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9pPr>
            </a:lstStyle>
            <a:p>
              <a:pPr eaLnBrk="1" hangingPunct="1"/>
              <a:r>
                <a:rPr lang="en-US" altLang="en-US" sz="1400">
                  <a:solidFill>
                    <a:srgbClr val="000000"/>
                  </a:solidFill>
                </a:rPr>
                <a:t>Medium</a:t>
              </a:r>
              <a:endParaRPr lang="en-US" altLang="en-US"/>
            </a:p>
          </p:txBody>
        </p:sp>
        <p:sp>
          <p:nvSpPr>
            <p:cNvPr id="59" name="Line 14"/>
            <p:cNvSpPr>
              <a:spLocks noChangeShapeType="1"/>
            </p:cNvSpPr>
            <p:nvPr/>
          </p:nvSpPr>
          <p:spPr bwMode="auto">
            <a:xfrm>
              <a:off x="7010400" y="2514600"/>
              <a:ext cx="1219200" cy="1588"/>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0" name="Line 15"/>
            <p:cNvSpPr>
              <a:spLocks noChangeShapeType="1"/>
            </p:cNvSpPr>
            <p:nvPr/>
          </p:nvSpPr>
          <p:spPr bwMode="auto">
            <a:xfrm>
              <a:off x="7010400" y="2895600"/>
              <a:ext cx="1219200" cy="1588"/>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1" name="Line 16"/>
            <p:cNvSpPr>
              <a:spLocks noChangeShapeType="1"/>
            </p:cNvSpPr>
            <p:nvPr/>
          </p:nvSpPr>
          <p:spPr bwMode="auto">
            <a:xfrm>
              <a:off x="7010400" y="3276600"/>
              <a:ext cx="1219200" cy="1588"/>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2" name="Line 17"/>
            <p:cNvSpPr>
              <a:spLocks noChangeShapeType="1"/>
            </p:cNvSpPr>
            <p:nvPr/>
          </p:nvSpPr>
          <p:spPr bwMode="auto">
            <a:xfrm>
              <a:off x="7010400" y="3733800"/>
              <a:ext cx="1219200" cy="1588"/>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3" name="Line 18"/>
            <p:cNvSpPr>
              <a:spLocks noChangeShapeType="1"/>
            </p:cNvSpPr>
            <p:nvPr/>
          </p:nvSpPr>
          <p:spPr bwMode="auto">
            <a:xfrm>
              <a:off x="7010400" y="4114800"/>
              <a:ext cx="1219200" cy="1588"/>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4" name="Line 19"/>
            <p:cNvSpPr>
              <a:spLocks noChangeShapeType="1"/>
            </p:cNvSpPr>
            <p:nvPr/>
          </p:nvSpPr>
          <p:spPr bwMode="auto">
            <a:xfrm>
              <a:off x="7010400" y="4495800"/>
              <a:ext cx="1219200" cy="1588"/>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5" name="Line 20"/>
            <p:cNvSpPr>
              <a:spLocks noChangeShapeType="1"/>
            </p:cNvSpPr>
            <p:nvPr/>
          </p:nvSpPr>
          <p:spPr bwMode="auto">
            <a:xfrm>
              <a:off x="6096000" y="4114800"/>
              <a:ext cx="838200" cy="1588"/>
            </a:xfrm>
            <a:prstGeom prst="line">
              <a:avLst/>
            </a:prstGeom>
            <a:noFill/>
            <a:ln w="3816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6" name="Line 21"/>
            <p:cNvSpPr>
              <a:spLocks noChangeShapeType="1"/>
            </p:cNvSpPr>
            <p:nvPr/>
          </p:nvSpPr>
          <p:spPr bwMode="auto">
            <a:xfrm>
              <a:off x="6248400" y="5334000"/>
              <a:ext cx="457200" cy="1588"/>
            </a:xfrm>
            <a:prstGeom prst="line">
              <a:avLst/>
            </a:prstGeom>
            <a:noFill/>
            <a:ln w="3816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7" name="CustomShape 22"/>
            <p:cNvSpPr>
              <a:spLocks noChangeArrowheads="1"/>
            </p:cNvSpPr>
            <p:nvPr/>
          </p:nvSpPr>
          <p:spPr bwMode="auto">
            <a:xfrm>
              <a:off x="6173788" y="4343400"/>
              <a:ext cx="70167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lvl1pPr eaLnBrk="0" hangingPunct="0">
                <a:defRPr>
                  <a:solidFill>
                    <a:schemeClr val="tx1"/>
                  </a:solidFill>
                  <a:latin typeface="Arial" panose="020B0604020202020204" pitchFamily="34" charset="0"/>
                  <a:ea typeface="DejaVu Sans" pitchFamily="34" charset="0"/>
                  <a:cs typeface="DejaVu Sans" pitchFamily="34" charset="0"/>
                </a:defRPr>
              </a:lvl1pPr>
              <a:lvl2pPr marL="742950" indent="-285750" eaLnBrk="0" hangingPunct="0">
                <a:defRPr>
                  <a:solidFill>
                    <a:schemeClr val="tx1"/>
                  </a:solidFill>
                  <a:latin typeface="Arial" panose="020B0604020202020204" pitchFamily="34" charset="0"/>
                  <a:ea typeface="DejaVu Sans" pitchFamily="34" charset="0"/>
                  <a:cs typeface="DejaVu Sans" pitchFamily="34" charset="0"/>
                </a:defRPr>
              </a:lvl2pPr>
              <a:lvl3pPr marL="1143000" indent="-228600" eaLnBrk="0" hangingPunct="0">
                <a:defRPr>
                  <a:solidFill>
                    <a:schemeClr val="tx1"/>
                  </a:solidFill>
                  <a:latin typeface="Arial" panose="020B0604020202020204" pitchFamily="34" charset="0"/>
                  <a:ea typeface="DejaVu Sans" pitchFamily="34" charset="0"/>
                  <a:cs typeface="DejaVu Sans" pitchFamily="34" charset="0"/>
                </a:defRPr>
              </a:lvl3pPr>
              <a:lvl4pPr marL="1600200" indent="-228600" eaLnBrk="0" hangingPunct="0">
                <a:defRPr>
                  <a:solidFill>
                    <a:schemeClr val="tx1"/>
                  </a:solidFill>
                  <a:latin typeface="Arial" panose="020B0604020202020204" pitchFamily="34" charset="0"/>
                  <a:ea typeface="DejaVu Sans" pitchFamily="34" charset="0"/>
                  <a:cs typeface="DejaVu Sans" pitchFamily="34" charset="0"/>
                </a:defRPr>
              </a:lvl4pPr>
              <a:lvl5pPr marL="2057400" indent="-228600" eaLnBrk="0" hangingPunct="0">
                <a:defRPr>
                  <a:solidFill>
                    <a:schemeClr val="tx1"/>
                  </a:solidFill>
                  <a:latin typeface="Arial" panose="020B0604020202020204" pitchFamily="34" charset="0"/>
                  <a:ea typeface="DejaVu Sans" pitchFamily="34" charset="0"/>
                  <a:cs typeface="DejaVu Sans"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pitchFamily="34" charset="0"/>
                  <a:cs typeface="DejaVu Sans" pitchFamily="34" charset="0"/>
                </a:defRPr>
              </a:lvl9pPr>
            </a:lstStyle>
            <a:p>
              <a:pPr eaLnBrk="1" hangingPunct="1"/>
              <a:r>
                <a:rPr lang="en-US" altLang="en-US">
                  <a:solidFill>
                    <a:srgbClr val="000000"/>
                  </a:solidFill>
                </a:rPr>
                <a:t>IEEE</a:t>
              </a:r>
              <a:endParaRPr lang="en-US" altLang="en-US"/>
            </a:p>
            <a:p>
              <a:pPr eaLnBrk="1" hangingPunct="1"/>
              <a:r>
                <a:rPr lang="en-US" altLang="en-US">
                  <a:solidFill>
                    <a:srgbClr val="000000"/>
                  </a:solidFill>
                </a:rPr>
                <a:t>802</a:t>
              </a:r>
              <a:endParaRPr lang="en-US" altLang="en-US"/>
            </a:p>
          </p:txBody>
        </p:sp>
      </p:grpSp>
      <p:sp>
        <p:nvSpPr>
          <p:cNvPr id="68" name="Content Placeholder 68"/>
          <p:cNvSpPr txBox="1">
            <a:spLocks/>
          </p:cNvSpPr>
          <p:nvPr/>
        </p:nvSpPr>
        <p:spPr bwMode="auto">
          <a:xfrm>
            <a:off x="203631" y="1150499"/>
            <a:ext cx="7010847" cy="134962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74320" indent="-274320" algn="l" rtl="0" eaLnBrk="1" fontAlgn="base" hangingPunct="1">
              <a:spcBef>
                <a:spcPts val="1100"/>
              </a:spcBef>
              <a:spcAft>
                <a:spcPct val="0"/>
              </a:spcAft>
              <a:buClr>
                <a:schemeClr val="accent1"/>
              </a:buClr>
              <a:buSzPct val="100000"/>
              <a:buFont typeface="Wingdings 2" pitchFamily="18" charset="2"/>
              <a:buChar char=""/>
              <a:defRPr sz="1600">
                <a:solidFill>
                  <a:schemeClr val="tx1"/>
                </a:solidFill>
                <a:latin typeface="+mn-lt"/>
                <a:ea typeface="+mn-ea"/>
                <a:cs typeface="ＭＳ Ｐゴシック" pitchFamily="-112" charset="-128"/>
              </a:defRPr>
            </a:lvl1pPr>
            <a:lvl2pPr marL="571500" indent="-276225" algn="l" rtl="0" eaLnBrk="1" fontAlgn="base" hangingPunct="1">
              <a:spcBef>
                <a:spcPts val="400"/>
              </a:spcBef>
              <a:spcAft>
                <a:spcPct val="0"/>
              </a:spcAft>
              <a:buChar char="–"/>
              <a:defRPr sz="1600">
                <a:solidFill>
                  <a:schemeClr val="tx1"/>
                </a:solidFill>
                <a:latin typeface="+mn-lt"/>
                <a:ea typeface="+mn-ea"/>
                <a:cs typeface="ＭＳ Ｐゴシック" pitchFamily="-112" charset="-128"/>
              </a:defRPr>
            </a:lvl2pPr>
            <a:lvl3pPr marL="809625" indent="-228600" algn="l" rtl="0" eaLnBrk="1" fontAlgn="base" hangingPunct="1">
              <a:spcBef>
                <a:spcPts val="400"/>
              </a:spcBef>
              <a:spcAft>
                <a:spcPct val="0"/>
              </a:spcAft>
              <a:buChar char="•"/>
              <a:defRPr sz="1400">
                <a:solidFill>
                  <a:schemeClr val="tx1"/>
                </a:solidFill>
                <a:latin typeface="+mn-lt"/>
                <a:ea typeface="+mn-ea"/>
                <a:cs typeface="ＭＳ Ｐゴシック" pitchFamily="-112" charset="-128"/>
              </a:defRPr>
            </a:lvl3pPr>
            <a:lvl4pPr marL="1028700" indent="-171450" algn="l" rtl="0" eaLnBrk="1" fontAlgn="base" hangingPunct="1">
              <a:spcBef>
                <a:spcPts val="400"/>
              </a:spcBef>
              <a:spcAft>
                <a:spcPct val="0"/>
              </a:spcAft>
              <a:buFont typeface="Arial" pitchFamily="34" charset="0"/>
              <a:buChar char="-"/>
              <a:defRPr sz="1200">
                <a:solidFill>
                  <a:schemeClr val="tx1"/>
                </a:solidFill>
                <a:latin typeface="+mn-lt"/>
                <a:ea typeface="+mn-ea"/>
                <a:cs typeface="ＭＳ Ｐゴシック" pitchFamily="-112" charset="-128"/>
              </a:defRPr>
            </a:lvl4pPr>
            <a:lvl5pPr marL="1200150" indent="-171450" algn="l" rtl="0" eaLnBrk="1" fontAlgn="base" hangingPunct="1">
              <a:spcBef>
                <a:spcPts val="400"/>
              </a:spcBef>
              <a:spcAft>
                <a:spcPct val="0"/>
              </a:spcAft>
              <a:buFont typeface="Arial" pitchFamily="34" charset="0"/>
              <a:buChar char="•"/>
              <a:defRPr sz="1200">
                <a:solidFill>
                  <a:schemeClr val="tx1"/>
                </a:solidFill>
                <a:latin typeface="+mn-lt"/>
                <a:ea typeface="+mn-ea"/>
                <a:cs typeface="ＭＳ Ｐゴシック" pitchFamily="-112" charset="-128"/>
              </a:defRPr>
            </a:lvl5pPr>
            <a:lvl6pPr marL="2514600" indent="-228600" algn="l" rtl="0" eaLnBrk="1" fontAlgn="base" hangingPunct="1">
              <a:spcBef>
                <a:spcPct val="20000"/>
              </a:spcBef>
              <a:spcAft>
                <a:spcPct val="0"/>
              </a:spcAft>
              <a:defRPr sz="1200">
                <a:solidFill>
                  <a:schemeClr val="tx1"/>
                </a:solidFill>
                <a:latin typeface="+mn-lt"/>
                <a:ea typeface="+mn-ea"/>
              </a:defRPr>
            </a:lvl6pPr>
            <a:lvl7pPr marL="2971800" indent="-228600" algn="l" rtl="0" eaLnBrk="1" fontAlgn="base" hangingPunct="1">
              <a:spcBef>
                <a:spcPct val="20000"/>
              </a:spcBef>
              <a:spcAft>
                <a:spcPct val="0"/>
              </a:spcAft>
              <a:defRPr sz="1200">
                <a:solidFill>
                  <a:schemeClr val="tx1"/>
                </a:solidFill>
                <a:latin typeface="+mn-lt"/>
                <a:ea typeface="+mn-ea"/>
              </a:defRPr>
            </a:lvl7pPr>
            <a:lvl8pPr marL="3429000" indent="-228600" algn="l" rtl="0" eaLnBrk="1" fontAlgn="base" hangingPunct="1">
              <a:spcBef>
                <a:spcPct val="20000"/>
              </a:spcBef>
              <a:spcAft>
                <a:spcPct val="0"/>
              </a:spcAft>
              <a:defRPr sz="1200">
                <a:solidFill>
                  <a:schemeClr val="tx1"/>
                </a:solidFill>
                <a:latin typeface="+mn-lt"/>
                <a:ea typeface="+mn-ea"/>
              </a:defRPr>
            </a:lvl8pPr>
            <a:lvl9pPr marL="3886200" indent="-228600" algn="l" rtl="0" eaLnBrk="1" fontAlgn="base" hangingPunct="1">
              <a:spcBef>
                <a:spcPct val="20000"/>
              </a:spcBef>
              <a:spcAft>
                <a:spcPct val="0"/>
              </a:spcAft>
              <a:defRPr sz="1200">
                <a:solidFill>
                  <a:schemeClr val="tx1"/>
                </a:solidFill>
                <a:latin typeface="+mn-lt"/>
                <a:ea typeface="+mn-ea"/>
              </a:defRPr>
            </a:lvl9pPr>
          </a:lstStyle>
          <a:p>
            <a:r>
              <a:rPr lang="en-US" altLang="en-US" sz="2000" kern="0" dirty="0"/>
              <a:t>Focus on </a:t>
            </a:r>
            <a:r>
              <a:rPr lang="en-US" altLang="en-US" sz="2000" b="1" kern="0" dirty="0"/>
              <a:t>link and physical layers </a:t>
            </a:r>
            <a:r>
              <a:rPr lang="en-US" altLang="en-US" sz="2000" kern="0" dirty="0"/>
              <a:t>of the network stack</a:t>
            </a:r>
          </a:p>
          <a:p>
            <a:r>
              <a:rPr lang="en-US" altLang="en-US" sz="2000" kern="0" dirty="0"/>
              <a:t>Leverage IETF protocols for upper layers</a:t>
            </a:r>
          </a:p>
          <a:p>
            <a:endParaRPr lang="en-US" altLang="en-US" kern="0" dirty="0"/>
          </a:p>
        </p:txBody>
      </p:sp>
      <p:sp>
        <p:nvSpPr>
          <p:cNvPr id="3" name="Slide Number Placeholder 2"/>
          <p:cNvSpPr>
            <a:spLocks noGrp="1"/>
          </p:cNvSpPr>
          <p:nvPr>
            <p:ph type="sldNum" sz="quarter" idx="15"/>
          </p:nvPr>
        </p:nvSpPr>
        <p:spPr/>
        <p:txBody>
          <a:bodyPr/>
          <a:lstStyle/>
          <a:p>
            <a:pPr>
              <a:defRPr/>
            </a:pPr>
            <a:fld id="{1F2884EB-C6E3-684C-A39B-0E652C4E0E60}" type="slidenum">
              <a:rPr lang="en-US" smtClean="0">
                <a:solidFill>
                  <a:prstClr val="black">
                    <a:tint val="75000"/>
                  </a:prstClr>
                </a:solidFill>
              </a:rPr>
              <a:pPr>
                <a:defRPr/>
              </a:pPr>
              <a:t>3</a:t>
            </a:fld>
            <a:endParaRPr lang="en-US" dirty="0">
              <a:solidFill>
                <a:prstClr val="black">
                  <a:tint val="75000"/>
                </a:prstClr>
              </a:solidFill>
            </a:endParaRPr>
          </a:p>
        </p:txBody>
      </p:sp>
      <p:sp>
        <p:nvSpPr>
          <p:cNvPr id="69" name="Striped Right Arrow 68"/>
          <p:cNvSpPr/>
          <p:nvPr/>
        </p:nvSpPr>
        <p:spPr bwMode="ltGray">
          <a:xfrm flipH="1">
            <a:off x="3145873" y="5255294"/>
            <a:ext cx="2911447" cy="709218"/>
          </a:xfrm>
          <a:prstGeom prst="stripedRightArrow">
            <a:avLst>
              <a:gd name="adj1" fmla="val 52433"/>
              <a:gd name="adj2" fmla="val 50000"/>
            </a:avLst>
          </a:prstGeom>
          <a:solidFill>
            <a:srgbClr val="00B0F0"/>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a:solidFill>
                  <a:schemeClr val="tx1"/>
                </a:solidFill>
              </a:rPr>
              <a:t>MAC/PHY focus</a:t>
            </a:r>
            <a:endParaRPr lang="en-GB" dirty="0" err="1">
              <a:solidFill>
                <a:schemeClr val="tx1"/>
              </a:solidFill>
            </a:endParaRPr>
          </a:p>
        </p:txBody>
      </p:sp>
    </p:spTree>
    <p:extLst>
      <p:ext uri="{BB962C8B-B14F-4D97-AF65-F5344CB8AC3E}">
        <p14:creationId xmlns:p14="http://schemas.microsoft.com/office/powerpoint/2010/main" val="157609590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90823"/>
            <a:ext cx="8001000" cy="577625"/>
          </a:xfrm>
        </p:spPr>
        <p:txBody>
          <a:bodyPr>
            <a:normAutofit/>
          </a:bodyPr>
          <a:lstStyle/>
          <a:p>
            <a:r>
              <a:rPr lang="en-US" dirty="0"/>
              <a:t>802.11be features under consideration</a:t>
            </a:r>
          </a:p>
        </p:txBody>
      </p:sp>
      <p:sp>
        <p:nvSpPr>
          <p:cNvPr id="3" name="Content Placeholder 2"/>
          <p:cNvSpPr>
            <a:spLocks noGrp="1"/>
          </p:cNvSpPr>
          <p:nvPr>
            <p:ph idx="1"/>
          </p:nvPr>
        </p:nvSpPr>
        <p:spPr>
          <a:xfrm>
            <a:off x="381000" y="1371600"/>
            <a:ext cx="11125200" cy="4648200"/>
          </a:xfrm>
        </p:spPr>
        <p:txBody>
          <a:bodyPr>
            <a:normAutofit/>
          </a:bodyPr>
          <a:lstStyle/>
          <a:p>
            <a:pPr marL="568325" lvl="1" indent="-342900">
              <a:buFont typeface="Arial" panose="020B0604020202020204" pitchFamily="34" charset="0"/>
              <a:buChar char="•"/>
            </a:pPr>
            <a:r>
              <a:rPr lang="en-US" sz="2400" dirty="0"/>
              <a:t>Support of 320 MHz bandwidth channels, enabling extremely high throughput use cases </a:t>
            </a:r>
          </a:p>
          <a:p>
            <a:pPr marL="568325" lvl="1" indent="-342900">
              <a:buFont typeface="Arial" panose="020B0604020202020204" pitchFamily="34" charset="0"/>
              <a:buChar char="•"/>
            </a:pPr>
            <a:r>
              <a:rPr lang="en-US" sz="2400" dirty="0"/>
              <a:t>More efficient utilization of non-contiguous spectrum</a:t>
            </a:r>
          </a:p>
          <a:p>
            <a:pPr marL="568325" lvl="1" indent="-342900">
              <a:buFont typeface="Arial" panose="020B0604020202020204" pitchFamily="34" charset="0"/>
              <a:buChar char="•"/>
            </a:pPr>
            <a:r>
              <a:rPr lang="en-US" sz="2400" dirty="0"/>
              <a:t>Multi-band/multi-channel aggregation and operation</a:t>
            </a:r>
          </a:p>
          <a:p>
            <a:pPr marL="568325" lvl="1" indent="-342900">
              <a:buFont typeface="Arial" panose="020B0604020202020204" pitchFamily="34" charset="0"/>
              <a:buChar char="•"/>
            </a:pPr>
            <a:r>
              <a:rPr lang="en-US" sz="2400" dirty="0"/>
              <a:t>MIMO protocol enhancements, enhanced sounding protocol </a:t>
            </a:r>
          </a:p>
          <a:p>
            <a:pPr marL="568325" lvl="1" indent="-342900">
              <a:buFont typeface="Arial" panose="020B0604020202020204" pitchFamily="34" charset="0"/>
              <a:buChar char="•"/>
            </a:pPr>
            <a:r>
              <a:rPr lang="en-US" sz="2400" dirty="0"/>
              <a:t>Multi-AP Coordination (e.g. coordinated and joint transmission)</a:t>
            </a:r>
          </a:p>
          <a:p>
            <a:pPr marL="568325" lvl="1" indent="-342900">
              <a:buFont typeface="Arial" panose="020B0604020202020204" pitchFamily="34" charset="0"/>
              <a:buChar char="•"/>
            </a:pPr>
            <a:r>
              <a:rPr lang="en-US" sz="2400" dirty="0"/>
              <a:t>Refinements of 802.11ax features: Multiple Resource Unit operation</a:t>
            </a:r>
          </a:p>
          <a:p>
            <a:pPr marL="568325" lvl="1" indent="-342900">
              <a:buFont typeface="Arial" panose="020B0604020202020204" pitchFamily="34" charset="0"/>
              <a:buChar char="•"/>
            </a:pPr>
            <a:r>
              <a:rPr lang="en-US" sz="2400" dirty="0"/>
              <a:t>Target Wait Time (TWT) enhancements</a:t>
            </a:r>
          </a:p>
          <a:p>
            <a:pPr marL="568325" lvl="1" indent="-342900">
              <a:buFont typeface="Arial" panose="020B0604020202020204" pitchFamily="34" charset="0"/>
              <a:buChar char="•"/>
            </a:pPr>
            <a:r>
              <a:rPr lang="en-US" sz="2400" dirty="0"/>
              <a:t>GCMP-256 support</a:t>
            </a:r>
          </a:p>
          <a:p>
            <a:pPr marL="568325" lvl="1" indent="-342900">
              <a:buFont typeface="Arial" panose="020B0604020202020204" pitchFamily="34" charset="0"/>
              <a:buChar char="•"/>
            </a:pPr>
            <a:r>
              <a:rPr lang="en-US" sz="2400" dirty="0"/>
              <a:t>Adaptation to regulatory rules specific to 6 GHz spectrum</a:t>
            </a:r>
          </a:p>
          <a:p>
            <a:pPr marL="568325" lvl="1" indent="-342900">
              <a:buFont typeface="Arial" panose="020B0604020202020204" pitchFamily="34" charset="0"/>
              <a:buChar char="•"/>
            </a:pPr>
            <a:r>
              <a:rPr lang="en-US" sz="2400" dirty="0"/>
              <a:t>NSEP priority access operation</a:t>
            </a:r>
          </a:p>
          <a:p>
            <a:pPr marL="511175" lvl="1" indent="-285750"/>
            <a:endParaRPr lang="en-US"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sp>
        <p:nvSpPr>
          <p:cNvPr id="4" name="Date Placeholder 3"/>
          <p:cNvSpPr>
            <a:spLocks noGrp="1"/>
          </p:cNvSpPr>
          <p:nvPr>
            <p:ph type="dt" sz="half" idx="10"/>
          </p:nvPr>
        </p:nvSpPr>
        <p:spPr/>
        <p:txBody>
          <a:bodyPr/>
          <a:lstStyle/>
          <a:p>
            <a:r>
              <a:rPr lang="en-US"/>
              <a:t>November 2022</a:t>
            </a:r>
            <a:endParaRPr lang="en-US" dirty="0"/>
          </a:p>
        </p:txBody>
      </p:sp>
      <p:sp>
        <p:nvSpPr>
          <p:cNvPr id="5" name="Slide Number Placeholder 4"/>
          <p:cNvSpPr>
            <a:spLocks noGrp="1"/>
          </p:cNvSpPr>
          <p:nvPr>
            <p:ph type="sldNum" sz="quarter" idx="12"/>
          </p:nvPr>
        </p:nvSpPr>
        <p:spPr/>
        <p:txBody>
          <a:bodyPr/>
          <a:lstStyle/>
          <a:p>
            <a:fld id="{B016F8AB-BCEA-4347-8BA6-BE776009BC89}" type="slidenum">
              <a:rPr lang="en-GB" smtClean="0"/>
              <a:pPr/>
              <a:t>30</a:t>
            </a:fld>
            <a:endParaRPr lang="en-GB"/>
          </a:p>
        </p:txBody>
      </p:sp>
    </p:spTree>
    <p:extLst>
      <p:ext uri="{BB962C8B-B14F-4D97-AF65-F5344CB8AC3E}">
        <p14:creationId xmlns:p14="http://schemas.microsoft.com/office/powerpoint/2010/main" val="274541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Countries enabling Wi-Fi 6E:  6GHz Operation, see </a:t>
            </a:r>
            <a:r>
              <a:rPr lang="en-US" dirty="0">
                <a:hlinkClick r:id="rId3"/>
              </a:rPr>
              <a:t>https://www.wi-fi.org/countries-enabling-wi-fi-6e</a:t>
            </a:r>
            <a:r>
              <a:rPr lang="en-US" dirty="0"/>
              <a:t> (as of 2022-07-31)</a:t>
            </a:r>
            <a:endParaRPr lang="en-GB" dirty="0"/>
          </a:p>
        </p:txBody>
      </p:sp>
      <p:sp>
        <p:nvSpPr>
          <p:cNvPr id="5" name="Date Placeholder 4"/>
          <p:cNvSpPr>
            <a:spLocks noGrp="1"/>
          </p:cNvSpPr>
          <p:nvPr>
            <p:ph type="dt" sz="half" idx="16"/>
          </p:nvPr>
        </p:nvSpPr>
        <p:spPr/>
        <p:txBody>
          <a:bodyPr/>
          <a:lstStyle/>
          <a:p>
            <a:pPr>
              <a:defRPr/>
            </a:pPr>
            <a:r>
              <a:rPr lang="en-US">
                <a:solidFill>
                  <a:prstClr val="black">
                    <a:tint val="75000"/>
                  </a:prstClr>
                </a:solidFill>
              </a:rPr>
              <a:t>November 2022</a:t>
            </a:r>
            <a:endParaRPr lang="en-US" dirty="0">
              <a:solidFill>
                <a:prstClr val="black">
                  <a:tint val="75000"/>
                </a:prstClr>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0" y="1553389"/>
            <a:ext cx="6252557" cy="4645778"/>
          </a:xfrm>
          <a:prstGeom prst="rect">
            <a:avLst/>
          </a:prstGeom>
        </p:spPr>
      </p:pic>
      <p:sp>
        <p:nvSpPr>
          <p:cNvPr id="6" name="Slide Number Placeholder 5"/>
          <p:cNvSpPr>
            <a:spLocks noGrp="1"/>
          </p:cNvSpPr>
          <p:nvPr>
            <p:ph type="sldNum" sz="quarter" idx="15"/>
          </p:nvPr>
        </p:nvSpPr>
        <p:spPr/>
        <p:txBody>
          <a:bodyPr/>
          <a:lstStyle/>
          <a:p>
            <a:pPr>
              <a:defRPr/>
            </a:pPr>
            <a:fld id="{1F2884EB-C6E3-684C-A39B-0E652C4E0E60}" type="slidenum">
              <a:rPr lang="en-US" smtClean="0">
                <a:solidFill>
                  <a:prstClr val="black">
                    <a:tint val="75000"/>
                  </a:prstClr>
                </a:solidFill>
              </a:rPr>
              <a:pPr>
                <a:defRPr/>
              </a:pPr>
              <a:t>31</a:t>
            </a:fld>
            <a:endParaRPr lang="en-US" dirty="0">
              <a:solidFill>
                <a:prstClr val="black">
                  <a:tint val="75000"/>
                </a:prstClr>
              </a:solidFill>
            </a:endParaRPr>
          </a:p>
        </p:txBody>
      </p:sp>
    </p:spTree>
    <p:extLst>
      <p:ext uri="{BB962C8B-B14F-4D97-AF65-F5344CB8AC3E}">
        <p14:creationId xmlns:p14="http://schemas.microsoft.com/office/powerpoint/2010/main" val="296122422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WFA Wi-Fi 6E Interoperability certification is now available: IEEE 802.11ax in the 6GHz band</a:t>
            </a:r>
          </a:p>
        </p:txBody>
      </p:sp>
      <p:sp>
        <p:nvSpPr>
          <p:cNvPr id="3" name="Date Placeholder 2"/>
          <p:cNvSpPr>
            <a:spLocks noGrp="1"/>
          </p:cNvSpPr>
          <p:nvPr>
            <p:ph type="dt" sz="half" idx="16"/>
          </p:nvPr>
        </p:nvSpPr>
        <p:spPr>
          <a:xfrm>
            <a:off x="4572000" y="6220152"/>
            <a:ext cx="2190749" cy="365125"/>
          </a:xfrm>
        </p:spPr>
        <p:txBody>
          <a:bodyPr/>
          <a:lstStyle/>
          <a:p>
            <a:pPr>
              <a:defRPr/>
            </a:pPr>
            <a:r>
              <a:rPr lang="en-US" b="1"/>
              <a:t>November 2022</a:t>
            </a:r>
            <a:endParaRPr lang="en-US" b="1" dirty="0"/>
          </a:p>
        </p:txBody>
      </p:sp>
      <p:sp>
        <p:nvSpPr>
          <p:cNvPr id="33" name="TextBox 32"/>
          <p:cNvSpPr txBox="1"/>
          <p:nvPr/>
        </p:nvSpPr>
        <p:spPr>
          <a:xfrm>
            <a:off x="7103169" y="1676400"/>
            <a:ext cx="3945834" cy="4424220"/>
          </a:xfrm>
          <a:prstGeom prst="rect">
            <a:avLst/>
          </a:prstGeom>
          <a:noFill/>
        </p:spPr>
        <p:txBody>
          <a:bodyPr wrap="none" lIns="0" tIns="0" rIns="0" bIns="0" rtlCol="0">
            <a:noAutofit/>
          </a:bodyPr>
          <a:lstStyle/>
          <a:p>
            <a:pPr>
              <a:lnSpc>
                <a:spcPct val="90000"/>
              </a:lnSpc>
            </a:pPr>
            <a:r>
              <a:rPr lang="en-US" sz="2000" dirty="0"/>
              <a:t>Certification Announced 2021-01-07</a:t>
            </a:r>
          </a:p>
          <a:p>
            <a:pPr>
              <a:lnSpc>
                <a:spcPct val="90000"/>
              </a:lnSpc>
            </a:pPr>
            <a:endParaRPr lang="en-US" sz="2000" dirty="0"/>
          </a:p>
          <a:p>
            <a:pPr lvl="0"/>
            <a:r>
              <a:rPr lang="en-US" sz="2000" u="sng" dirty="0">
                <a:hlinkClick r:id="rId3"/>
              </a:rPr>
              <a:t>Press release</a:t>
            </a:r>
            <a:endParaRPr lang="en-GB" sz="2000" dirty="0"/>
          </a:p>
          <a:p>
            <a:pPr lvl="0"/>
            <a:r>
              <a:rPr lang="en-US" sz="2000" u="sng" dirty="0">
                <a:hlinkClick r:id="rId4"/>
              </a:rPr>
              <a:t>Paper: Wi-Fi 6E: Wi-Fi® in the 6 GHz band</a:t>
            </a:r>
            <a:endParaRPr lang="en-GB" sz="2000" dirty="0"/>
          </a:p>
          <a:p>
            <a:pPr lvl="0"/>
            <a:r>
              <a:rPr lang="en-US" sz="2000" u="sng" dirty="0">
                <a:hlinkClick r:id="rId5"/>
              </a:rPr>
              <a:t>Wi-Fi 6E Highlights</a:t>
            </a:r>
            <a:endParaRPr lang="en-GB" sz="2000" dirty="0"/>
          </a:p>
          <a:p>
            <a:pPr lvl="0"/>
            <a:r>
              <a:rPr lang="en-US" sz="2000" u="sng" dirty="0"/>
              <a:t>Wi-Fi 6E </a:t>
            </a:r>
            <a:r>
              <a:rPr lang="en-US" sz="2000" u="sng" dirty="0">
                <a:hlinkClick r:id="rId6"/>
              </a:rPr>
              <a:t>Video animation </a:t>
            </a:r>
            <a:endParaRPr lang="en-GB" sz="2000" dirty="0"/>
          </a:p>
          <a:p>
            <a:pPr lvl="0"/>
            <a:r>
              <a:rPr lang="en-US" sz="2000" u="sng" dirty="0">
                <a:hlinkClick r:id="rId7"/>
              </a:rPr>
              <a:t>List of certified devices</a:t>
            </a:r>
            <a:endParaRPr lang="en-US" sz="2000" u="sng" dirty="0"/>
          </a:p>
          <a:p>
            <a:pPr lvl="0"/>
            <a:endParaRPr lang="en-GB" sz="2000" dirty="0"/>
          </a:p>
          <a:p>
            <a:pPr>
              <a:lnSpc>
                <a:spcPct val="90000"/>
              </a:lnSpc>
            </a:pPr>
            <a:r>
              <a:rPr lang="en-US" sz="2400" i="1" dirty="0"/>
              <a:t> </a:t>
            </a:r>
          </a:p>
          <a:p>
            <a:pPr marL="285750" indent="-285750">
              <a:lnSpc>
                <a:spcPct val="90000"/>
              </a:lnSpc>
              <a:buFontTx/>
              <a:buChar char="-"/>
            </a:pPr>
            <a:endParaRPr lang="en-US" dirty="0"/>
          </a:p>
          <a:p>
            <a:pPr>
              <a:lnSpc>
                <a:spcPct val="90000"/>
              </a:lnSpc>
            </a:pPr>
            <a:endParaRPr lang="en-GB" dirty="0"/>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0441" y="1828800"/>
            <a:ext cx="6602308" cy="3554217"/>
          </a:xfrm>
          <a:prstGeom prst="rect">
            <a:avLst/>
          </a:prstGeom>
        </p:spPr>
      </p:pic>
      <p:sp>
        <p:nvSpPr>
          <p:cNvPr id="4" name="Slide Number Placeholder 3"/>
          <p:cNvSpPr>
            <a:spLocks noGrp="1"/>
          </p:cNvSpPr>
          <p:nvPr>
            <p:ph type="sldNum" sz="quarter" idx="15"/>
          </p:nvPr>
        </p:nvSpPr>
        <p:spPr/>
        <p:txBody>
          <a:bodyPr/>
          <a:lstStyle/>
          <a:p>
            <a:pPr>
              <a:defRPr/>
            </a:pPr>
            <a:fld id="{1F2884EB-C6E3-684C-A39B-0E652C4E0E60}" type="slidenum">
              <a:rPr lang="en-US" smtClean="0">
                <a:solidFill>
                  <a:prstClr val="black">
                    <a:tint val="75000"/>
                  </a:prstClr>
                </a:solidFill>
              </a:rPr>
              <a:pPr>
                <a:defRPr/>
              </a:pPr>
              <a:t>32</a:t>
            </a:fld>
            <a:endParaRPr lang="en-US" dirty="0">
              <a:solidFill>
                <a:prstClr val="black">
                  <a:tint val="75000"/>
                </a:prstClr>
              </a:solidFill>
            </a:endParaRPr>
          </a:p>
        </p:txBody>
      </p:sp>
    </p:spTree>
    <p:extLst>
      <p:ext uri="{BB962C8B-B14F-4D97-AF65-F5344CB8AC3E}">
        <p14:creationId xmlns:p14="http://schemas.microsoft.com/office/powerpoint/2010/main" val="314826773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9F3346-EE48-4B10-A679-99A27A6FE7DF}"/>
              </a:ext>
            </a:extLst>
          </p:cNvPr>
          <p:cNvSpPr/>
          <p:nvPr/>
        </p:nvSpPr>
        <p:spPr bwMode="ltGray">
          <a:xfrm>
            <a:off x="6720861" y="4283382"/>
            <a:ext cx="4634075" cy="1092619"/>
          </a:xfrm>
          <a:prstGeom prst="rect">
            <a:avLst/>
          </a:prstGeom>
          <a:solidFill>
            <a:schemeClr val="bg1">
              <a:lumMod val="95000"/>
            </a:schemeClr>
          </a:solidFill>
          <a:ln/>
          <a:effectLst>
            <a:outerShdw blurRad="508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lnSpc>
                <a:spcPct val="90000"/>
              </a:lnSpc>
            </a:pPr>
            <a:endParaRPr lang="en-US" sz="2400" dirty="0" err="1"/>
          </a:p>
        </p:txBody>
      </p:sp>
      <p:sp>
        <p:nvSpPr>
          <p:cNvPr id="43" name="Rectangle 42"/>
          <p:cNvSpPr/>
          <p:nvPr/>
        </p:nvSpPr>
        <p:spPr bwMode="ltGray">
          <a:xfrm>
            <a:off x="1403350" y="3962400"/>
            <a:ext cx="4476625" cy="609600"/>
          </a:xfrm>
          <a:prstGeom prst="rect">
            <a:avLst/>
          </a:prstGeom>
          <a:solidFill>
            <a:schemeClr val="bg1">
              <a:lumMod val="85000"/>
            </a:schemeClr>
          </a:solidFill>
          <a:ln w="19050">
            <a:solidFill>
              <a:srgbClr val="877B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51" dirty="0" err="1"/>
          </a:p>
        </p:txBody>
      </p:sp>
      <p:sp>
        <p:nvSpPr>
          <p:cNvPr id="14" name="Rectangle 13"/>
          <p:cNvSpPr/>
          <p:nvPr/>
        </p:nvSpPr>
        <p:spPr bwMode="ltGray">
          <a:xfrm>
            <a:off x="1403351" y="1530350"/>
            <a:ext cx="10439400" cy="539751"/>
          </a:xfrm>
          <a:prstGeom prst="rect">
            <a:avLst/>
          </a:prstGeom>
          <a:solidFill>
            <a:schemeClr val="bg1">
              <a:lumMod val="85000"/>
            </a:schemeClr>
          </a:solidFill>
          <a:ln w="19050">
            <a:solidFill>
              <a:srgbClr val="877B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51" dirty="0" err="1"/>
          </a:p>
        </p:txBody>
      </p:sp>
      <p:sp>
        <p:nvSpPr>
          <p:cNvPr id="5" name="Title 4"/>
          <p:cNvSpPr>
            <a:spLocks noGrp="1"/>
          </p:cNvSpPr>
          <p:nvPr>
            <p:ph type="title"/>
          </p:nvPr>
        </p:nvSpPr>
        <p:spPr>
          <a:xfrm>
            <a:off x="609441" y="519236"/>
            <a:ext cx="11233310" cy="852364"/>
          </a:xfrm>
        </p:spPr>
        <p:txBody>
          <a:bodyPr/>
          <a:lstStyle/>
          <a:p>
            <a:r>
              <a:rPr lang="en-US" dirty="0"/>
              <a:t>Detail: 6 GHz Channels in United States &amp; Europe/CEPT</a:t>
            </a:r>
          </a:p>
        </p:txBody>
      </p:sp>
      <p:pic>
        <p:nvPicPr>
          <p:cNvPr id="37" name="Picture 3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381001" y="3962402"/>
            <a:ext cx="844731" cy="597159"/>
          </a:xfrm>
          <a:prstGeom prst="rect">
            <a:avLst/>
          </a:prstGeom>
        </p:spPr>
      </p:pic>
      <p:sp>
        <p:nvSpPr>
          <p:cNvPr id="116" name="TextBox 266"/>
          <p:cNvSpPr txBox="1">
            <a:spLocks noChangeArrowheads="1"/>
          </p:cNvSpPr>
          <p:nvPr/>
        </p:nvSpPr>
        <p:spPr bwMode="auto">
          <a:xfrm>
            <a:off x="5483932" y="3284984"/>
            <a:ext cx="563499" cy="369332"/>
          </a:xfrm>
          <a:prstGeom prst="rect">
            <a:avLst/>
          </a:prstGeom>
          <a:noFill/>
          <a:ln w="9525">
            <a:noFill/>
            <a:miter lim="800000"/>
            <a:headEnd/>
            <a:tailEnd/>
          </a:ln>
        </p:spPr>
        <p:txBody>
          <a:bodyPr wrap="square" lIns="0" tIns="0" rIns="0" bIns="0">
            <a:spAutoFit/>
          </a:bodyPr>
          <a:lstStyle/>
          <a:p>
            <a:pPr algn="ctr"/>
            <a:r>
              <a:rPr lang="en-US" sz="1200" dirty="0">
                <a:latin typeface="+mj-lt"/>
              </a:rPr>
              <a:t>6425 MHz</a:t>
            </a:r>
            <a:endParaRPr lang="en-US" sz="1200" baseline="-25000" dirty="0">
              <a:latin typeface="+mj-lt"/>
            </a:endParaRPr>
          </a:p>
        </p:txBody>
      </p:sp>
      <p:sp>
        <p:nvSpPr>
          <p:cNvPr id="123" name="Trapezoid 122"/>
          <p:cNvSpPr/>
          <p:nvPr/>
        </p:nvSpPr>
        <p:spPr bwMode="auto">
          <a:xfrm>
            <a:off x="1665024" y="2525063"/>
            <a:ext cx="334370"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124" name="Trapezoid 123"/>
          <p:cNvSpPr/>
          <p:nvPr/>
        </p:nvSpPr>
        <p:spPr bwMode="auto">
          <a:xfrm>
            <a:off x="2002200" y="2525063"/>
            <a:ext cx="334370"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132" name="Trapezoid 131"/>
          <p:cNvSpPr/>
          <p:nvPr/>
        </p:nvSpPr>
        <p:spPr bwMode="auto">
          <a:xfrm>
            <a:off x="1667632" y="2745420"/>
            <a:ext cx="673962" cy="174625"/>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147" name="Trapezoid 146"/>
          <p:cNvSpPr/>
          <p:nvPr/>
        </p:nvSpPr>
        <p:spPr bwMode="auto">
          <a:xfrm>
            <a:off x="1671211" y="2969146"/>
            <a:ext cx="1360931" cy="174625"/>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158" name="Trapezoid 157"/>
          <p:cNvSpPr/>
          <p:nvPr/>
        </p:nvSpPr>
        <p:spPr bwMode="auto">
          <a:xfrm>
            <a:off x="1663090" y="2309766"/>
            <a:ext cx="159491"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159" name="Trapezoid 158"/>
          <p:cNvSpPr/>
          <p:nvPr/>
        </p:nvSpPr>
        <p:spPr bwMode="auto">
          <a:xfrm>
            <a:off x="1828732" y="2309766"/>
            <a:ext cx="1634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160" name="Trapezoid 159"/>
          <p:cNvSpPr/>
          <p:nvPr/>
        </p:nvSpPr>
        <p:spPr bwMode="auto">
          <a:xfrm>
            <a:off x="2173484" y="2309766"/>
            <a:ext cx="160507"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700" dirty="0"/>
              <a:t>	</a:t>
            </a:r>
          </a:p>
        </p:txBody>
      </p:sp>
      <p:sp>
        <p:nvSpPr>
          <p:cNvPr id="165" name="Trapezoid 164"/>
          <p:cNvSpPr/>
          <p:nvPr/>
        </p:nvSpPr>
        <p:spPr bwMode="auto">
          <a:xfrm>
            <a:off x="2001517" y="2309766"/>
            <a:ext cx="159491"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700" dirty="0"/>
              <a:t>	</a:t>
            </a:r>
          </a:p>
        </p:txBody>
      </p:sp>
      <p:cxnSp>
        <p:nvCxnSpPr>
          <p:cNvPr id="235" name="Straight Connector 138"/>
          <p:cNvCxnSpPr>
            <a:cxnSpLocks noChangeShapeType="1"/>
          </p:cNvCxnSpPr>
          <p:nvPr/>
        </p:nvCxnSpPr>
        <p:spPr bwMode="auto">
          <a:xfrm flipH="1" flipV="1">
            <a:off x="5766101" y="2195502"/>
            <a:ext cx="10498" cy="1050846"/>
          </a:xfrm>
          <a:prstGeom prst="line">
            <a:avLst/>
          </a:prstGeom>
          <a:noFill/>
          <a:ln w="9525" algn="ctr">
            <a:solidFill>
              <a:schemeClr val="tx1"/>
            </a:solidFill>
            <a:prstDash val="dash"/>
            <a:round/>
            <a:headEnd type="none" w="sm" len="sm"/>
            <a:tailEnd type="none" w="sm" len="sm"/>
          </a:ln>
        </p:spPr>
      </p:cxnSp>
      <p:sp>
        <p:nvSpPr>
          <p:cNvPr id="251" name="TextBox 266"/>
          <p:cNvSpPr txBox="1">
            <a:spLocks noChangeArrowheads="1"/>
          </p:cNvSpPr>
          <p:nvPr/>
        </p:nvSpPr>
        <p:spPr bwMode="auto">
          <a:xfrm>
            <a:off x="1127448" y="3284984"/>
            <a:ext cx="688804" cy="369332"/>
          </a:xfrm>
          <a:prstGeom prst="rect">
            <a:avLst/>
          </a:prstGeom>
          <a:noFill/>
          <a:ln w="9525">
            <a:noFill/>
            <a:miter lim="800000"/>
            <a:headEnd/>
            <a:tailEnd/>
          </a:ln>
        </p:spPr>
        <p:txBody>
          <a:bodyPr wrap="square" lIns="0" tIns="0" rIns="0" bIns="0">
            <a:spAutoFit/>
          </a:bodyPr>
          <a:lstStyle/>
          <a:p>
            <a:pPr algn="ctr"/>
            <a:r>
              <a:rPr lang="en-US" sz="1200" dirty="0">
                <a:latin typeface="+mj-lt"/>
              </a:rPr>
              <a:t>5925 MHz</a:t>
            </a:r>
            <a:endParaRPr lang="en-US" sz="1200" baseline="-25000" dirty="0">
              <a:latin typeface="+mj-lt"/>
            </a:endParaRPr>
          </a:p>
        </p:txBody>
      </p:sp>
      <p:sp>
        <p:nvSpPr>
          <p:cNvPr id="253" name="TextBox 266"/>
          <p:cNvSpPr txBox="1">
            <a:spLocks noChangeArrowheads="1"/>
          </p:cNvSpPr>
          <p:nvPr/>
        </p:nvSpPr>
        <p:spPr bwMode="auto">
          <a:xfrm>
            <a:off x="11430001" y="3284984"/>
            <a:ext cx="688804" cy="369332"/>
          </a:xfrm>
          <a:prstGeom prst="rect">
            <a:avLst/>
          </a:prstGeom>
          <a:noFill/>
          <a:ln w="9525">
            <a:noFill/>
            <a:miter lim="800000"/>
            <a:headEnd/>
            <a:tailEnd/>
          </a:ln>
        </p:spPr>
        <p:txBody>
          <a:bodyPr wrap="square" lIns="0" tIns="0" rIns="0" bIns="0">
            <a:spAutoFit/>
          </a:bodyPr>
          <a:lstStyle/>
          <a:p>
            <a:pPr algn="ctr"/>
            <a:r>
              <a:rPr lang="en-US" sz="1200" dirty="0">
                <a:latin typeface="+mj-lt"/>
              </a:rPr>
              <a:t>7125 MHz</a:t>
            </a:r>
            <a:endParaRPr lang="en-US" sz="1200" baseline="-25000" dirty="0">
              <a:latin typeface="+mj-lt"/>
            </a:endParaRPr>
          </a:p>
        </p:txBody>
      </p:sp>
      <p:sp>
        <p:nvSpPr>
          <p:cNvPr id="240" name="TextBox 239"/>
          <p:cNvSpPr txBox="1"/>
          <p:nvPr/>
        </p:nvSpPr>
        <p:spPr>
          <a:xfrm>
            <a:off x="9325349" y="3284984"/>
            <a:ext cx="588726" cy="369332"/>
          </a:xfrm>
          <a:prstGeom prst="rect">
            <a:avLst/>
          </a:prstGeom>
          <a:noFill/>
        </p:spPr>
        <p:txBody>
          <a:bodyPr wrap="square" lIns="0" tIns="0" rIns="0" bIns="0" rtlCol="0">
            <a:spAutoFit/>
          </a:bodyPr>
          <a:lstStyle/>
          <a:p>
            <a:pPr algn="ctr"/>
            <a:r>
              <a:rPr lang="en-US" sz="1200" dirty="0">
                <a:latin typeface="+mj-lt"/>
              </a:rPr>
              <a:t>6875 MHz</a:t>
            </a:r>
          </a:p>
        </p:txBody>
      </p:sp>
      <p:sp>
        <p:nvSpPr>
          <p:cNvPr id="241" name="TextBox 266"/>
          <p:cNvSpPr txBox="1">
            <a:spLocks noChangeArrowheads="1"/>
          </p:cNvSpPr>
          <p:nvPr/>
        </p:nvSpPr>
        <p:spPr bwMode="auto">
          <a:xfrm>
            <a:off x="6348028" y="3284984"/>
            <a:ext cx="563499" cy="369332"/>
          </a:xfrm>
          <a:prstGeom prst="rect">
            <a:avLst/>
          </a:prstGeom>
          <a:noFill/>
          <a:ln w="9525">
            <a:noFill/>
            <a:miter lim="800000"/>
            <a:headEnd/>
            <a:tailEnd/>
          </a:ln>
        </p:spPr>
        <p:txBody>
          <a:bodyPr wrap="square" lIns="0" tIns="0" rIns="0" bIns="0">
            <a:spAutoFit/>
          </a:bodyPr>
          <a:lstStyle/>
          <a:p>
            <a:pPr algn="ctr"/>
            <a:r>
              <a:rPr lang="en-US" sz="1200" dirty="0">
                <a:latin typeface="+mj-lt"/>
              </a:rPr>
              <a:t>6525 MHz</a:t>
            </a:r>
            <a:endParaRPr lang="en-US" sz="1200" baseline="-25000" dirty="0">
              <a:latin typeface="+mj-lt"/>
            </a:endParaRPr>
          </a:p>
        </p:txBody>
      </p:sp>
      <p:pic>
        <p:nvPicPr>
          <p:cNvPr id="242" name="Picture 2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617" y="1568825"/>
            <a:ext cx="919691" cy="484095"/>
          </a:xfrm>
          <a:prstGeom prst="rect">
            <a:avLst/>
          </a:prstGeom>
        </p:spPr>
      </p:pic>
      <p:sp>
        <p:nvSpPr>
          <p:cNvPr id="243" name="Rounded Rectangle 242"/>
          <p:cNvSpPr/>
          <p:nvPr/>
        </p:nvSpPr>
        <p:spPr bwMode="ltGray">
          <a:xfrm>
            <a:off x="1486930" y="1622613"/>
            <a:ext cx="4292166" cy="331695"/>
          </a:xfrm>
          <a:prstGeom prst="roundRect">
            <a:avLst>
              <a:gd name="adj" fmla="val 50000"/>
            </a:avLst>
          </a:prstGeom>
          <a:solidFill>
            <a:schemeClr val="tx1">
              <a:lumMod val="50000"/>
              <a:lumOff val="5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b="1" dirty="0"/>
              <a:t>UNII-5</a:t>
            </a:r>
          </a:p>
        </p:txBody>
      </p:sp>
      <p:sp>
        <p:nvSpPr>
          <p:cNvPr id="248" name="Rounded Rectangle 247"/>
          <p:cNvSpPr/>
          <p:nvPr/>
        </p:nvSpPr>
        <p:spPr bwMode="ltGray">
          <a:xfrm>
            <a:off x="5779096" y="1622613"/>
            <a:ext cx="839039" cy="331695"/>
          </a:xfrm>
          <a:prstGeom prst="roundRect">
            <a:avLst>
              <a:gd name="adj" fmla="val 50000"/>
            </a:avLst>
          </a:prstGeom>
          <a:solidFill>
            <a:schemeClr val="tx1">
              <a:lumMod val="50000"/>
              <a:lumOff val="5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333" b="1" dirty="0"/>
              <a:t>UNII-6</a:t>
            </a:r>
          </a:p>
        </p:txBody>
      </p:sp>
      <p:sp>
        <p:nvSpPr>
          <p:cNvPr id="249" name="Rounded Rectangle 248"/>
          <p:cNvSpPr/>
          <p:nvPr/>
        </p:nvSpPr>
        <p:spPr bwMode="ltGray">
          <a:xfrm>
            <a:off x="6618135" y="1622613"/>
            <a:ext cx="2993633" cy="331695"/>
          </a:xfrm>
          <a:prstGeom prst="roundRect">
            <a:avLst>
              <a:gd name="adj" fmla="val 50000"/>
            </a:avLst>
          </a:prstGeom>
          <a:solidFill>
            <a:schemeClr val="tx1">
              <a:lumMod val="50000"/>
              <a:lumOff val="5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b="1" dirty="0"/>
              <a:t>UNII-7</a:t>
            </a:r>
          </a:p>
        </p:txBody>
      </p:sp>
      <p:sp>
        <p:nvSpPr>
          <p:cNvPr id="250" name="Rounded Rectangle 249"/>
          <p:cNvSpPr/>
          <p:nvPr/>
        </p:nvSpPr>
        <p:spPr bwMode="ltGray">
          <a:xfrm>
            <a:off x="9621997" y="1622613"/>
            <a:ext cx="2128866" cy="331695"/>
          </a:xfrm>
          <a:prstGeom prst="roundRect">
            <a:avLst>
              <a:gd name="adj" fmla="val 50000"/>
            </a:avLst>
          </a:prstGeom>
          <a:solidFill>
            <a:schemeClr val="tx1">
              <a:lumMod val="50000"/>
              <a:lumOff val="5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b="1" dirty="0"/>
              <a:t>UNII-8</a:t>
            </a:r>
          </a:p>
        </p:txBody>
      </p:sp>
      <p:sp>
        <p:nvSpPr>
          <p:cNvPr id="254" name="Rounded Rectangle 253"/>
          <p:cNvSpPr/>
          <p:nvPr/>
        </p:nvSpPr>
        <p:spPr bwMode="ltGray">
          <a:xfrm>
            <a:off x="1487433" y="4087906"/>
            <a:ext cx="4280480" cy="331695"/>
          </a:xfrm>
          <a:prstGeom prst="roundRect">
            <a:avLst>
              <a:gd name="adj" fmla="val 50000"/>
            </a:avLst>
          </a:prstGeom>
          <a:solidFill>
            <a:schemeClr val="tx1">
              <a:lumMod val="50000"/>
              <a:lumOff val="50000"/>
              <a:alpha val="8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b="1" dirty="0"/>
              <a:t>5925 - 6425</a:t>
            </a:r>
          </a:p>
        </p:txBody>
      </p:sp>
      <p:sp>
        <p:nvSpPr>
          <p:cNvPr id="107" name="TextBox 106"/>
          <p:cNvSpPr txBox="1"/>
          <p:nvPr/>
        </p:nvSpPr>
        <p:spPr>
          <a:xfrm>
            <a:off x="304800" y="4800602"/>
            <a:ext cx="1068085" cy="261610"/>
          </a:xfrm>
          <a:prstGeom prst="rect">
            <a:avLst/>
          </a:prstGeom>
          <a:noFill/>
        </p:spPr>
        <p:txBody>
          <a:bodyPr wrap="square" rtlCol="0">
            <a:spAutoFit/>
          </a:bodyPr>
          <a:lstStyle/>
          <a:p>
            <a:r>
              <a:rPr lang="en-US" sz="1100" b="1" dirty="0"/>
              <a:t>24 x 20 MHz</a:t>
            </a:r>
          </a:p>
        </p:txBody>
      </p:sp>
      <p:sp>
        <p:nvSpPr>
          <p:cNvPr id="108" name="TextBox 107"/>
          <p:cNvSpPr txBox="1"/>
          <p:nvPr/>
        </p:nvSpPr>
        <p:spPr>
          <a:xfrm>
            <a:off x="309563" y="5005021"/>
            <a:ext cx="1068085" cy="261610"/>
          </a:xfrm>
          <a:prstGeom prst="rect">
            <a:avLst/>
          </a:prstGeom>
          <a:noFill/>
        </p:spPr>
        <p:txBody>
          <a:bodyPr wrap="square" rtlCol="0">
            <a:spAutoFit/>
          </a:bodyPr>
          <a:lstStyle/>
          <a:p>
            <a:r>
              <a:rPr lang="en-US" sz="1100" b="1" dirty="0"/>
              <a:t>12 x 40 MHz</a:t>
            </a:r>
          </a:p>
        </p:txBody>
      </p:sp>
      <p:sp>
        <p:nvSpPr>
          <p:cNvPr id="109" name="TextBox 108"/>
          <p:cNvSpPr txBox="1"/>
          <p:nvPr/>
        </p:nvSpPr>
        <p:spPr>
          <a:xfrm>
            <a:off x="381000" y="5222087"/>
            <a:ext cx="1023275" cy="261610"/>
          </a:xfrm>
          <a:prstGeom prst="rect">
            <a:avLst/>
          </a:prstGeom>
          <a:noFill/>
        </p:spPr>
        <p:txBody>
          <a:bodyPr wrap="square" rtlCol="0">
            <a:spAutoFit/>
          </a:bodyPr>
          <a:lstStyle/>
          <a:p>
            <a:r>
              <a:rPr lang="en-US" sz="1100" b="1" dirty="0"/>
              <a:t>6 x 80 MHz</a:t>
            </a:r>
          </a:p>
        </p:txBody>
      </p:sp>
      <p:sp>
        <p:nvSpPr>
          <p:cNvPr id="110" name="TextBox 109"/>
          <p:cNvSpPr txBox="1"/>
          <p:nvPr/>
        </p:nvSpPr>
        <p:spPr>
          <a:xfrm>
            <a:off x="303516" y="5432742"/>
            <a:ext cx="1068085" cy="261610"/>
          </a:xfrm>
          <a:prstGeom prst="rect">
            <a:avLst/>
          </a:prstGeom>
          <a:noFill/>
        </p:spPr>
        <p:txBody>
          <a:bodyPr wrap="square" rtlCol="0">
            <a:spAutoFit/>
          </a:bodyPr>
          <a:lstStyle/>
          <a:p>
            <a:r>
              <a:rPr lang="en-US" sz="1100" b="1" dirty="0"/>
              <a:t>3 x 160 MHz</a:t>
            </a:r>
          </a:p>
        </p:txBody>
      </p:sp>
      <p:sp>
        <p:nvSpPr>
          <p:cNvPr id="234" name="TextBox 233"/>
          <p:cNvSpPr txBox="1"/>
          <p:nvPr/>
        </p:nvSpPr>
        <p:spPr>
          <a:xfrm>
            <a:off x="304800" y="2286002"/>
            <a:ext cx="1068085" cy="261610"/>
          </a:xfrm>
          <a:prstGeom prst="rect">
            <a:avLst/>
          </a:prstGeom>
          <a:noFill/>
        </p:spPr>
        <p:txBody>
          <a:bodyPr wrap="square" rtlCol="0">
            <a:spAutoFit/>
          </a:bodyPr>
          <a:lstStyle/>
          <a:p>
            <a:r>
              <a:rPr lang="en-US" sz="1100" b="1" dirty="0"/>
              <a:t>59 x 20 MHz</a:t>
            </a:r>
          </a:p>
        </p:txBody>
      </p:sp>
      <p:sp>
        <p:nvSpPr>
          <p:cNvPr id="296" name="TextBox 295"/>
          <p:cNvSpPr txBox="1"/>
          <p:nvPr/>
        </p:nvSpPr>
        <p:spPr>
          <a:xfrm>
            <a:off x="309563" y="2490421"/>
            <a:ext cx="1003475" cy="261610"/>
          </a:xfrm>
          <a:prstGeom prst="rect">
            <a:avLst/>
          </a:prstGeom>
          <a:noFill/>
        </p:spPr>
        <p:txBody>
          <a:bodyPr wrap="square" rtlCol="0">
            <a:spAutoFit/>
          </a:bodyPr>
          <a:lstStyle/>
          <a:p>
            <a:r>
              <a:rPr lang="en-US" sz="1100" b="1" dirty="0"/>
              <a:t>29 x 40 MHz</a:t>
            </a:r>
          </a:p>
        </p:txBody>
      </p:sp>
      <p:sp>
        <p:nvSpPr>
          <p:cNvPr id="297" name="TextBox 296"/>
          <p:cNvSpPr txBox="1"/>
          <p:nvPr/>
        </p:nvSpPr>
        <p:spPr>
          <a:xfrm>
            <a:off x="304800" y="2707487"/>
            <a:ext cx="1011772" cy="261610"/>
          </a:xfrm>
          <a:prstGeom prst="rect">
            <a:avLst/>
          </a:prstGeom>
          <a:noFill/>
        </p:spPr>
        <p:txBody>
          <a:bodyPr wrap="square" rtlCol="0">
            <a:spAutoFit/>
          </a:bodyPr>
          <a:lstStyle/>
          <a:p>
            <a:r>
              <a:rPr lang="en-US" sz="1100" b="1" dirty="0"/>
              <a:t>14 x 80 MHz</a:t>
            </a:r>
          </a:p>
        </p:txBody>
      </p:sp>
      <p:sp>
        <p:nvSpPr>
          <p:cNvPr id="298" name="TextBox 297"/>
          <p:cNvSpPr txBox="1"/>
          <p:nvPr/>
        </p:nvSpPr>
        <p:spPr>
          <a:xfrm>
            <a:off x="303517" y="2918142"/>
            <a:ext cx="1024754" cy="261610"/>
          </a:xfrm>
          <a:prstGeom prst="rect">
            <a:avLst/>
          </a:prstGeom>
          <a:noFill/>
        </p:spPr>
        <p:txBody>
          <a:bodyPr wrap="square" rtlCol="0">
            <a:spAutoFit/>
          </a:bodyPr>
          <a:lstStyle/>
          <a:p>
            <a:r>
              <a:rPr lang="en-US" sz="1100" b="1" dirty="0"/>
              <a:t>7 x 160 MHz</a:t>
            </a:r>
          </a:p>
        </p:txBody>
      </p:sp>
      <p:sp>
        <p:nvSpPr>
          <p:cNvPr id="4" name="TextBox 3">
            <a:extLst>
              <a:ext uri="{FF2B5EF4-FFF2-40B4-BE49-F238E27FC236}">
                <a16:creationId xmlns:a16="http://schemas.microsoft.com/office/drawing/2014/main" id="{AF43549C-815D-4CF8-AB81-4D5AB0FF3A45}"/>
              </a:ext>
            </a:extLst>
          </p:cNvPr>
          <p:cNvSpPr txBox="1"/>
          <p:nvPr/>
        </p:nvSpPr>
        <p:spPr>
          <a:xfrm>
            <a:off x="7337113" y="4427881"/>
            <a:ext cx="2880192" cy="234545"/>
          </a:xfrm>
          <a:prstGeom prst="rect">
            <a:avLst/>
          </a:prstGeom>
          <a:noFill/>
        </p:spPr>
        <p:txBody>
          <a:bodyPr wrap="square" lIns="0" tIns="0" rIns="0" bIns="0" rtlCol="0">
            <a:noAutofit/>
          </a:bodyPr>
          <a:lstStyle/>
          <a:p>
            <a:pPr>
              <a:lnSpc>
                <a:spcPct val="90000"/>
              </a:lnSpc>
            </a:pPr>
            <a:r>
              <a:rPr lang="en-US" sz="1400" dirty="0"/>
              <a:t>= Low Power Indoor (LPI) Only</a:t>
            </a:r>
          </a:p>
        </p:txBody>
      </p:sp>
      <p:sp>
        <p:nvSpPr>
          <p:cNvPr id="202" name="TextBox 201">
            <a:extLst>
              <a:ext uri="{FF2B5EF4-FFF2-40B4-BE49-F238E27FC236}">
                <a16:creationId xmlns:a16="http://schemas.microsoft.com/office/drawing/2014/main" id="{51AFE981-DA01-4DE0-9810-367487CC74C2}"/>
              </a:ext>
            </a:extLst>
          </p:cNvPr>
          <p:cNvSpPr txBox="1"/>
          <p:nvPr/>
        </p:nvSpPr>
        <p:spPr>
          <a:xfrm>
            <a:off x="7337113" y="4715030"/>
            <a:ext cx="4001291" cy="187482"/>
          </a:xfrm>
          <a:prstGeom prst="rect">
            <a:avLst/>
          </a:prstGeom>
          <a:noFill/>
        </p:spPr>
        <p:txBody>
          <a:bodyPr wrap="square" lIns="0" tIns="0" rIns="0" bIns="0" rtlCol="0">
            <a:noAutofit/>
          </a:bodyPr>
          <a:lstStyle/>
          <a:p>
            <a:pPr>
              <a:lnSpc>
                <a:spcPct val="90000"/>
              </a:lnSpc>
            </a:pPr>
            <a:r>
              <a:rPr lang="en-US" sz="1400" dirty="0"/>
              <a:t>= LPI &amp; Automatic Frequency Coordination (AFC)</a:t>
            </a:r>
          </a:p>
        </p:txBody>
      </p:sp>
      <p:sp>
        <p:nvSpPr>
          <p:cNvPr id="301" name="Trapezoid 300">
            <a:extLst>
              <a:ext uri="{FF2B5EF4-FFF2-40B4-BE49-F238E27FC236}">
                <a16:creationId xmlns:a16="http://schemas.microsoft.com/office/drawing/2014/main" id="{C4A30CBD-B658-472F-A05A-9B93FE98E270}"/>
              </a:ext>
            </a:extLst>
          </p:cNvPr>
          <p:cNvSpPr/>
          <p:nvPr/>
        </p:nvSpPr>
        <p:spPr bwMode="auto">
          <a:xfrm>
            <a:off x="1671937" y="3068959"/>
            <a:ext cx="1360931" cy="74811"/>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303" name="Trapezoid 302">
            <a:extLst>
              <a:ext uri="{FF2B5EF4-FFF2-40B4-BE49-F238E27FC236}">
                <a16:creationId xmlns:a16="http://schemas.microsoft.com/office/drawing/2014/main" id="{BBE1570E-59D6-4445-A3AD-7EB7A1A6E35F}"/>
              </a:ext>
            </a:extLst>
          </p:cNvPr>
          <p:cNvSpPr/>
          <p:nvPr/>
        </p:nvSpPr>
        <p:spPr bwMode="auto">
          <a:xfrm>
            <a:off x="1669554" y="2844018"/>
            <a:ext cx="671580" cy="76853"/>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304" name="Trapezoid 303">
            <a:extLst>
              <a:ext uri="{FF2B5EF4-FFF2-40B4-BE49-F238E27FC236}">
                <a16:creationId xmlns:a16="http://schemas.microsoft.com/office/drawing/2014/main" id="{2E1C0D78-6554-46C8-B946-4A2B231E50BA}"/>
              </a:ext>
            </a:extLst>
          </p:cNvPr>
          <p:cNvSpPr/>
          <p:nvPr/>
        </p:nvSpPr>
        <p:spPr bwMode="auto">
          <a:xfrm>
            <a:off x="1663114" y="2628425"/>
            <a:ext cx="333942" cy="72849"/>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305" name="Trapezoid 304">
            <a:extLst>
              <a:ext uri="{FF2B5EF4-FFF2-40B4-BE49-F238E27FC236}">
                <a16:creationId xmlns:a16="http://schemas.microsoft.com/office/drawing/2014/main" id="{A21B5814-6897-4447-A0F2-BE7F4790430F}"/>
              </a:ext>
            </a:extLst>
          </p:cNvPr>
          <p:cNvSpPr/>
          <p:nvPr/>
        </p:nvSpPr>
        <p:spPr bwMode="auto">
          <a:xfrm>
            <a:off x="1663408" y="2415620"/>
            <a:ext cx="159491"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306" name="Trapezoid 305">
            <a:extLst>
              <a:ext uri="{FF2B5EF4-FFF2-40B4-BE49-F238E27FC236}">
                <a16:creationId xmlns:a16="http://schemas.microsoft.com/office/drawing/2014/main" id="{89FA698C-C6A0-49C0-A701-2F0A0AFA28BB}"/>
              </a:ext>
            </a:extLst>
          </p:cNvPr>
          <p:cNvSpPr/>
          <p:nvPr/>
        </p:nvSpPr>
        <p:spPr bwMode="auto">
          <a:xfrm>
            <a:off x="1824540" y="2415620"/>
            <a:ext cx="169344"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307" name="Trapezoid 306">
            <a:extLst>
              <a:ext uri="{FF2B5EF4-FFF2-40B4-BE49-F238E27FC236}">
                <a16:creationId xmlns:a16="http://schemas.microsoft.com/office/drawing/2014/main" id="{ABF7BA5A-DA1F-4283-9546-34F6DD8BCB37}"/>
              </a:ext>
            </a:extLst>
          </p:cNvPr>
          <p:cNvSpPr/>
          <p:nvPr/>
        </p:nvSpPr>
        <p:spPr bwMode="auto">
          <a:xfrm>
            <a:off x="1999966" y="2415620"/>
            <a:ext cx="164490"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308" name="Trapezoid 307">
            <a:extLst>
              <a:ext uri="{FF2B5EF4-FFF2-40B4-BE49-F238E27FC236}">
                <a16:creationId xmlns:a16="http://schemas.microsoft.com/office/drawing/2014/main" id="{90AE1C84-92C7-4F27-AAD3-1686A5B9B384}"/>
              </a:ext>
            </a:extLst>
          </p:cNvPr>
          <p:cNvSpPr/>
          <p:nvPr/>
        </p:nvSpPr>
        <p:spPr bwMode="auto">
          <a:xfrm>
            <a:off x="2170884" y="2415918"/>
            <a:ext cx="164490"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310" name="Trapezoid 309">
            <a:extLst>
              <a:ext uri="{FF2B5EF4-FFF2-40B4-BE49-F238E27FC236}">
                <a16:creationId xmlns:a16="http://schemas.microsoft.com/office/drawing/2014/main" id="{A8338F70-2A55-42FF-866C-3D17CD5AE952}"/>
              </a:ext>
            </a:extLst>
          </p:cNvPr>
          <p:cNvSpPr/>
          <p:nvPr/>
        </p:nvSpPr>
        <p:spPr bwMode="auto">
          <a:xfrm>
            <a:off x="1998441" y="2628424"/>
            <a:ext cx="338892" cy="72849"/>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320" name="Trapezoid 319">
            <a:extLst>
              <a:ext uri="{FF2B5EF4-FFF2-40B4-BE49-F238E27FC236}">
                <a16:creationId xmlns:a16="http://schemas.microsoft.com/office/drawing/2014/main" id="{4EB73681-14E3-40D0-AEF8-AFD893AB7CF5}"/>
              </a:ext>
            </a:extLst>
          </p:cNvPr>
          <p:cNvSpPr/>
          <p:nvPr/>
        </p:nvSpPr>
        <p:spPr bwMode="auto">
          <a:xfrm>
            <a:off x="2342949" y="2524764"/>
            <a:ext cx="338588"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321" name="Trapezoid 320">
            <a:extLst>
              <a:ext uri="{FF2B5EF4-FFF2-40B4-BE49-F238E27FC236}">
                <a16:creationId xmlns:a16="http://schemas.microsoft.com/office/drawing/2014/main" id="{53B2CB2F-0F5C-4FAC-B25B-E2E32578B451}"/>
              </a:ext>
            </a:extLst>
          </p:cNvPr>
          <p:cNvSpPr/>
          <p:nvPr/>
        </p:nvSpPr>
        <p:spPr bwMode="auto">
          <a:xfrm>
            <a:off x="2683950" y="2524764"/>
            <a:ext cx="337817"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322" name="Trapezoid 321">
            <a:extLst>
              <a:ext uri="{FF2B5EF4-FFF2-40B4-BE49-F238E27FC236}">
                <a16:creationId xmlns:a16="http://schemas.microsoft.com/office/drawing/2014/main" id="{4F05C102-F2BF-4679-893A-D7F41E1E844A}"/>
              </a:ext>
            </a:extLst>
          </p:cNvPr>
          <p:cNvSpPr/>
          <p:nvPr/>
        </p:nvSpPr>
        <p:spPr bwMode="auto">
          <a:xfrm>
            <a:off x="2350092" y="2745121"/>
            <a:ext cx="677066" cy="171439"/>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323" name="Trapezoid 322">
            <a:extLst>
              <a:ext uri="{FF2B5EF4-FFF2-40B4-BE49-F238E27FC236}">
                <a16:creationId xmlns:a16="http://schemas.microsoft.com/office/drawing/2014/main" id="{E3BCD197-670D-4C47-834B-9E1BC7DC95A8}"/>
              </a:ext>
            </a:extLst>
          </p:cNvPr>
          <p:cNvSpPr/>
          <p:nvPr/>
        </p:nvSpPr>
        <p:spPr bwMode="auto">
          <a:xfrm>
            <a:off x="2342164" y="2309467"/>
            <a:ext cx="159491"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324" name="Trapezoid 323">
            <a:extLst>
              <a:ext uri="{FF2B5EF4-FFF2-40B4-BE49-F238E27FC236}">
                <a16:creationId xmlns:a16="http://schemas.microsoft.com/office/drawing/2014/main" id="{6327B270-1E7A-4172-B20C-4420B08134DB}"/>
              </a:ext>
            </a:extLst>
          </p:cNvPr>
          <p:cNvSpPr/>
          <p:nvPr/>
        </p:nvSpPr>
        <p:spPr bwMode="auto">
          <a:xfrm>
            <a:off x="2510981" y="2309467"/>
            <a:ext cx="1634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326" name="Trapezoid 325">
            <a:extLst>
              <a:ext uri="{FF2B5EF4-FFF2-40B4-BE49-F238E27FC236}">
                <a16:creationId xmlns:a16="http://schemas.microsoft.com/office/drawing/2014/main" id="{4C7348AD-C22F-4A76-8842-E3A7346EF419}"/>
              </a:ext>
            </a:extLst>
          </p:cNvPr>
          <p:cNvSpPr/>
          <p:nvPr/>
        </p:nvSpPr>
        <p:spPr bwMode="auto">
          <a:xfrm>
            <a:off x="2686148" y="2309467"/>
            <a:ext cx="1586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700" dirty="0"/>
              <a:t>	</a:t>
            </a:r>
          </a:p>
        </p:txBody>
      </p:sp>
      <p:sp>
        <p:nvSpPr>
          <p:cNvPr id="327" name="Trapezoid 326">
            <a:extLst>
              <a:ext uri="{FF2B5EF4-FFF2-40B4-BE49-F238E27FC236}">
                <a16:creationId xmlns:a16="http://schemas.microsoft.com/office/drawing/2014/main" id="{5178B50E-830D-4C21-97AB-B7BC17E07210}"/>
              </a:ext>
            </a:extLst>
          </p:cNvPr>
          <p:cNvSpPr/>
          <p:nvPr/>
        </p:nvSpPr>
        <p:spPr bwMode="auto">
          <a:xfrm>
            <a:off x="2347604" y="2848022"/>
            <a:ext cx="680642" cy="72849"/>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328" name="Trapezoid 327">
            <a:extLst>
              <a:ext uri="{FF2B5EF4-FFF2-40B4-BE49-F238E27FC236}">
                <a16:creationId xmlns:a16="http://schemas.microsoft.com/office/drawing/2014/main" id="{DD1038E9-C89D-4AC8-B525-3E07AFA48899}"/>
              </a:ext>
            </a:extLst>
          </p:cNvPr>
          <p:cNvSpPr/>
          <p:nvPr/>
        </p:nvSpPr>
        <p:spPr bwMode="auto">
          <a:xfrm>
            <a:off x="2340406" y="2628126"/>
            <a:ext cx="339325" cy="72849"/>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329" name="Trapezoid 328">
            <a:extLst>
              <a:ext uri="{FF2B5EF4-FFF2-40B4-BE49-F238E27FC236}">
                <a16:creationId xmlns:a16="http://schemas.microsoft.com/office/drawing/2014/main" id="{6C377A94-D6BB-4BB8-8980-C0DBC53B1644}"/>
              </a:ext>
            </a:extLst>
          </p:cNvPr>
          <p:cNvSpPr/>
          <p:nvPr/>
        </p:nvSpPr>
        <p:spPr bwMode="auto">
          <a:xfrm>
            <a:off x="2337974" y="2415321"/>
            <a:ext cx="163999"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330" name="Trapezoid 329">
            <a:extLst>
              <a:ext uri="{FF2B5EF4-FFF2-40B4-BE49-F238E27FC236}">
                <a16:creationId xmlns:a16="http://schemas.microsoft.com/office/drawing/2014/main" id="{2F401E84-06F0-44A2-B53A-D42088CB8396}"/>
              </a:ext>
            </a:extLst>
          </p:cNvPr>
          <p:cNvSpPr/>
          <p:nvPr/>
        </p:nvSpPr>
        <p:spPr bwMode="auto">
          <a:xfrm>
            <a:off x="2511299" y="2415321"/>
            <a:ext cx="164834"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331" name="Trapezoid 330">
            <a:extLst>
              <a:ext uri="{FF2B5EF4-FFF2-40B4-BE49-F238E27FC236}">
                <a16:creationId xmlns:a16="http://schemas.microsoft.com/office/drawing/2014/main" id="{7E88904C-3C4F-4C70-BE27-2BD62EF4A67B}"/>
              </a:ext>
            </a:extLst>
          </p:cNvPr>
          <p:cNvSpPr/>
          <p:nvPr/>
        </p:nvSpPr>
        <p:spPr bwMode="auto">
          <a:xfrm>
            <a:off x="2684596" y="2415321"/>
            <a:ext cx="161861"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333" name="Trapezoid 332">
            <a:extLst>
              <a:ext uri="{FF2B5EF4-FFF2-40B4-BE49-F238E27FC236}">
                <a16:creationId xmlns:a16="http://schemas.microsoft.com/office/drawing/2014/main" id="{96451C1E-F0C5-439C-ABD5-B155D6688519}"/>
              </a:ext>
            </a:extLst>
          </p:cNvPr>
          <p:cNvSpPr/>
          <p:nvPr/>
        </p:nvSpPr>
        <p:spPr bwMode="auto">
          <a:xfrm>
            <a:off x="2680052" y="2628125"/>
            <a:ext cx="342996" cy="72849"/>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cxnSp>
        <p:nvCxnSpPr>
          <p:cNvPr id="462" name="Straight Connector 138">
            <a:extLst>
              <a:ext uri="{FF2B5EF4-FFF2-40B4-BE49-F238E27FC236}">
                <a16:creationId xmlns:a16="http://schemas.microsoft.com/office/drawing/2014/main" id="{CF8134B3-2B63-4D4D-8B8F-EF22997BA479}"/>
              </a:ext>
            </a:extLst>
          </p:cNvPr>
          <p:cNvCxnSpPr>
            <a:cxnSpLocks noChangeShapeType="1"/>
          </p:cNvCxnSpPr>
          <p:nvPr/>
        </p:nvCxnSpPr>
        <p:spPr bwMode="auto">
          <a:xfrm flipV="1">
            <a:off x="1488403" y="2195588"/>
            <a:ext cx="107" cy="1050758"/>
          </a:xfrm>
          <a:prstGeom prst="line">
            <a:avLst/>
          </a:prstGeom>
          <a:noFill/>
          <a:ln w="9525" algn="ctr">
            <a:solidFill>
              <a:schemeClr val="tx1"/>
            </a:solidFill>
            <a:prstDash val="dash"/>
            <a:round/>
            <a:headEnd type="none" w="sm" len="sm"/>
            <a:tailEnd type="none" w="sm" len="sm"/>
          </a:ln>
        </p:spPr>
      </p:cxnSp>
      <p:sp>
        <p:nvSpPr>
          <p:cNvPr id="504" name="Trapezoid 503">
            <a:extLst>
              <a:ext uri="{FF2B5EF4-FFF2-40B4-BE49-F238E27FC236}">
                <a16:creationId xmlns:a16="http://schemas.microsoft.com/office/drawing/2014/main" id="{2A17AA38-6655-4A12-942A-5662C9CCC64F}"/>
              </a:ext>
            </a:extLst>
          </p:cNvPr>
          <p:cNvSpPr/>
          <p:nvPr/>
        </p:nvSpPr>
        <p:spPr bwMode="auto">
          <a:xfrm>
            <a:off x="2857549" y="2310021"/>
            <a:ext cx="1586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700" dirty="0"/>
              <a:t>	</a:t>
            </a:r>
          </a:p>
        </p:txBody>
      </p:sp>
      <p:sp>
        <p:nvSpPr>
          <p:cNvPr id="505" name="Trapezoid 504">
            <a:extLst>
              <a:ext uri="{FF2B5EF4-FFF2-40B4-BE49-F238E27FC236}">
                <a16:creationId xmlns:a16="http://schemas.microsoft.com/office/drawing/2014/main" id="{73536784-632B-4FDC-A0BC-E6230BB09B7B}"/>
              </a:ext>
            </a:extLst>
          </p:cNvPr>
          <p:cNvSpPr/>
          <p:nvPr/>
        </p:nvSpPr>
        <p:spPr bwMode="auto">
          <a:xfrm>
            <a:off x="2855997" y="2415875"/>
            <a:ext cx="161861"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506" name="Trapezoid 505">
            <a:extLst>
              <a:ext uri="{FF2B5EF4-FFF2-40B4-BE49-F238E27FC236}">
                <a16:creationId xmlns:a16="http://schemas.microsoft.com/office/drawing/2014/main" id="{93B79A91-D414-4CD1-A338-66B0F56BAE0C}"/>
              </a:ext>
            </a:extLst>
          </p:cNvPr>
          <p:cNvSpPr/>
          <p:nvPr/>
        </p:nvSpPr>
        <p:spPr bwMode="auto">
          <a:xfrm>
            <a:off x="3037712" y="2525063"/>
            <a:ext cx="334370"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507" name="Trapezoid 506">
            <a:extLst>
              <a:ext uri="{FF2B5EF4-FFF2-40B4-BE49-F238E27FC236}">
                <a16:creationId xmlns:a16="http://schemas.microsoft.com/office/drawing/2014/main" id="{7A94C32F-C49F-469E-861F-3255FA39D6DF}"/>
              </a:ext>
            </a:extLst>
          </p:cNvPr>
          <p:cNvSpPr/>
          <p:nvPr/>
        </p:nvSpPr>
        <p:spPr bwMode="auto">
          <a:xfrm>
            <a:off x="3374888" y="2525063"/>
            <a:ext cx="334370"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508" name="Trapezoid 507">
            <a:extLst>
              <a:ext uri="{FF2B5EF4-FFF2-40B4-BE49-F238E27FC236}">
                <a16:creationId xmlns:a16="http://schemas.microsoft.com/office/drawing/2014/main" id="{3B184802-580D-41C0-A78F-281FF2B44E19}"/>
              </a:ext>
            </a:extLst>
          </p:cNvPr>
          <p:cNvSpPr/>
          <p:nvPr/>
        </p:nvSpPr>
        <p:spPr bwMode="auto">
          <a:xfrm>
            <a:off x="3040320" y="2745420"/>
            <a:ext cx="673962" cy="174625"/>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509" name="Trapezoid 508">
            <a:extLst>
              <a:ext uri="{FF2B5EF4-FFF2-40B4-BE49-F238E27FC236}">
                <a16:creationId xmlns:a16="http://schemas.microsoft.com/office/drawing/2014/main" id="{40CD1A50-E304-4348-89FD-F1DA0E5D8599}"/>
              </a:ext>
            </a:extLst>
          </p:cNvPr>
          <p:cNvSpPr/>
          <p:nvPr/>
        </p:nvSpPr>
        <p:spPr bwMode="auto">
          <a:xfrm>
            <a:off x="3043899" y="2969146"/>
            <a:ext cx="1360931" cy="174625"/>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510" name="Trapezoid 509">
            <a:extLst>
              <a:ext uri="{FF2B5EF4-FFF2-40B4-BE49-F238E27FC236}">
                <a16:creationId xmlns:a16="http://schemas.microsoft.com/office/drawing/2014/main" id="{C20DBD76-FB6C-4681-AC3C-18389EDD5D9F}"/>
              </a:ext>
            </a:extLst>
          </p:cNvPr>
          <p:cNvSpPr/>
          <p:nvPr/>
        </p:nvSpPr>
        <p:spPr bwMode="auto">
          <a:xfrm>
            <a:off x="3035778" y="2309766"/>
            <a:ext cx="159491"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511" name="Trapezoid 510">
            <a:extLst>
              <a:ext uri="{FF2B5EF4-FFF2-40B4-BE49-F238E27FC236}">
                <a16:creationId xmlns:a16="http://schemas.microsoft.com/office/drawing/2014/main" id="{BCC94F22-32E5-4BE5-8B31-DD5BFFD1138A}"/>
              </a:ext>
            </a:extLst>
          </p:cNvPr>
          <p:cNvSpPr/>
          <p:nvPr/>
        </p:nvSpPr>
        <p:spPr bwMode="auto">
          <a:xfrm>
            <a:off x="3201420" y="2309766"/>
            <a:ext cx="1634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512" name="Trapezoid 511">
            <a:extLst>
              <a:ext uri="{FF2B5EF4-FFF2-40B4-BE49-F238E27FC236}">
                <a16:creationId xmlns:a16="http://schemas.microsoft.com/office/drawing/2014/main" id="{B8EE8D64-ED2F-40EE-91E9-C39CADD25D11}"/>
              </a:ext>
            </a:extLst>
          </p:cNvPr>
          <p:cNvSpPr/>
          <p:nvPr/>
        </p:nvSpPr>
        <p:spPr bwMode="auto">
          <a:xfrm>
            <a:off x="3546172" y="2309766"/>
            <a:ext cx="160507"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700" dirty="0"/>
              <a:t>	</a:t>
            </a:r>
          </a:p>
        </p:txBody>
      </p:sp>
      <p:sp>
        <p:nvSpPr>
          <p:cNvPr id="513" name="Trapezoid 512">
            <a:extLst>
              <a:ext uri="{FF2B5EF4-FFF2-40B4-BE49-F238E27FC236}">
                <a16:creationId xmlns:a16="http://schemas.microsoft.com/office/drawing/2014/main" id="{63569E47-6639-4BD8-9CCB-85C9D41727A5}"/>
              </a:ext>
            </a:extLst>
          </p:cNvPr>
          <p:cNvSpPr/>
          <p:nvPr/>
        </p:nvSpPr>
        <p:spPr bwMode="auto">
          <a:xfrm>
            <a:off x="3374205" y="2309766"/>
            <a:ext cx="159491"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700" dirty="0"/>
              <a:t>	</a:t>
            </a:r>
          </a:p>
        </p:txBody>
      </p:sp>
      <p:sp>
        <p:nvSpPr>
          <p:cNvPr id="514" name="Trapezoid 513">
            <a:extLst>
              <a:ext uri="{FF2B5EF4-FFF2-40B4-BE49-F238E27FC236}">
                <a16:creationId xmlns:a16="http://schemas.microsoft.com/office/drawing/2014/main" id="{2B5E4D70-EF87-4A35-B068-248402B527F9}"/>
              </a:ext>
            </a:extLst>
          </p:cNvPr>
          <p:cNvSpPr/>
          <p:nvPr/>
        </p:nvSpPr>
        <p:spPr bwMode="auto">
          <a:xfrm>
            <a:off x="3044625" y="3068959"/>
            <a:ext cx="1360931" cy="74811"/>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515" name="Trapezoid 514">
            <a:extLst>
              <a:ext uri="{FF2B5EF4-FFF2-40B4-BE49-F238E27FC236}">
                <a16:creationId xmlns:a16="http://schemas.microsoft.com/office/drawing/2014/main" id="{CAC0F0B2-884B-4AF4-A719-FA57D605E3EE}"/>
              </a:ext>
            </a:extLst>
          </p:cNvPr>
          <p:cNvSpPr/>
          <p:nvPr/>
        </p:nvSpPr>
        <p:spPr bwMode="auto">
          <a:xfrm>
            <a:off x="3042242" y="2844018"/>
            <a:ext cx="671580" cy="76853"/>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516" name="Trapezoid 515">
            <a:extLst>
              <a:ext uri="{FF2B5EF4-FFF2-40B4-BE49-F238E27FC236}">
                <a16:creationId xmlns:a16="http://schemas.microsoft.com/office/drawing/2014/main" id="{3367A124-FE55-405B-967E-7FC8358790B5}"/>
              </a:ext>
            </a:extLst>
          </p:cNvPr>
          <p:cNvSpPr/>
          <p:nvPr/>
        </p:nvSpPr>
        <p:spPr bwMode="auto">
          <a:xfrm>
            <a:off x="3035802" y="2628425"/>
            <a:ext cx="333942" cy="72849"/>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517" name="Trapezoid 516">
            <a:extLst>
              <a:ext uri="{FF2B5EF4-FFF2-40B4-BE49-F238E27FC236}">
                <a16:creationId xmlns:a16="http://schemas.microsoft.com/office/drawing/2014/main" id="{875FFB3D-230F-4200-A3F3-749452C67ADD}"/>
              </a:ext>
            </a:extLst>
          </p:cNvPr>
          <p:cNvSpPr/>
          <p:nvPr/>
        </p:nvSpPr>
        <p:spPr bwMode="auto">
          <a:xfrm>
            <a:off x="3036096" y="2415620"/>
            <a:ext cx="159491"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518" name="Trapezoid 517">
            <a:extLst>
              <a:ext uri="{FF2B5EF4-FFF2-40B4-BE49-F238E27FC236}">
                <a16:creationId xmlns:a16="http://schemas.microsoft.com/office/drawing/2014/main" id="{52FF65FE-0A85-48E8-BD64-F063D21249E5}"/>
              </a:ext>
            </a:extLst>
          </p:cNvPr>
          <p:cNvSpPr/>
          <p:nvPr/>
        </p:nvSpPr>
        <p:spPr bwMode="auto">
          <a:xfrm>
            <a:off x="3197228" y="2415620"/>
            <a:ext cx="169344"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519" name="Trapezoid 518">
            <a:extLst>
              <a:ext uri="{FF2B5EF4-FFF2-40B4-BE49-F238E27FC236}">
                <a16:creationId xmlns:a16="http://schemas.microsoft.com/office/drawing/2014/main" id="{CFCBFFD4-75C6-4C4E-AF78-9AAF40A6880D}"/>
              </a:ext>
            </a:extLst>
          </p:cNvPr>
          <p:cNvSpPr/>
          <p:nvPr/>
        </p:nvSpPr>
        <p:spPr bwMode="auto">
          <a:xfrm>
            <a:off x="3372654" y="2415620"/>
            <a:ext cx="164490"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520" name="Trapezoid 519">
            <a:extLst>
              <a:ext uri="{FF2B5EF4-FFF2-40B4-BE49-F238E27FC236}">
                <a16:creationId xmlns:a16="http://schemas.microsoft.com/office/drawing/2014/main" id="{213D6C6A-2B63-4131-94A8-5684A95D8A91}"/>
              </a:ext>
            </a:extLst>
          </p:cNvPr>
          <p:cNvSpPr/>
          <p:nvPr/>
        </p:nvSpPr>
        <p:spPr bwMode="auto">
          <a:xfrm>
            <a:off x="3543572" y="2415918"/>
            <a:ext cx="164490"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521" name="Trapezoid 520">
            <a:extLst>
              <a:ext uri="{FF2B5EF4-FFF2-40B4-BE49-F238E27FC236}">
                <a16:creationId xmlns:a16="http://schemas.microsoft.com/office/drawing/2014/main" id="{B6D625A9-2F89-4618-BC28-56CE03C31CF9}"/>
              </a:ext>
            </a:extLst>
          </p:cNvPr>
          <p:cNvSpPr/>
          <p:nvPr/>
        </p:nvSpPr>
        <p:spPr bwMode="auto">
          <a:xfrm>
            <a:off x="3371129" y="2628424"/>
            <a:ext cx="338892" cy="72849"/>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522" name="Trapezoid 521">
            <a:extLst>
              <a:ext uri="{FF2B5EF4-FFF2-40B4-BE49-F238E27FC236}">
                <a16:creationId xmlns:a16="http://schemas.microsoft.com/office/drawing/2014/main" id="{7F773BAF-8428-45B3-BF2E-290B1879B49D}"/>
              </a:ext>
            </a:extLst>
          </p:cNvPr>
          <p:cNvSpPr/>
          <p:nvPr/>
        </p:nvSpPr>
        <p:spPr bwMode="auto">
          <a:xfrm>
            <a:off x="3715637" y="2524764"/>
            <a:ext cx="338588"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523" name="Trapezoid 522">
            <a:extLst>
              <a:ext uri="{FF2B5EF4-FFF2-40B4-BE49-F238E27FC236}">
                <a16:creationId xmlns:a16="http://schemas.microsoft.com/office/drawing/2014/main" id="{61C4AE86-5E7C-411E-8C75-5103309EC036}"/>
              </a:ext>
            </a:extLst>
          </p:cNvPr>
          <p:cNvSpPr/>
          <p:nvPr/>
        </p:nvSpPr>
        <p:spPr bwMode="auto">
          <a:xfrm>
            <a:off x="4056638" y="2524764"/>
            <a:ext cx="337817"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524" name="Trapezoid 523">
            <a:extLst>
              <a:ext uri="{FF2B5EF4-FFF2-40B4-BE49-F238E27FC236}">
                <a16:creationId xmlns:a16="http://schemas.microsoft.com/office/drawing/2014/main" id="{DF06CF60-4143-48EA-B820-BACEC245D70E}"/>
              </a:ext>
            </a:extLst>
          </p:cNvPr>
          <p:cNvSpPr/>
          <p:nvPr/>
        </p:nvSpPr>
        <p:spPr bwMode="auto">
          <a:xfrm>
            <a:off x="3722780" y="2745121"/>
            <a:ext cx="677066" cy="171439"/>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525" name="Trapezoid 524">
            <a:extLst>
              <a:ext uri="{FF2B5EF4-FFF2-40B4-BE49-F238E27FC236}">
                <a16:creationId xmlns:a16="http://schemas.microsoft.com/office/drawing/2014/main" id="{1CCAA52D-3489-4A81-A408-943223527A84}"/>
              </a:ext>
            </a:extLst>
          </p:cNvPr>
          <p:cNvSpPr/>
          <p:nvPr/>
        </p:nvSpPr>
        <p:spPr bwMode="auto">
          <a:xfrm>
            <a:off x="3714852" y="2309467"/>
            <a:ext cx="159491"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526" name="Trapezoid 525">
            <a:extLst>
              <a:ext uri="{FF2B5EF4-FFF2-40B4-BE49-F238E27FC236}">
                <a16:creationId xmlns:a16="http://schemas.microsoft.com/office/drawing/2014/main" id="{16C5BE1F-889E-4DF0-9351-A4A5DCEF5271}"/>
              </a:ext>
            </a:extLst>
          </p:cNvPr>
          <p:cNvSpPr/>
          <p:nvPr/>
        </p:nvSpPr>
        <p:spPr bwMode="auto">
          <a:xfrm>
            <a:off x="3883669" y="2309467"/>
            <a:ext cx="1634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527" name="Trapezoid 526">
            <a:extLst>
              <a:ext uri="{FF2B5EF4-FFF2-40B4-BE49-F238E27FC236}">
                <a16:creationId xmlns:a16="http://schemas.microsoft.com/office/drawing/2014/main" id="{F9A35B66-DD1D-44F5-AB19-0EFA6712AE15}"/>
              </a:ext>
            </a:extLst>
          </p:cNvPr>
          <p:cNvSpPr/>
          <p:nvPr/>
        </p:nvSpPr>
        <p:spPr bwMode="auto">
          <a:xfrm>
            <a:off x="4058836" y="2309467"/>
            <a:ext cx="1586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700" dirty="0"/>
              <a:t>	</a:t>
            </a:r>
          </a:p>
        </p:txBody>
      </p:sp>
      <p:sp>
        <p:nvSpPr>
          <p:cNvPr id="528" name="Trapezoid 527">
            <a:extLst>
              <a:ext uri="{FF2B5EF4-FFF2-40B4-BE49-F238E27FC236}">
                <a16:creationId xmlns:a16="http://schemas.microsoft.com/office/drawing/2014/main" id="{FC7E5EBA-436A-4E94-8C56-A52A955DF37D}"/>
              </a:ext>
            </a:extLst>
          </p:cNvPr>
          <p:cNvSpPr/>
          <p:nvPr/>
        </p:nvSpPr>
        <p:spPr bwMode="auto">
          <a:xfrm>
            <a:off x="3720292" y="2848022"/>
            <a:ext cx="680642" cy="72849"/>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529" name="Trapezoid 528">
            <a:extLst>
              <a:ext uri="{FF2B5EF4-FFF2-40B4-BE49-F238E27FC236}">
                <a16:creationId xmlns:a16="http://schemas.microsoft.com/office/drawing/2014/main" id="{C8012BA3-7EB3-40DD-BD70-AB1ACBEF8DBE}"/>
              </a:ext>
            </a:extLst>
          </p:cNvPr>
          <p:cNvSpPr/>
          <p:nvPr/>
        </p:nvSpPr>
        <p:spPr bwMode="auto">
          <a:xfrm>
            <a:off x="3713094" y="2628126"/>
            <a:ext cx="339325" cy="72849"/>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530" name="Trapezoid 529">
            <a:extLst>
              <a:ext uri="{FF2B5EF4-FFF2-40B4-BE49-F238E27FC236}">
                <a16:creationId xmlns:a16="http://schemas.microsoft.com/office/drawing/2014/main" id="{7DA5268D-07E6-4042-B56B-AA58B0FF60CC}"/>
              </a:ext>
            </a:extLst>
          </p:cNvPr>
          <p:cNvSpPr/>
          <p:nvPr/>
        </p:nvSpPr>
        <p:spPr bwMode="auto">
          <a:xfrm>
            <a:off x="3710662" y="2415321"/>
            <a:ext cx="163999"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531" name="Trapezoid 530">
            <a:extLst>
              <a:ext uri="{FF2B5EF4-FFF2-40B4-BE49-F238E27FC236}">
                <a16:creationId xmlns:a16="http://schemas.microsoft.com/office/drawing/2014/main" id="{2E890DCC-03F7-499A-B06B-3628024EFAA6}"/>
              </a:ext>
            </a:extLst>
          </p:cNvPr>
          <p:cNvSpPr/>
          <p:nvPr/>
        </p:nvSpPr>
        <p:spPr bwMode="auto">
          <a:xfrm>
            <a:off x="3883987" y="2415321"/>
            <a:ext cx="164834"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532" name="Trapezoid 531">
            <a:extLst>
              <a:ext uri="{FF2B5EF4-FFF2-40B4-BE49-F238E27FC236}">
                <a16:creationId xmlns:a16="http://schemas.microsoft.com/office/drawing/2014/main" id="{AAE8B8E2-51FD-4019-8DD1-F7B2B7F056AD}"/>
              </a:ext>
            </a:extLst>
          </p:cNvPr>
          <p:cNvSpPr/>
          <p:nvPr/>
        </p:nvSpPr>
        <p:spPr bwMode="auto">
          <a:xfrm>
            <a:off x="4057284" y="2415321"/>
            <a:ext cx="161861"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533" name="Trapezoid 532">
            <a:extLst>
              <a:ext uri="{FF2B5EF4-FFF2-40B4-BE49-F238E27FC236}">
                <a16:creationId xmlns:a16="http://schemas.microsoft.com/office/drawing/2014/main" id="{3A86C6F9-A091-46C5-B6F7-A09313747217}"/>
              </a:ext>
            </a:extLst>
          </p:cNvPr>
          <p:cNvSpPr/>
          <p:nvPr/>
        </p:nvSpPr>
        <p:spPr bwMode="auto">
          <a:xfrm>
            <a:off x="4052740" y="2628125"/>
            <a:ext cx="342996" cy="72849"/>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534" name="Trapezoid 533">
            <a:extLst>
              <a:ext uri="{FF2B5EF4-FFF2-40B4-BE49-F238E27FC236}">
                <a16:creationId xmlns:a16="http://schemas.microsoft.com/office/drawing/2014/main" id="{912AB0FE-9693-4D0C-96BF-E45FAEB0917B}"/>
              </a:ext>
            </a:extLst>
          </p:cNvPr>
          <p:cNvSpPr/>
          <p:nvPr/>
        </p:nvSpPr>
        <p:spPr bwMode="auto">
          <a:xfrm>
            <a:off x="4230237" y="2310021"/>
            <a:ext cx="1586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700" dirty="0"/>
              <a:t>	</a:t>
            </a:r>
          </a:p>
        </p:txBody>
      </p:sp>
      <p:sp>
        <p:nvSpPr>
          <p:cNvPr id="535" name="Trapezoid 534">
            <a:extLst>
              <a:ext uri="{FF2B5EF4-FFF2-40B4-BE49-F238E27FC236}">
                <a16:creationId xmlns:a16="http://schemas.microsoft.com/office/drawing/2014/main" id="{A282515B-158E-44F6-AEAC-18481981EBDE}"/>
              </a:ext>
            </a:extLst>
          </p:cNvPr>
          <p:cNvSpPr/>
          <p:nvPr/>
        </p:nvSpPr>
        <p:spPr bwMode="auto">
          <a:xfrm>
            <a:off x="4228685" y="2415875"/>
            <a:ext cx="161861"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536" name="Trapezoid 535">
            <a:extLst>
              <a:ext uri="{FF2B5EF4-FFF2-40B4-BE49-F238E27FC236}">
                <a16:creationId xmlns:a16="http://schemas.microsoft.com/office/drawing/2014/main" id="{AE1BBA76-8F93-4167-B7F6-1E62E9124244}"/>
              </a:ext>
            </a:extLst>
          </p:cNvPr>
          <p:cNvSpPr/>
          <p:nvPr/>
        </p:nvSpPr>
        <p:spPr bwMode="auto">
          <a:xfrm>
            <a:off x="4408432" y="2525063"/>
            <a:ext cx="334370"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537" name="Trapezoid 536">
            <a:extLst>
              <a:ext uri="{FF2B5EF4-FFF2-40B4-BE49-F238E27FC236}">
                <a16:creationId xmlns:a16="http://schemas.microsoft.com/office/drawing/2014/main" id="{64250570-D8DB-4C48-B96A-92F2AF5935E3}"/>
              </a:ext>
            </a:extLst>
          </p:cNvPr>
          <p:cNvSpPr/>
          <p:nvPr/>
        </p:nvSpPr>
        <p:spPr bwMode="auto">
          <a:xfrm>
            <a:off x="4745608" y="2525063"/>
            <a:ext cx="334370"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538" name="Trapezoid 537">
            <a:extLst>
              <a:ext uri="{FF2B5EF4-FFF2-40B4-BE49-F238E27FC236}">
                <a16:creationId xmlns:a16="http://schemas.microsoft.com/office/drawing/2014/main" id="{0EB7A7A3-9F13-437C-AAB1-321CB0426873}"/>
              </a:ext>
            </a:extLst>
          </p:cNvPr>
          <p:cNvSpPr/>
          <p:nvPr/>
        </p:nvSpPr>
        <p:spPr bwMode="auto">
          <a:xfrm>
            <a:off x="4411040" y="2745420"/>
            <a:ext cx="673962" cy="174625"/>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539" name="Trapezoid 538">
            <a:extLst>
              <a:ext uri="{FF2B5EF4-FFF2-40B4-BE49-F238E27FC236}">
                <a16:creationId xmlns:a16="http://schemas.microsoft.com/office/drawing/2014/main" id="{DE37CDBF-EE14-43E6-AE15-25744931CC7B}"/>
              </a:ext>
            </a:extLst>
          </p:cNvPr>
          <p:cNvSpPr/>
          <p:nvPr/>
        </p:nvSpPr>
        <p:spPr bwMode="auto">
          <a:xfrm>
            <a:off x="4414619" y="2969146"/>
            <a:ext cx="1360931" cy="174625"/>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540" name="Trapezoid 539">
            <a:extLst>
              <a:ext uri="{FF2B5EF4-FFF2-40B4-BE49-F238E27FC236}">
                <a16:creationId xmlns:a16="http://schemas.microsoft.com/office/drawing/2014/main" id="{103CFD83-D9CA-451C-B813-DBCE46BED356}"/>
              </a:ext>
            </a:extLst>
          </p:cNvPr>
          <p:cNvSpPr/>
          <p:nvPr/>
        </p:nvSpPr>
        <p:spPr bwMode="auto">
          <a:xfrm>
            <a:off x="4406498" y="2309766"/>
            <a:ext cx="159491"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541" name="Trapezoid 540">
            <a:extLst>
              <a:ext uri="{FF2B5EF4-FFF2-40B4-BE49-F238E27FC236}">
                <a16:creationId xmlns:a16="http://schemas.microsoft.com/office/drawing/2014/main" id="{DF47D0FF-8C80-4466-9B25-28C90C27DCB3}"/>
              </a:ext>
            </a:extLst>
          </p:cNvPr>
          <p:cNvSpPr/>
          <p:nvPr/>
        </p:nvSpPr>
        <p:spPr bwMode="auto">
          <a:xfrm>
            <a:off x="4572140" y="2309766"/>
            <a:ext cx="1634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542" name="Trapezoid 541">
            <a:extLst>
              <a:ext uri="{FF2B5EF4-FFF2-40B4-BE49-F238E27FC236}">
                <a16:creationId xmlns:a16="http://schemas.microsoft.com/office/drawing/2014/main" id="{5C79A532-F035-4222-BD63-FE40E1103E79}"/>
              </a:ext>
            </a:extLst>
          </p:cNvPr>
          <p:cNvSpPr/>
          <p:nvPr/>
        </p:nvSpPr>
        <p:spPr bwMode="auto">
          <a:xfrm>
            <a:off x="4916892" y="2309766"/>
            <a:ext cx="160507"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700" dirty="0"/>
              <a:t>	</a:t>
            </a:r>
          </a:p>
        </p:txBody>
      </p:sp>
      <p:sp>
        <p:nvSpPr>
          <p:cNvPr id="543" name="Trapezoid 542">
            <a:extLst>
              <a:ext uri="{FF2B5EF4-FFF2-40B4-BE49-F238E27FC236}">
                <a16:creationId xmlns:a16="http://schemas.microsoft.com/office/drawing/2014/main" id="{9EA8F1A4-E24D-4E5C-8444-9B8809FC9C1D}"/>
              </a:ext>
            </a:extLst>
          </p:cNvPr>
          <p:cNvSpPr/>
          <p:nvPr/>
        </p:nvSpPr>
        <p:spPr bwMode="auto">
          <a:xfrm>
            <a:off x="4744925" y="2309766"/>
            <a:ext cx="159491"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700" dirty="0"/>
              <a:t>	</a:t>
            </a:r>
          </a:p>
        </p:txBody>
      </p:sp>
      <p:sp>
        <p:nvSpPr>
          <p:cNvPr id="544" name="Trapezoid 543">
            <a:extLst>
              <a:ext uri="{FF2B5EF4-FFF2-40B4-BE49-F238E27FC236}">
                <a16:creationId xmlns:a16="http://schemas.microsoft.com/office/drawing/2014/main" id="{6E6F492B-66AF-419F-BE7D-44B9040ED8E2}"/>
              </a:ext>
            </a:extLst>
          </p:cNvPr>
          <p:cNvSpPr/>
          <p:nvPr/>
        </p:nvSpPr>
        <p:spPr bwMode="auto">
          <a:xfrm>
            <a:off x="4415345" y="3068959"/>
            <a:ext cx="1360931" cy="74811"/>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545" name="Trapezoid 544">
            <a:extLst>
              <a:ext uri="{FF2B5EF4-FFF2-40B4-BE49-F238E27FC236}">
                <a16:creationId xmlns:a16="http://schemas.microsoft.com/office/drawing/2014/main" id="{1FCA3A74-F2F2-49D1-B48A-944C2DDF629A}"/>
              </a:ext>
            </a:extLst>
          </p:cNvPr>
          <p:cNvSpPr/>
          <p:nvPr/>
        </p:nvSpPr>
        <p:spPr bwMode="auto">
          <a:xfrm>
            <a:off x="4412962" y="2844018"/>
            <a:ext cx="671580" cy="76853"/>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546" name="Trapezoid 545">
            <a:extLst>
              <a:ext uri="{FF2B5EF4-FFF2-40B4-BE49-F238E27FC236}">
                <a16:creationId xmlns:a16="http://schemas.microsoft.com/office/drawing/2014/main" id="{F61027A8-2E13-4491-9EEC-CECAC21A2906}"/>
              </a:ext>
            </a:extLst>
          </p:cNvPr>
          <p:cNvSpPr/>
          <p:nvPr/>
        </p:nvSpPr>
        <p:spPr bwMode="auto">
          <a:xfrm>
            <a:off x="4406522" y="2628425"/>
            <a:ext cx="333942" cy="72849"/>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547" name="Trapezoid 546">
            <a:extLst>
              <a:ext uri="{FF2B5EF4-FFF2-40B4-BE49-F238E27FC236}">
                <a16:creationId xmlns:a16="http://schemas.microsoft.com/office/drawing/2014/main" id="{14F97052-13B4-43A2-A779-0EB2EC087BFA}"/>
              </a:ext>
            </a:extLst>
          </p:cNvPr>
          <p:cNvSpPr/>
          <p:nvPr/>
        </p:nvSpPr>
        <p:spPr bwMode="auto">
          <a:xfrm>
            <a:off x="4406816" y="2415620"/>
            <a:ext cx="159491"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548" name="Trapezoid 547">
            <a:extLst>
              <a:ext uri="{FF2B5EF4-FFF2-40B4-BE49-F238E27FC236}">
                <a16:creationId xmlns:a16="http://schemas.microsoft.com/office/drawing/2014/main" id="{07D0415F-5DD1-4CF5-A022-AAA60080C317}"/>
              </a:ext>
            </a:extLst>
          </p:cNvPr>
          <p:cNvSpPr/>
          <p:nvPr/>
        </p:nvSpPr>
        <p:spPr bwMode="auto">
          <a:xfrm>
            <a:off x="4567948" y="2415620"/>
            <a:ext cx="169344"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549" name="Trapezoid 548">
            <a:extLst>
              <a:ext uri="{FF2B5EF4-FFF2-40B4-BE49-F238E27FC236}">
                <a16:creationId xmlns:a16="http://schemas.microsoft.com/office/drawing/2014/main" id="{8E8B200D-41F5-4F28-BF7A-5F27EA52F5C1}"/>
              </a:ext>
            </a:extLst>
          </p:cNvPr>
          <p:cNvSpPr/>
          <p:nvPr/>
        </p:nvSpPr>
        <p:spPr bwMode="auto">
          <a:xfrm>
            <a:off x="4743374" y="2415620"/>
            <a:ext cx="164490"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550" name="Trapezoid 549">
            <a:extLst>
              <a:ext uri="{FF2B5EF4-FFF2-40B4-BE49-F238E27FC236}">
                <a16:creationId xmlns:a16="http://schemas.microsoft.com/office/drawing/2014/main" id="{80ADBE8B-09EA-4B34-ADEF-68D6D8123191}"/>
              </a:ext>
            </a:extLst>
          </p:cNvPr>
          <p:cNvSpPr/>
          <p:nvPr/>
        </p:nvSpPr>
        <p:spPr bwMode="auto">
          <a:xfrm>
            <a:off x="4914292" y="2415918"/>
            <a:ext cx="164490"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551" name="Trapezoid 550">
            <a:extLst>
              <a:ext uri="{FF2B5EF4-FFF2-40B4-BE49-F238E27FC236}">
                <a16:creationId xmlns:a16="http://schemas.microsoft.com/office/drawing/2014/main" id="{0895A6EA-F3A3-4133-992E-84D6E267A27F}"/>
              </a:ext>
            </a:extLst>
          </p:cNvPr>
          <p:cNvSpPr/>
          <p:nvPr/>
        </p:nvSpPr>
        <p:spPr bwMode="auto">
          <a:xfrm>
            <a:off x="4741849" y="2628424"/>
            <a:ext cx="338892" cy="72849"/>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552" name="Trapezoid 551">
            <a:extLst>
              <a:ext uri="{FF2B5EF4-FFF2-40B4-BE49-F238E27FC236}">
                <a16:creationId xmlns:a16="http://schemas.microsoft.com/office/drawing/2014/main" id="{BB0855CA-212D-491F-9F1D-8DFDD1598C21}"/>
              </a:ext>
            </a:extLst>
          </p:cNvPr>
          <p:cNvSpPr/>
          <p:nvPr/>
        </p:nvSpPr>
        <p:spPr bwMode="auto">
          <a:xfrm>
            <a:off x="5086357" y="2524764"/>
            <a:ext cx="338588"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553" name="Trapezoid 552">
            <a:extLst>
              <a:ext uri="{FF2B5EF4-FFF2-40B4-BE49-F238E27FC236}">
                <a16:creationId xmlns:a16="http://schemas.microsoft.com/office/drawing/2014/main" id="{FD290D51-0E67-446D-818C-57570E8FBE7E}"/>
              </a:ext>
            </a:extLst>
          </p:cNvPr>
          <p:cNvSpPr/>
          <p:nvPr/>
        </p:nvSpPr>
        <p:spPr bwMode="auto">
          <a:xfrm>
            <a:off x="5427358" y="2524764"/>
            <a:ext cx="337817"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554" name="Trapezoid 553">
            <a:extLst>
              <a:ext uri="{FF2B5EF4-FFF2-40B4-BE49-F238E27FC236}">
                <a16:creationId xmlns:a16="http://schemas.microsoft.com/office/drawing/2014/main" id="{D4E0F97E-FF64-4EA3-AA27-293E1F29135F}"/>
              </a:ext>
            </a:extLst>
          </p:cNvPr>
          <p:cNvSpPr/>
          <p:nvPr/>
        </p:nvSpPr>
        <p:spPr bwMode="auto">
          <a:xfrm>
            <a:off x="5093500" y="2745121"/>
            <a:ext cx="677066" cy="171439"/>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555" name="Trapezoid 554">
            <a:extLst>
              <a:ext uri="{FF2B5EF4-FFF2-40B4-BE49-F238E27FC236}">
                <a16:creationId xmlns:a16="http://schemas.microsoft.com/office/drawing/2014/main" id="{9223D478-6BEE-41A6-8ED1-17F51F42E8B1}"/>
              </a:ext>
            </a:extLst>
          </p:cNvPr>
          <p:cNvSpPr/>
          <p:nvPr/>
        </p:nvSpPr>
        <p:spPr bwMode="auto">
          <a:xfrm>
            <a:off x="5085572" y="2309467"/>
            <a:ext cx="159491"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556" name="Trapezoid 555">
            <a:extLst>
              <a:ext uri="{FF2B5EF4-FFF2-40B4-BE49-F238E27FC236}">
                <a16:creationId xmlns:a16="http://schemas.microsoft.com/office/drawing/2014/main" id="{E8E8E0D4-0980-4837-B20E-1C20F09399B2}"/>
              </a:ext>
            </a:extLst>
          </p:cNvPr>
          <p:cNvSpPr/>
          <p:nvPr/>
        </p:nvSpPr>
        <p:spPr bwMode="auto">
          <a:xfrm>
            <a:off x="5254389" y="2309467"/>
            <a:ext cx="1634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557" name="Trapezoid 556">
            <a:extLst>
              <a:ext uri="{FF2B5EF4-FFF2-40B4-BE49-F238E27FC236}">
                <a16:creationId xmlns:a16="http://schemas.microsoft.com/office/drawing/2014/main" id="{E32F2A84-B71D-4086-B2F8-3F4283779CB7}"/>
              </a:ext>
            </a:extLst>
          </p:cNvPr>
          <p:cNvSpPr/>
          <p:nvPr/>
        </p:nvSpPr>
        <p:spPr bwMode="auto">
          <a:xfrm>
            <a:off x="5429556" y="2309467"/>
            <a:ext cx="1586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700" dirty="0"/>
              <a:t>	</a:t>
            </a:r>
          </a:p>
        </p:txBody>
      </p:sp>
      <p:sp>
        <p:nvSpPr>
          <p:cNvPr id="558" name="Trapezoid 557">
            <a:extLst>
              <a:ext uri="{FF2B5EF4-FFF2-40B4-BE49-F238E27FC236}">
                <a16:creationId xmlns:a16="http://schemas.microsoft.com/office/drawing/2014/main" id="{78087D74-617A-4029-9558-171144F1461A}"/>
              </a:ext>
            </a:extLst>
          </p:cNvPr>
          <p:cNvSpPr/>
          <p:nvPr/>
        </p:nvSpPr>
        <p:spPr bwMode="auto">
          <a:xfrm>
            <a:off x="5091012" y="2848022"/>
            <a:ext cx="680642" cy="72849"/>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559" name="Trapezoid 558">
            <a:extLst>
              <a:ext uri="{FF2B5EF4-FFF2-40B4-BE49-F238E27FC236}">
                <a16:creationId xmlns:a16="http://schemas.microsoft.com/office/drawing/2014/main" id="{655B09F5-C83F-463A-AF6C-8E7FB988D99A}"/>
              </a:ext>
            </a:extLst>
          </p:cNvPr>
          <p:cNvSpPr/>
          <p:nvPr/>
        </p:nvSpPr>
        <p:spPr bwMode="auto">
          <a:xfrm>
            <a:off x="5083814" y="2628126"/>
            <a:ext cx="339325" cy="72849"/>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560" name="Trapezoid 559">
            <a:extLst>
              <a:ext uri="{FF2B5EF4-FFF2-40B4-BE49-F238E27FC236}">
                <a16:creationId xmlns:a16="http://schemas.microsoft.com/office/drawing/2014/main" id="{25EAABB0-EA4C-40A6-B94E-26E0FD57BC42}"/>
              </a:ext>
            </a:extLst>
          </p:cNvPr>
          <p:cNvSpPr/>
          <p:nvPr/>
        </p:nvSpPr>
        <p:spPr bwMode="auto">
          <a:xfrm>
            <a:off x="5081382" y="2415321"/>
            <a:ext cx="163999"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561" name="Trapezoid 560">
            <a:extLst>
              <a:ext uri="{FF2B5EF4-FFF2-40B4-BE49-F238E27FC236}">
                <a16:creationId xmlns:a16="http://schemas.microsoft.com/office/drawing/2014/main" id="{C19A2803-C7B0-4E8A-B381-C1AFCF3FB00B}"/>
              </a:ext>
            </a:extLst>
          </p:cNvPr>
          <p:cNvSpPr/>
          <p:nvPr/>
        </p:nvSpPr>
        <p:spPr bwMode="auto">
          <a:xfrm>
            <a:off x="5254707" y="2415321"/>
            <a:ext cx="164834"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562" name="Trapezoid 561">
            <a:extLst>
              <a:ext uri="{FF2B5EF4-FFF2-40B4-BE49-F238E27FC236}">
                <a16:creationId xmlns:a16="http://schemas.microsoft.com/office/drawing/2014/main" id="{3CAAD4A5-0E3F-491A-88DE-004D1643496E}"/>
              </a:ext>
            </a:extLst>
          </p:cNvPr>
          <p:cNvSpPr/>
          <p:nvPr/>
        </p:nvSpPr>
        <p:spPr bwMode="auto">
          <a:xfrm>
            <a:off x="5428004" y="2415321"/>
            <a:ext cx="161861"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563" name="Trapezoid 562">
            <a:extLst>
              <a:ext uri="{FF2B5EF4-FFF2-40B4-BE49-F238E27FC236}">
                <a16:creationId xmlns:a16="http://schemas.microsoft.com/office/drawing/2014/main" id="{3D138D97-3C42-4F2F-A4A1-542AB1D48498}"/>
              </a:ext>
            </a:extLst>
          </p:cNvPr>
          <p:cNvSpPr/>
          <p:nvPr/>
        </p:nvSpPr>
        <p:spPr bwMode="auto">
          <a:xfrm>
            <a:off x="5423460" y="2628125"/>
            <a:ext cx="342996" cy="72849"/>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564" name="Trapezoid 563">
            <a:extLst>
              <a:ext uri="{FF2B5EF4-FFF2-40B4-BE49-F238E27FC236}">
                <a16:creationId xmlns:a16="http://schemas.microsoft.com/office/drawing/2014/main" id="{C7B066A3-03A7-4112-9163-BEB19B0A29CB}"/>
              </a:ext>
            </a:extLst>
          </p:cNvPr>
          <p:cNvSpPr/>
          <p:nvPr/>
        </p:nvSpPr>
        <p:spPr bwMode="auto">
          <a:xfrm>
            <a:off x="5600957" y="2310021"/>
            <a:ext cx="1586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700" dirty="0"/>
              <a:t>	</a:t>
            </a:r>
          </a:p>
        </p:txBody>
      </p:sp>
      <p:sp>
        <p:nvSpPr>
          <p:cNvPr id="565" name="Trapezoid 564">
            <a:extLst>
              <a:ext uri="{FF2B5EF4-FFF2-40B4-BE49-F238E27FC236}">
                <a16:creationId xmlns:a16="http://schemas.microsoft.com/office/drawing/2014/main" id="{D7D292FA-8913-4F60-82FF-C3E13BB48DC6}"/>
              </a:ext>
            </a:extLst>
          </p:cNvPr>
          <p:cNvSpPr/>
          <p:nvPr/>
        </p:nvSpPr>
        <p:spPr bwMode="auto">
          <a:xfrm>
            <a:off x="5599405" y="2415875"/>
            <a:ext cx="161861"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567" name="Trapezoid 566">
            <a:extLst>
              <a:ext uri="{FF2B5EF4-FFF2-40B4-BE49-F238E27FC236}">
                <a16:creationId xmlns:a16="http://schemas.microsoft.com/office/drawing/2014/main" id="{B24D2977-0D25-45C4-A004-9DCFA8FB7870}"/>
              </a:ext>
            </a:extLst>
          </p:cNvPr>
          <p:cNvSpPr/>
          <p:nvPr/>
        </p:nvSpPr>
        <p:spPr bwMode="auto">
          <a:xfrm>
            <a:off x="5781504" y="2525014"/>
            <a:ext cx="334370"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568" name="Trapezoid 567">
            <a:extLst>
              <a:ext uri="{FF2B5EF4-FFF2-40B4-BE49-F238E27FC236}">
                <a16:creationId xmlns:a16="http://schemas.microsoft.com/office/drawing/2014/main" id="{6891D7CA-1D58-4A73-BC4A-DAAA9017D471}"/>
              </a:ext>
            </a:extLst>
          </p:cNvPr>
          <p:cNvSpPr/>
          <p:nvPr/>
        </p:nvSpPr>
        <p:spPr bwMode="auto">
          <a:xfrm>
            <a:off x="6118680" y="2525014"/>
            <a:ext cx="334370"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569" name="Trapezoid 568">
            <a:extLst>
              <a:ext uri="{FF2B5EF4-FFF2-40B4-BE49-F238E27FC236}">
                <a16:creationId xmlns:a16="http://schemas.microsoft.com/office/drawing/2014/main" id="{22A87BC2-8543-4E0A-A91F-01797127BF53}"/>
              </a:ext>
            </a:extLst>
          </p:cNvPr>
          <p:cNvSpPr/>
          <p:nvPr/>
        </p:nvSpPr>
        <p:spPr bwMode="auto">
          <a:xfrm>
            <a:off x="5784112" y="2745371"/>
            <a:ext cx="673962" cy="174625"/>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570" name="Trapezoid 569">
            <a:extLst>
              <a:ext uri="{FF2B5EF4-FFF2-40B4-BE49-F238E27FC236}">
                <a16:creationId xmlns:a16="http://schemas.microsoft.com/office/drawing/2014/main" id="{A8BDF32D-20C8-4BF7-B77F-7CEF9EFA3A3E}"/>
              </a:ext>
            </a:extLst>
          </p:cNvPr>
          <p:cNvSpPr/>
          <p:nvPr/>
        </p:nvSpPr>
        <p:spPr bwMode="auto">
          <a:xfrm>
            <a:off x="5787691" y="2969097"/>
            <a:ext cx="1360931" cy="174625"/>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571" name="Trapezoid 570">
            <a:extLst>
              <a:ext uri="{FF2B5EF4-FFF2-40B4-BE49-F238E27FC236}">
                <a16:creationId xmlns:a16="http://schemas.microsoft.com/office/drawing/2014/main" id="{C6517B04-8334-466C-8FE1-779628F38F37}"/>
              </a:ext>
            </a:extLst>
          </p:cNvPr>
          <p:cNvSpPr/>
          <p:nvPr/>
        </p:nvSpPr>
        <p:spPr bwMode="auto">
          <a:xfrm>
            <a:off x="5779570" y="2309717"/>
            <a:ext cx="159491"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572" name="Trapezoid 571">
            <a:extLst>
              <a:ext uri="{FF2B5EF4-FFF2-40B4-BE49-F238E27FC236}">
                <a16:creationId xmlns:a16="http://schemas.microsoft.com/office/drawing/2014/main" id="{00922B5B-894D-4062-8A94-58B33E7D2C95}"/>
              </a:ext>
            </a:extLst>
          </p:cNvPr>
          <p:cNvSpPr/>
          <p:nvPr/>
        </p:nvSpPr>
        <p:spPr bwMode="auto">
          <a:xfrm>
            <a:off x="5945212" y="2309717"/>
            <a:ext cx="1634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573" name="Trapezoid 572">
            <a:extLst>
              <a:ext uri="{FF2B5EF4-FFF2-40B4-BE49-F238E27FC236}">
                <a16:creationId xmlns:a16="http://schemas.microsoft.com/office/drawing/2014/main" id="{5C1A1B04-B805-4D46-9A38-FF56C1CD2D81}"/>
              </a:ext>
            </a:extLst>
          </p:cNvPr>
          <p:cNvSpPr/>
          <p:nvPr/>
        </p:nvSpPr>
        <p:spPr bwMode="auto">
          <a:xfrm>
            <a:off x="6289964" y="2309717"/>
            <a:ext cx="160507"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700" dirty="0"/>
              <a:t>	</a:t>
            </a:r>
          </a:p>
        </p:txBody>
      </p:sp>
      <p:sp>
        <p:nvSpPr>
          <p:cNvPr id="574" name="Trapezoid 573">
            <a:extLst>
              <a:ext uri="{FF2B5EF4-FFF2-40B4-BE49-F238E27FC236}">
                <a16:creationId xmlns:a16="http://schemas.microsoft.com/office/drawing/2014/main" id="{C6B20F17-B965-4C81-AD22-EA967ECE7556}"/>
              </a:ext>
            </a:extLst>
          </p:cNvPr>
          <p:cNvSpPr/>
          <p:nvPr/>
        </p:nvSpPr>
        <p:spPr bwMode="auto">
          <a:xfrm>
            <a:off x="6117997" y="2309717"/>
            <a:ext cx="159491"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700" dirty="0"/>
              <a:t>	</a:t>
            </a:r>
          </a:p>
        </p:txBody>
      </p:sp>
      <p:sp>
        <p:nvSpPr>
          <p:cNvPr id="583" name="Trapezoid 582">
            <a:extLst>
              <a:ext uri="{FF2B5EF4-FFF2-40B4-BE49-F238E27FC236}">
                <a16:creationId xmlns:a16="http://schemas.microsoft.com/office/drawing/2014/main" id="{3D56A374-47C9-4045-A0D5-C5CFAA1ECEFA}"/>
              </a:ext>
            </a:extLst>
          </p:cNvPr>
          <p:cNvSpPr/>
          <p:nvPr/>
        </p:nvSpPr>
        <p:spPr bwMode="auto">
          <a:xfrm>
            <a:off x="6459429" y="2524715"/>
            <a:ext cx="338588"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584" name="Trapezoid 583">
            <a:extLst>
              <a:ext uri="{FF2B5EF4-FFF2-40B4-BE49-F238E27FC236}">
                <a16:creationId xmlns:a16="http://schemas.microsoft.com/office/drawing/2014/main" id="{2E200D1A-3150-4A7E-8684-9C1221D0F783}"/>
              </a:ext>
            </a:extLst>
          </p:cNvPr>
          <p:cNvSpPr/>
          <p:nvPr/>
        </p:nvSpPr>
        <p:spPr bwMode="auto">
          <a:xfrm>
            <a:off x="6800430" y="2524715"/>
            <a:ext cx="337817"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585" name="Trapezoid 584">
            <a:extLst>
              <a:ext uri="{FF2B5EF4-FFF2-40B4-BE49-F238E27FC236}">
                <a16:creationId xmlns:a16="http://schemas.microsoft.com/office/drawing/2014/main" id="{7A0D3566-EA94-44B7-B238-C71B8D3650BA}"/>
              </a:ext>
            </a:extLst>
          </p:cNvPr>
          <p:cNvSpPr/>
          <p:nvPr/>
        </p:nvSpPr>
        <p:spPr bwMode="auto">
          <a:xfrm>
            <a:off x="6466572" y="2748099"/>
            <a:ext cx="677066" cy="171439"/>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586" name="Trapezoid 585">
            <a:extLst>
              <a:ext uri="{FF2B5EF4-FFF2-40B4-BE49-F238E27FC236}">
                <a16:creationId xmlns:a16="http://schemas.microsoft.com/office/drawing/2014/main" id="{52A38D35-A3A7-49A7-82D5-2CC24DE02E87}"/>
              </a:ext>
            </a:extLst>
          </p:cNvPr>
          <p:cNvSpPr/>
          <p:nvPr/>
        </p:nvSpPr>
        <p:spPr bwMode="auto">
          <a:xfrm>
            <a:off x="6458644" y="2309418"/>
            <a:ext cx="159491"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587" name="Trapezoid 586">
            <a:extLst>
              <a:ext uri="{FF2B5EF4-FFF2-40B4-BE49-F238E27FC236}">
                <a16:creationId xmlns:a16="http://schemas.microsoft.com/office/drawing/2014/main" id="{2F5F0056-F906-4509-BECC-80A5809F135E}"/>
              </a:ext>
            </a:extLst>
          </p:cNvPr>
          <p:cNvSpPr/>
          <p:nvPr/>
        </p:nvSpPr>
        <p:spPr bwMode="auto">
          <a:xfrm>
            <a:off x="6627461" y="2309418"/>
            <a:ext cx="1634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588" name="Trapezoid 587">
            <a:extLst>
              <a:ext uri="{FF2B5EF4-FFF2-40B4-BE49-F238E27FC236}">
                <a16:creationId xmlns:a16="http://schemas.microsoft.com/office/drawing/2014/main" id="{4B7AD390-B889-4175-827A-A71CDAED51A3}"/>
              </a:ext>
            </a:extLst>
          </p:cNvPr>
          <p:cNvSpPr/>
          <p:nvPr/>
        </p:nvSpPr>
        <p:spPr bwMode="auto">
          <a:xfrm>
            <a:off x="6802628" y="2309418"/>
            <a:ext cx="1586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700" dirty="0"/>
              <a:t>	</a:t>
            </a:r>
          </a:p>
        </p:txBody>
      </p:sp>
      <p:sp>
        <p:nvSpPr>
          <p:cNvPr id="592" name="Trapezoid 591">
            <a:extLst>
              <a:ext uri="{FF2B5EF4-FFF2-40B4-BE49-F238E27FC236}">
                <a16:creationId xmlns:a16="http://schemas.microsoft.com/office/drawing/2014/main" id="{F8640683-D2AA-4CEA-806A-5ADAD62162FE}"/>
              </a:ext>
            </a:extLst>
          </p:cNvPr>
          <p:cNvSpPr/>
          <p:nvPr/>
        </p:nvSpPr>
        <p:spPr bwMode="auto">
          <a:xfrm>
            <a:off x="6627779" y="2415272"/>
            <a:ext cx="164834"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593" name="Trapezoid 592">
            <a:extLst>
              <a:ext uri="{FF2B5EF4-FFF2-40B4-BE49-F238E27FC236}">
                <a16:creationId xmlns:a16="http://schemas.microsoft.com/office/drawing/2014/main" id="{2EFDF9F4-05A5-4FB9-8DF8-52F94C38F8E5}"/>
              </a:ext>
            </a:extLst>
          </p:cNvPr>
          <p:cNvSpPr/>
          <p:nvPr/>
        </p:nvSpPr>
        <p:spPr bwMode="auto">
          <a:xfrm>
            <a:off x="6801076" y="2415272"/>
            <a:ext cx="161861"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594" name="Trapezoid 593">
            <a:extLst>
              <a:ext uri="{FF2B5EF4-FFF2-40B4-BE49-F238E27FC236}">
                <a16:creationId xmlns:a16="http://schemas.microsoft.com/office/drawing/2014/main" id="{9E6D2EFC-9445-4AF7-888B-4DC9A8FA3E01}"/>
              </a:ext>
            </a:extLst>
          </p:cNvPr>
          <p:cNvSpPr/>
          <p:nvPr/>
        </p:nvSpPr>
        <p:spPr bwMode="auto">
          <a:xfrm>
            <a:off x="6796532" y="2628076"/>
            <a:ext cx="342996" cy="72849"/>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595" name="Trapezoid 594">
            <a:extLst>
              <a:ext uri="{FF2B5EF4-FFF2-40B4-BE49-F238E27FC236}">
                <a16:creationId xmlns:a16="http://schemas.microsoft.com/office/drawing/2014/main" id="{B15F5193-A167-47B5-8C52-02A76DBE9557}"/>
              </a:ext>
            </a:extLst>
          </p:cNvPr>
          <p:cNvSpPr/>
          <p:nvPr/>
        </p:nvSpPr>
        <p:spPr bwMode="auto">
          <a:xfrm>
            <a:off x="6974029" y="2309972"/>
            <a:ext cx="1586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700" dirty="0"/>
              <a:t>	</a:t>
            </a:r>
          </a:p>
        </p:txBody>
      </p:sp>
      <p:sp>
        <p:nvSpPr>
          <p:cNvPr id="596" name="Trapezoid 595">
            <a:extLst>
              <a:ext uri="{FF2B5EF4-FFF2-40B4-BE49-F238E27FC236}">
                <a16:creationId xmlns:a16="http://schemas.microsoft.com/office/drawing/2014/main" id="{6375AA6E-4D51-4293-BD70-03773E0A1B87}"/>
              </a:ext>
            </a:extLst>
          </p:cNvPr>
          <p:cNvSpPr/>
          <p:nvPr/>
        </p:nvSpPr>
        <p:spPr bwMode="auto">
          <a:xfrm>
            <a:off x="6972477" y="2415826"/>
            <a:ext cx="161861"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597" name="Trapezoid 596">
            <a:extLst>
              <a:ext uri="{FF2B5EF4-FFF2-40B4-BE49-F238E27FC236}">
                <a16:creationId xmlns:a16="http://schemas.microsoft.com/office/drawing/2014/main" id="{C5E07B8B-11B1-4F07-B117-E190FF54DE3D}"/>
              </a:ext>
            </a:extLst>
          </p:cNvPr>
          <p:cNvSpPr/>
          <p:nvPr/>
        </p:nvSpPr>
        <p:spPr bwMode="auto">
          <a:xfrm>
            <a:off x="7152224" y="2525014"/>
            <a:ext cx="334370"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598" name="Trapezoid 597">
            <a:extLst>
              <a:ext uri="{FF2B5EF4-FFF2-40B4-BE49-F238E27FC236}">
                <a16:creationId xmlns:a16="http://schemas.microsoft.com/office/drawing/2014/main" id="{82A0A8A7-4B5B-4930-8068-11E722D97403}"/>
              </a:ext>
            </a:extLst>
          </p:cNvPr>
          <p:cNvSpPr/>
          <p:nvPr/>
        </p:nvSpPr>
        <p:spPr bwMode="auto">
          <a:xfrm>
            <a:off x="7489400" y="2525014"/>
            <a:ext cx="334370"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599" name="Trapezoid 598">
            <a:extLst>
              <a:ext uri="{FF2B5EF4-FFF2-40B4-BE49-F238E27FC236}">
                <a16:creationId xmlns:a16="http://schemas.microsoft.com/office/drawing/2014/main" id="{181E4E8A-1073-4388-9CF0-14E5B8850071}"/>
              </a:ext>
            </a:extLst>
          </p:cNvPr>
          <p:cNvSpPr/>
          <p:nvPr/>
        </p:nvSpPr>
        <p:spPr bwMode="auto">
          <a:xfrm>
            <a:off x="7154832" y="2745371"/>
            <a:ext cx="673962" cy="174625"/>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600" name="Trapezoid 599">
            <a:extLst>
              <a:ext uri="{FF2B5EF4-FFF2-40B4-BE49-F238E27FC236}">
                <a16:creationId xmlns:a16="http://schemas.microsoft.com/office/drawing/2014/main" id="{488EA4F0-74CA-4BBA-8B04-2E8D53EEBB81}"/>
              </a:ext>
            </a:extLst>
          </p:cNvPr>
          <p:cNvSpPr/>
          <p:nvPr/>
        </p:nvSpPr>
        <p:spPr bwMode="auto">
          <a:xfrm>
            <a:off x="7158411" y="2969097"/>
            <a:ext cx="1360931" cy="174625"/>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601" name="Trapezoid 600">
            <a:extLst>
              <a:ext uri="{FF2B5EF4-FFF2-40B4-BE49-F238E27FC236}">
                <a16:creationId xmlns:a16="http://schemas.microsoft.com/office/drawing/2014/main" id="{B885F808-36C6-486B-8289-0A53F9B49424}"/>
              </a:ext>
            </a:extLst>
          </p:cNvPr>
          <p:cNvSpPr/>
          <p:nvPr/>
        </p:nvSpPr>
        <p:spPr bwMode="auto">
          <a:xfrm>
            <a:off x="7150290" y="2309717"/>
            <a:ext cx="159491"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602" name="Trapezoid 601">
            <a:extLst>
              <a:ext uri="{FF2B5EF4-FFF2-40B4-BE49-F238E27FC236}">
                <a16:creationId xmlns:a16="http://schemas.microsoft.com/office/drawing/2014/main" id="{716286F7-1D45-4782-96D1-8573838247BD}"/>
              </a:ext>
            </a:extLst>
          </p:cNvPr>
          <p:cNvSpPr/>
          <p:nvPr/>
        </p:nvSpPr>
        <p:spPr bwMode="auto">
          <a:xfrm>
            <a:off x="7315932" y="2309717"/>
            <a:ext cx="1634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603" name="Trapezoid 602">
            <a:extLst>
              <a:ext uri="{FF2B5EF4-FFF2-40B4-BE49-F238E27FC236}">
                <a16:creationId xmlns:a16="http://schemas.microsoft.com/office/drawing/2014/main" id="{8B102D5D-1B7C-430A-B6C1-304155BB7DB3}"/>
              </a:ext>
            </a:extLst>
          </p:cNvPr>
          <p:cNvSpPr/>
          <p:nvPr/>
        </p:nvSpPr>
        <p:spPr bwMode="auto">
          <a:xfrm>
            <a:off x="7660684" y="2309717"/>
            <a:ext cx="160507"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700" dirty="0"/>
              <a:t>	</a:t>
            </a:r>
          </a:p>
        </p:txBody>
      </p:sp>
      <p:sp>
        <p:nvSpPr>
          <p:cNvPr id="604" name="Trapezoid 603">
            <a:extLst>
              <a:ext uri="{FF2B5EF4-FFF2-40B4-BE49-F238E27FC236}">
                <a16:creationId xmlns:a16="http://schemas.microsoft.com/office/drawing/2014/main" id="{FAE4B417-70BC-47BF-ABBB-6152427C1D08}"/>
              </a:ext>
            </a:extLst>
          </p:cNvPr>
          <p:cNvSpPr/>
          <p:nvPr/>
        </p:nvSpPr>
        <p:spPr bwMode="auto">
          <a:xfrm>
            <a:off x="7488717" y="2309717"/>
            <a:ext cx="159491"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700" dirty="0"/>
              <a:t>	</a:t>
            </a:r>
          </a:p>
        </p:txBody>
      </p:sp>
      <p:sp>
        <p:nvSpPr>
          <p:cNvPr id="605" name="Trapezoid 604">
            <a:extLst>
              <a:ext uri="{FF2B5EF4-FFF2-40B4-BE49-F238E27FC236}">
                <a16:creationId xmlns:a16="http://schemas.microsoft.com/office/drawing/2014/main" id="{3B36F809-EAFA-4AD3-8FA2-4FD5713ECABE}"/>
              </a:ext>
            </a:extLst>
          </p:cNvPr>
          <p:cNvSpPr/>
          <p:nvPr/>
        </p:nvSpPr>
        <p:spPr bwMode="auto">
          <a:xfrm>
            <a:off x="7159137" y="3068910"/>
            <a:ext cx="1360931" cy="74811"/>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606" name="Trapezoid 605">
            <a:extLst>
              <a:ext uri="{FF2B5EF4-FFF2-40B4-BE49-F238E27FC236}">
                <a16:creationId xmlns:a16="http://schemas.microsoft.com/office/drawing/2014/main" id="{62B07F5D-B8E9-4DA5-B5DD-57AB21569BE4}"/>
              </a:ext>
            </a:extLst>
          </p:cNvPr>
          <p:cNvSpPr/>
          <p:nvPr/>
        </p:nvSpPr>
        <p:spPr bwMode="auto">
          <a:xfrm>
            <a:off x="7156754" y="2843969"/>
            <a:ext cx="671580" cy="76853"/>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607" name="Trapezoid 606">
            <a:extLst>
              <a:ext uri="{FF2B5EF4-FFF2-40B4-BE49-F238E27FC236}">
                <a16:creationId xmlns:a16="http://schemas.microsoft.com/office/drawing/2014/main" id="{0C80F953-8B97-4FBC-9F54-C9C96A3282F9}"/>
              </a:ext>
            </a:extLst>
          </p:cNvPr>
          <p:cNvSpPr/>
          <p:nvPr/>
        </p:nvSpPr>
        <p:spPr bwMode="auto">
          <a:xfrm>
            <a:off x="7150314" y="2628376"/>
            <a:ext cx="333942" cy="72849"/>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608" name="Trapezoid 607">
            <a:extLst>
              <a:ext uri="{FF2B5EF4-FFF2-40B4-BE49-F238E27FC236}">
                <a16:creationId xmlns:a16="http://schemas.microsoft.com/office/drawing/2014/main" id="{5EE06013-25FF-48EC-AB12-3A37B3B93C3F}"/>
              </a:ext>
            </a:extLst>
          </p:cNvPr>
          <p:cNvSpPr/>
          <p:nvPr/>
        </p:nvSpPr>
        <p:spPr bwMode="auto">
          <a:xfrm>
            <a:off x="7150608" y="2415571"/>
            <a:ext cx="159491"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609" name="Trapezoid 608">
            <a:extLst>
              <a:ext uri="{FF2B5EF4-FFF2-40B4-BE49-F238E27FC236}">
                <a16:creationId xmlns:a16="http://schemas.microsoft.com/office/drawing/2014/main" id="{AB050486-3DAA-4F20-BCB3-336723E98C6E}"/>
              </a:ext>
            </a:extLst>
          </p:cNvPr>
          <p:cNvSpPr/>
          <p:nvPr/>
        </p:nvSpPr>
        <p:spPr bwMode="auto">
          <a:xfrm>
            <a:off x="7311740" y="2415571"/>
            <a:ext cx="169344"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610" name="Trapezoid 609">
            <a:extLst>
              <a:ext uri="{FF2B5EF4-FFF2-40B4-BE49-F238E27FC236}">
                <a16:creationId xmlns:a16="http://schemas.microsoft.com/office/drawing/2014/main" id="{22DFA902-397B-49D1-AF59-A63EF3379772}"/>
              </a:ext>
            </a:extLst>
          </p:cNvPr>
          <p:cNvSpPr/>
          <p:nvPr/>
        </p:nvSpPr>
        <p:spPr bwMode="auto">
          <a:xfrm>
            <a:off x="7487166" y="2415571"/>
            <a:ext cx="164490"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611" name="Trapezoid 610">
            <a:extLst>
              <a:ext uri="{FF2B5EF4-FFF2-40B4-BE49-F238E27FC236}">
                <a16:creationId xmlns:a16="http://schemas.microsoft.com/office/drawing/2014/main" id="{19E335C8-E68E-4315-BD29-F7E14F14CB08}"/>
              </a:ext>
            </a:extLst>
          </p:cNvPr>
          <p:cNvSpPr/>
          <p:nvPr/>
        </p:nvSpPr>
        <p:spPr bwMode="auto">
          <a:xfrm>
            <a:off x="7658084" y="2415869"/>
            <a:ext cx="164490"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612" name="Trapezoid 611">
            <a:extLst>
              <a:ext uri="{FF2B5EF4-FFF2-40B4-BE49-F238E27FC236}">
                <a16:creationId xmlns:a16="http://schemas.microsoft.com/office/drawing/2014/main" id="{91AE0C26-6198-4AF4-90C3-A7251A8B2BD9}"/>
              </a:ext>
            </a:extLst>
          </p:cNvPr>
          <p:cNvSpPr/>
          <p:nvPr/>
        </p:nvSpPr>
        <p:spPr bwMode="auto">
          <a:xfrm>
            <a:off x="7485641" y="2628375"/>
            <a:ext cx="338892" cy="72849"/>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613" name="Trapezoid 612">
            <a:extLst>
              <a:ext uri="{FF2B5EF4-FFF2-40B4-BE49-F238E27FC236}">
                <a16:creationId xmlns:a16="http://schemas.microsoft.com/office/drawing/2014/main" id="{50BD870D-A93C-42FE-BFFB-F1337DD49408}"/>
              </a:ext>
            </a:extLst>
          </p:cNvPr>
          <p:cNvSpPr/>
          <p:nvPr/>
        </p:nvSpPr>
        <p:spPr bwMode="auto">
          <a:xfrm>
            <a:off x="7830149" y="2524715"/>
            <a:ext cx="338588"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614" name="Trapezoid 613">
            <a:extLst>
              <a:ext uri="{FF2B5EF4-FFF2-40B4-BE49-F238E27FC236}">
                <a16:creationId xmlns:a16="http://schemas.microsoft.com/office/drawing/2014/main" id="{DFECFCD5-3461-4351-A7F1-616530CE04B4}"/>
              </a:ext>
            </a:extLst>
          </p:cNvPr>
          <p:cNvSpPr/>
          <p:nvPr/>
        </p:nvSpPr>
        <p:spPr bwMode="auto">
          <a:xfrm>
            <a:off x="8171150" y="2524715"/>
            <a:ext cx="337817"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615" name="Trapezoid 614">
            <a:extLst>
              <a:ext uri="{FF2B5EF4-FFF2-40B4-BE49-F238E27FC236}">
                <a16:creationId xmlns:a16="http://schemas.microsoft.com/office/drawing/2014/main" id="{A66A1AB3-E1B7-4728-9EBA-ED0675B19585}"/>
              </a:ext>
            </a:extLst>
          </p:cNvPr>
          <p:cNvSpPr/>
          <p:nvPr/>
        </p:nvSpPr>
        <p:spPr bwMode="auto">
          <a:xfrm>
            <a:off x="7837292" y="2745072"/>
            <a:ext cx="677066" cy="171439"/>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616" name="Trapezoid 615">
            <a:extLst>
              <a:ext uri="{FF2B5EF4-FFF2-40B4-BE49-F238E27FC236}">
                <a16:creationId xmlns:a16="http://schemas.microsoft.com/office/drawing/2014/main" id="{95FF4BB8-274C-462B-B39C-4B5B86F8A0AA}"/>
              </a:ext>
            </a:extLst>
          </p:cNvPr>
          <p:cNvSpPr/>
          <p:nvPr/>
        </p:nvSpPr>
        <p:spPr bwMode="auto">
          <a:xfrm>
            <a:off x="7829364" y="2309418"/>
            <a:ext cx="159491"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617" name="Trapezoid 616">
            <a:extLst>
              <a:ext uri="{FF2B5EF4-FFF2-40B4-BE49-F238E27FC236}">
                <a16:creationId xmlns:a16="http://schemas.microsoft.com/office/drawing/2014/main" id="{94E61E7E-C2B6-4E8E-9496-E553AABE5AEC}"/>
              </a:ext>
            </a:extLst>
          </p:cNvPr>
          <p:cNvSpPr/>
          <p:nvPr/>
        </p:nvSpPr>
        <p:spPr bwMode="auto">
          <a:xfrm>
            <a:off x="7998181" y="2309418"/>
            <a:ext cx="1634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618" name="Trapezoid 617">
            <a:extLst>
              <a:ext uri="{FF2B5EF4-FFF2-40B4-BE49-F238E27FC236}">
                <a16:creationId xmlns:a16="http://schemas.microsoft.com/office/drawing/2014/main" id="{9B2CE43F-62A0-4F1F-90DD-7F62FE93228E}"/>
              </a:ext>
            </a:extLst>
          </p:cNvPr>
          <p:cNvSpPr/>
          <p:nvPr/>
        </p:nvSpPr>
        <p:spPr bwMode="auto">
          <a:xfrm>
            <a:off x="8173348" y="2309418"/>
            <a:ext cx="1586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700" dirty="0"/>
              <a:t>	</a:t>
            </a:r>
          </a:p>
        </p:txBody>
      </p:sp>
      <p:sp>
        <p:nvSpPr>
          <p:cNvPr id="619" name="Trapezoid 618">
            <a:extLst>
              <a:ext uri="{FF2B5EF4-FFF2-40B4-BE49-F238E27FC236}">
                <a16:creationId xmlns:a16="http://schemas.microsoft.com/office/drawing/2014/main" id="{AC25A160-A1DF-402F-B900-669A66688CAA}"/>
              </a:ext>
            </a:extLst>
          </p:cNvPr>
          <p:cNvSpPr/>
          <p:nvPr/>
        </p:nvSpPr>
        <p:spPr bwMode="auto">
          <a:xfrm>
            <a:off x="7834804" y="2847973"/>
            <a:ext cx="680642" cy="72849"/>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620" name="Trapezoid 619">
            <a:extLst>
              <a:ext uri="{FF2B5EF4-FFF2-40B4-BE49-F238E27FC236}">
                <a16:creationId xmlns:a16="http://schemas.microsoft.com/office/drawing/2014/main" id="{5CCEAB3D-1A18-4857-B675-B4695F670FA9}"/>
              </a:ext>
            </a:extLst>
          </p:cNvPr>
          <p:cNvSpPr/>
          <p:nvPr/>
        </p:nvSpPr>
        <p:spPr bwMode="auto">
          <a:xfrm>
            <a:off x="7827606" y="2628077"/>
            <a:ext cx="339325" cy="72849"/>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621" name="Trapezoid 620">
            <a:extLst>
              <a:ext uri="{FF2B5EF4-FFF2-40B4-BE49-F238E27FC236}">
                <a16:creationId xmlns:a16="http://schemas.microsoft.com/office/drawing/2014/main" id="{A21CC4DD-8740-4480-A436-CB41C84C36E7}"/>
              </a:ext>
            </a:extLst>
          </p:cNvPr>
          <p:cNvSpPr/>
          <p:nvPr/>
        </p:nvSpPr>
        <p:spPr bwMode="auto">
          <a:xfrm>
            <a:off x="7825174" y="2415272"/>
            <a:ext cx="163999"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622" name="Trapezoid 621">
            <a:extLst>
              <a:ext uri="{FF2B5EF4-FFF2-40B4-BE49-F238E27FC236}">
                <a16:creationId xmlns:a16="http://schemas.microsoft.com/office/drawing/2014/main" id="{2707FDF5-BB03-4B38-9647-25D615F31698}"/>
              </a:ext>
            </a:extLst>
          </p:cNvPr>
          <p:cNvSpPr/>
          <p:nvPr/>
        </p:nvSpPr>
        <p:spPr bwMode="auto">
          <a:xfrm>
            <a:off x="7998499" y="2415272"/>
            <a:ext cx="164834"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623" name="Trapezoid 622">
            <a:extLst>
              <a:ext uri="{FF2B5EF4-FFF2-40B4-BE49-F238E27FC236}">
                <a16:creationId xmlns:a16="http://schemas.microsoft.com/office/drawing/2014/main" id="{868C8EEF-DA61-4939-A832-DE4FA694DEAC}"/>
              </a:ext>
            </a:extLst>
          </p:cNvPr>
          <p:cNvSpPr/>
          <p:nvPr/>
        </p:nvSpPr>
        <p:spPr bwMode="auto">
          <a:xfrm>
            <a:off x="8171796" y="2415272"/>
            <a:ext cx="161861"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624" name="Trapezoid 623">
            <a:extLst>
              <a:ext uri="{FF2B5EF4-FFF2-40B4-BE49-F238E27FC236}">
                <a16:creationId xmlns:a16="http://schemas.microsoft.com/office/drawing/2014/main" id="{3E4485ED-6BC4-4A9F-B224-A11F231EEF96}"/>
              </a:ext>
            </a:extLst>
          </p:cNvPr>
          <p:cNvSpPr/>
          <p:nvPr/>
        </p:nvSpPr>
        <p:spPr bwMode="auto">
          <a:xfrm>
            <a:off x="8167252" y="2628076"/>
            <a:ext cx="342996" cy="72849"/>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625" name="Trapezoid 624">
            <a:extLst>
              <a:ext uri="{FF2B5EF4-FFF2-40B4-BE49-F238E27FC236}">
                <a16:creationId xmlns:a16="http://schemas.microsoft.com/office/drawing/2014/main" id="{151F454A-4E4F-444A-88F7-A9747D87DE11}"/>
              </a:ext>
            </a:extLst>
          </p:cNvPr>
          <p:cNvSpPr/>
          <p:nvPr/>
        </p:nvSpPr>
        <p:spPr bwMode="auto">
          <a:xfrm>
            <a:off x="8344749" y="2309972"/>
            <a:ext cx="1586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700" dirty="0"/>
              <a:t>	</a:t>
            </a:r>
          </a:p>
        </p:txBody>
      </p:sp>
      <p:sp>
        <p:nvSpPr>
          <p:cNvPr id="626" name="Trapezoid 625">
            <a:extLst>
              <a:ext uri="{FF2B5EF4-FFF2-40B4-BE49-F238E27FC236}">
                <a16:creationId xmlns:a16="http://schemas.microsoft.com/office/drawing/2014/main" id="{8D7D313C-9223-45E0-B3AC-B5C537BA83E3}"/>
              </a:ext>
            </a:extLst>
          </p:cNvPr>
          <p:cNvSpPr/>
          <p:nvPr/>
        </p:nvSpPr>
        <p:spPr bwMode="auto">
          <a:xfrm>
            <a:off x="8343197" y="2415826"/>
            <a:ext cx="161861"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628" name="Trapezoid 627">
            <a:extLst>
              <a:ext uri="{FF2B5EF4-FFF2-40B4-BE49-F238E27FC236}">
                <a16:creationId xmlns:a16="http://schemas.microsoft.com/office/drawing/2014/main" id="{FF52B470-023A-4F98-894C-1B1D63800706}"/>
              </a:ext>
            </a:extLst>
          </p:cNvPr>
          <p:cNvSpPr/>
          <p:nvPr/>
        </p:nvSpPr>
        <p:spPr bwMode="auto">
          <a:xfrm>
            <a:off x="8521461" y="2525014"/>
            <a:ext cx="334370"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629" name="Trapezoid 628">
            <a:extLst>
              <a:ext uri="{FF2B5EF4-FFF2-40B4-BE49-F238E27FC236}">
                <a16:creationId xmlns:a16="http://schemas.microsoft.com/office/drawing/2014/main" id="{0E7F6722-2D99-4B7D-8B42-A8C88E3DDFB7}"/>
              </a:ext>
            </a:extLst>
          </p:cNvPr>
          <p:cNvSpPr/>
          <p:nvPr/>
        </p:nvSpPr>
        <p:spPr bwMode="auto">
          <a:xfrm>
            <a:off x="8858637" y="2525014"/>
            <a:ext cx="334370"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630" name="Trapezoid 629">
            <a:extLst>
              <a:ext uri="{FF2B5EF4-FFF2-40B4-BE49-F238E27FC236}">
                <a16:creationId xmlns:a16="http://schemas.microsoft.com/office/drawing/2014/main" id="{8A0DB00C-CB8D-4C67-8C22-88B1F68A9AC7}"/>
              </a:ext>
            </a:extLst>
          </p:cNvPr>
          <p:cNvSpPr/>
          <p:nvPr/>
        </p:nvSpPr>
        <p:spPr bwMode="auto">
          <a:xfrm>
            <a:off x="8524069" y="2745371"/>
            <a:ext cx="673962" cy="174625"/>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631" name="Trapezoid 630">
            <a:extLst>
              <a:ext uri="{FF2B5EF4-FFF2-40B4-BE49-F238E27FC236}">
                <a16:creationId xmlns:a16="http://schemas.microsoft.com/office/drawing/2014/main" id="{919A75AD-CF6C-4108-B840-1DB9B718AB8B}"/>
              </a:ext>
            </a:extLst>
          </p:cNvPr>
          <p:cNvSpPr/>
          <p:nvPr/>
        </p:nvSpPr>
        <p:spPr bwMode="auto">
          <a:xfrm>
            <a:off x="8527648" y="2969097"/>
            <a:ext cx="1360931" cy="174625"/>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632" name="Trapezoid 631">
            <a:extLst>
              <a:ext uri="{FF2B5EF4-FFF2-40B4-BE49-F238E27FC236}">
                <a16:creationId xmlns:a16="http://schemas.microsoft.com/office/drawing/2014/main" id="{CCC80285-7490-422B-92CD-54E6B957CEE0}"/>
              </a:ext>
            </a:extLst>
          </p:cNvPr>
          <p:cNvSpPr/>
          <p:nvPr/>
        </p:nvSpPr>
        <p:spPr bwMode="auto">
          <a:xfrm>
            <a:off x="8519527" y="2309717"/>
            <a:ext cx="159491"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633" name="Trapezoid 632">
            <a:extLst>
              <a:ext uri="{FF2B5EF4-FFF2-40B4-BE49-F238E27FC236}">
                <a16:creationId xmlns:a16="http://schemas.microsoft.com/office/drawing/2014/main" id="{B5A25177-644E-4582-84E2-F4ECE750E46E}"/>
              </a:ext>
            </a:extLst>
          </p:cNvPr>
          <p:cNvSpPr/>
          <p:nvPr/>
        </p:nvSpPr>
        <p:spPr bwMode="auto">
          <a:xfrm>
            <a:off x="8685169" y="2309717"/>
            <a:ext cx="1634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634" name="Trapezoid 633">
            <a:extLst>
              <a:ext uri="{FF2B5EF4-FFF2-40B4-BE49-F238E27FC236}">
                <a16:creationId xmlns:a16="http://schemas.microsoft.com/office/drawing/2014/main" id="{C2159839-1A7E-402B-9DD2-D75B869259DA}"/>
              </a:ext>
            </a:extLst>
          </p:cNvPr>
          <p:cNvSpPr/>
          <p:nvPr/>
        </p:nvSpPr>
        <p:spPr bwMode="auto">
          <a:xfrm>
            <a:off x="9029921" y="2309717"/>
            <a:ext cx="160507"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700" dirty="0"/>
              <a:t>	</a:t>
            </a:r>
          </a:p>
        </p:txBody>
      </p:sp>
      <p:sp>
        <p:nvSpPr>
          <p:cNvPr id="635" name="Trapezoid 634">
            <a:extLst>
              <a:ext uri="{FF2B5EF4-FFF2-40B4-BE49-F238E27FC236}">
                <a16:creationId xmlns:a16="http://schemas.microsoft.com/office/drawing/2014/main" id="{F5DA73AD-D7B6-4EF0-9498-18BD5F4354E7}"/>
              </a:ext>
            </a:extLst>
          </p:cNvPr>
          <p:cNvSpPr/>
          <p:nvPr/>
        </p:nvSpPr>
        <p:spPr bwMode="auto">
          <a:xfrm>
            <a:off x="8857954" y="2309717"/>
            <a:ext cx="159491"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700" dirty="0"/>
              <a:t>	</a:t>
            </a:r>
          </a:p>
        </p:txBody>
      </p:sp>
      <p:sp>
        <p:nvSpPr>
          <p:cNvPr id="637" name="Trapezoid 636">
            <a:extLst>
              <a:ext uri="{FF2B5EF4-FFF2-40B4-BE49-F238E27FC236}">
                <a16:creationId xmlns:a16="http://schemas.microsoft.com/office/drawing/2014/main" id="{65769DC0-171E-4694-B5B4-8C4DD9A1F52B}"/>
              </a:ext>
            </a:extLst>
          </p:cNvPr>
          <p:cNvSpPr/>
          <p:nvPr/>
        </p:nvSpPr>
        <p:spPr bwMode="auto">
          <a:xfrm>
            <a:off x="8525991" y="2843969"/>
            <a:ext cx="671580" cy="76853"/>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638" name="Trapezoid 637">
            <a:extLst>
              <a:ext uri="{FF2B5EF4-FFF2-40B4-BE49-F238E27FC236}">
                <a16:creationId xmlns:a16="http://schemas.microsoft.com/office/drawing/2014/main" id="{9B331ADA-D522-47AC-8981-69278F8FF5FB}"/>
              </a:ext>
            </a:extLst>
          </p:cNvPr>
          <p:cNvSpPr/>
          <p:nvPr/>
        </p:nvSpPr>
        <p:spPr bwMode="auto">
          <a:xfrm>
            <a:off x="8519551" y="2628376"/>
            <a:ext cx="333942" cy="72849"/>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639" name="Trapezoid 638">
            <a:extLst>
              <a:ext uri="{FF2B5EF4-FFF2-40B4-BE49-F238E27FC236}">
                <a16:creationId xmlns:a16="http://schemas.microsoft.com/office/drawing/2014/main" id="{BE38F9CB-02E5-4F2A-8A0D-D621AE7F25B5}"/>
              </a:ext>
            </a:extLst>
          </p:cNvPr>
          <p:cNvSpPr/>
          <p:nvPr/>
        </p:nvSpPr>
        <p:spPr bwMode="auto">
          <a:xfrm>
            <a:off x="8519845" y="2415571"/>
            <a:ext cx="159491"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640" name="Trapezoid 639">
            <a:extLst>
              <a:ext uri="{FF2B5EF4-FFF2-40B4-BE49-F238E27FC236}">
                <a16:creationId xmlns:a16="http://schemas.microsoft.com/office/drawing/2014/main" id="{8183C5A5-668B-4F15-9A2F-1AA108A178E6}"/>
              </a:ext>
            </a:extLst>
          </p:cNvPr>
          <p:cNvSpPr/>
          <p:nvPr/>
        </p:nvSpPr>
        <p:spPr bwMode="auto">
          <a:xfrm>
            <a:off x="8680977" y="2415571"/>
            <a:ext cx="169344"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641" name="Trapezoid 640">
            <a:extLst>
              <a:ext uri="{FF2B5EF4-FFF2-40B4-BE49-F238E27FC236}">
                <a16:creationId xmlns:a16="http://schemas.microsoft.com/office/drawing/2014/main" id="{3B28EB16-CF3B-4C56-9808-58F3929C1198}"/>
              </a:ext>
            </a:extLst>
          </p:cNvPr>
          <p:cNvSpPr/>
          <p:nvPr/>
        </p:nvSpPr>
        <p:spPr bwMode="auto">
          <a:xfrm>
            <a:off x="8856403" y="2415571"/>
            <a:ext cx="164490"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642" name="Trapezoid 641">
            <a:extLst>
              <a:ext uri="{FF2B5EF4-FFF2-40B4-BE49-F238E27FC236}">
                <a16:creationId xmlns:a16="http://schemas.microsoft.com/office/drawing/2014/main" id="{2995D8F1-1007-4DBA-B92C-BB288CB88B69}"/>
              </a:ext>
            </a:extLst>
          </p:cNvPr>
          <p:cNvSpPr/>
          <p:nvPr/>
        </p:nvSpPr>
        <p:spPr bwMode="auto">
          <a:xfrm>
            <a:off x="9027321" y="2415869"/>
            <a:ext cx="164490"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643" name="Trapezoid 642">
            <a:extLst>
              <a:ext uri="{FF2B5EF4-FFF2-40B4-BE49-F238E27FC236}">
                <a16:creationId xmlns:a16="http://schemas.microsoft.com/office/drawing/2014/main" id="{60A0E005-40CD-4B70-B978-0C91EF2E31BC}"/>
              </a:ext>
            </a:extLst>
          </p:cNvPr>
          <p:cNvSpPr/>
          <p:nvPr/>
        </p:nvSpPr>
        <p:spPr bwMode="auto">
          <a:xfrm>
            <a:off x="8854878" y="2628375"/>
            <a:ext cx="338892" cy="72849"/>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644" name="Trapezoid 643">
            <a:extLst>
              <a:ext uri="{FF2B5EF4-FFF2-40B4-BE49-F238E27FC236}">
                <a16:creationId xmlns:a16="http://schemas.microsoft.com/office/drawing/2014/main" id="{E362A410-2ACB-4D75-9028-3A5D43EB379D}"/>
              </a:ext>
            </a:extLst>
          </p:cNvPr>
          <p:cNvSpPr/>
          <p:nvPr/>
        </p:nvSpPr>
        <p:spPr bwMode="auto">
          <a:xfrm>
            <a:off x="9199386" y="2524715"/>
            <a:ext cx="338588"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645" name="Trapezoid 644">
            <a:extLst>
              <a:ext uri="{FF2B5EF4-FFF2-40B4-BE49-F238E27FC236}">
                <a16:creationId xmlns:a16="http://schemas.microsoft.com/office/drawing/2014/main" id="{4F0E1909-E735-4365-B2CF-1D2A65A8D07C}"/>
              </a:ext>
            </a:extLst>
          </p:cNvPr>
          <p:cNvSpPr/>
          <p:nvPr/>
        </p:nvSpPr>
        <p:spPr bwMode="auto">
          <a:xfrm>
            <a:off x="9540387" y="2524715"/>
            <a:ext cx="337817"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646" name="Trapezoid 645">
            <a:extLst>
              <a:ext uri="{FF2B5EF4-FFF2-40B4-BE49-F238E27FC236}">
                <a16:creationId xmlns:a16="http://schemas.microsoft.com/office/drawing/2014/main" id="{2000B45D-7594-469E-8C9E-BC17CF40F2A2}"/>
              </a:ext>
            </a:extLst>
          </p:cNvPr>
          <p:cNvSpPr/>
          <p:nvPr/>
        </p:nvSpPr>
        <p:spPr bwMode="auto">
          <a:xfrm>
            <a:off x="9206529" y="2748247"/>
            <a:ext cx="677066" cy="171439"/>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647" name="Trapezoid 646">
            <a:extLst>
              <a:ext uri="{FF2B5EF4-FFF2-40B4-BE49-F238E27FC236}">
                <a16:creationId xmlns:a16="http://schemas.microsoft.com/office/drawing/2014/main" id="{4CB8524E-DD66-4461-9306-A5AD3C179967}"/>
              </a:ext>
            </a:extLst>
          </p:cNvPr>
          <p:cNvSpPr/>
          <p:nvPr/>
        </p:nvSpPr>
        <p:spPr bwMode="auto">
          <a:xfrm>
            <a:off x="9198601" y="2309418"/>
            <a:ext cx="159491"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648" name="Trapezoid 647">
            <a:extLst>
              <a:ext uri="{FF2B5EF4-FFF2-40B4-BE49-F238E27FC236}">
                <a16:creationId xmlns:a16="http://schemas.microsoft.com/office/drawing/2014/main" id="{F7EBFCE0-005D-4D03-B70E-E666BC6F557F}"/>
              </a:ext>
            </a:extLst>
          </p:cNvPr>
          <p:cNvSpPr/>
          <p:nvPr/>
        </p:nvSpPr>
        <p:spPr bwMode="auto">
          <a:xfrm>
            <a:off x="9367418" y="2309418"/>
            <a:ext cx="1634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649" name="Trapezoid 648">
            <a:extLst>
              <a:ext uri="{FF2B5EF4-FFF2-40B4-BE49-F238E27FC236}">
                <a16:creationId xmlns:a16="http://schemas.microsoft.com/office/drawing/2014/main" id="{8E9787DF-FBE2-4375-9BBC-06DB3581FA0C}"/>
              </a:ext>
            </a:extLst>
          </p:cNvPr>
          <p:cNvSpPr/>
          <p:nvPr/>
        </p:nvSpPr>
        <p:spPr bwMode="auto">
          <a:xfrm>
            <a:off x="9542585" y="2309418"/>
            <a:ext cx="1586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700" dirty="0"/>
              <a:t>	</a:t>
            </a:r>
          </a:p>
        </p:txBody>
      </p:sp>
      <p:sp>
        <p:nvSpPr>
          <p:cNvPr id="651" name="Trapezoid 650">
            <a:extLst>
              <a:ext uri="{FF2B5EF4-FFF2-40B4-BE49-F238E27FC236}">
                <a16:creationId xmlns:a16="http://schemas.microsoft.com/office/drawing/2014/main" id="{B3A8EA9C-9DAD-4E28-9177-042D1AAB0DF4}"/>
              </a:ext>
            </a:extLst>
          </p:cNvPr>
          <p:cNvSpPr/>
          <p:nvPr/>
        </p:nvSpPr>
        <p:spPr bwMode="auto">
          <a:xfrm>
            <a:off x="9196843" y="2628077"/>
            <a:ext cx="339325" cy="72849"/>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652" name="Trapezoid 651">
            <a:extLst>
              <a:ext uri="{FF2B5EF4-FFF2-40B4-BE49-F238E27FC236}">
                <a16:creationId xmlns:a16="http://schemas.microsoft.com/office/drawing/2014/main" id="{98BA6D65-CAD9-40EA-BEE4-16692E50317A}"/>
              </a:ext>
            </a:extLst>
          </p:cNvPr>
          <p:cNvSpPr/>
          <p:nvPr/>
        </p:nvSpPr>
        <p:spPr bwMode="auto">
          <a:xfrm>
            <a:off x="9194411" y="2415272"/>
            <a:ext cx="163999"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653" name="Trapezoid 652">
            <a:extLst>
              <a:ext uri="{FF2B5EF4-FFF2-40B4-BE49-F238E27FC236}">
                <a16:creationId xmlns:a16="http://schemas.microsoft.com/office/drawing/2014/main" id="{AF022BAA-78EF-4B5A-9099-F402A5D9D3B3}"/>
              </a:ext>
            </a:extLst>
          </p:cNvPr>
          <p:cNvSpPr/>
          <p:nvPr/>
        </p:nvSpPr>
        <p:spPr bwMode="auto">
          <a:xfrm>
            <a:off x="9367736" y="2415272"/>
            <a:ext cx="164834" cy="70357"/>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656" name="Trapezoid 655">
            <a:extLst>
              <a:ext uri="{FF2B5EF4-FFF2-40B4-BE49-F238E27FC236}">
                <a16:creationId xmlns:a16="http://schemas.microsoft.com/office/drawing/2014/main" id="{25913E5A-1607-4872-B313-55FAA2394441}"/>
              </a:ext>
            </a:extLst>
          </p:cNvPr>
          <p:cNvSpPr/>
          <p:nvPr/>
        </p:nvSpPr>
        <p:spPr bwMode="auto">
          <a:xfrm>
            <a:off x="9713986" y="2305209"/>
            <a:ext cx="1586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700" dirty="0"/>
              <a:t>	</a:t>
            </a:r>
          </a:p>
        </p:txBody>
      </p:sp>
      <p:sp>
        <p:nvSpPr>
          <p:cNvPr id="658" name="Trapezoid 657">
            <a:extLst>
              <a:ext uri="{FF2B5EF4-FFF2-40B4-BE49-F238E27FC236}">
                <a16:creationId xmlns:a16="http://schemas.microsoft.com/office/drawing/2014/main" id="{040B01BE-D0A3-4924-9EA6-F2DFC73689CD}"/>
              </a:ext>
            </a:extLst>
          </p:cNvPr>
          <p:cNvSpPr/>
          <p:nvPr/>
        </p:nvSpPr>
        <p:spPr bwMode="auto">
          <a:xfrm>
            <a:off x="9892181" y="2525014"/>
            <a:ext cx="334370"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659" name="Trapezoid 658">
            <a:extLst>
              <a:ext uri="{FF2B5EF4-FFF2-40B4-BE49-F238E27FC236}">
                <a16:creationId xmlns:a16="http://schemas.microsoft.com/office/drawing/2014/main" id="{F7935207-2A92-437E-8914-148E880545B1}"/>
              </a:ext>
            </a:extLst>
          </p:cNvPr>
          <p:cNvSpPr/>
          <p:nvPr/>
        </p:nvSpPr>
        <p:spPr bwMode="auto">
          <a:xfrm>
            <a:off x="10229357" y="2525014"/>
            <a:ext cx="334370"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660" name="Trapezoid 659">
            <a:extLst>
              <a:ext uri="{FF2B5EF4-FFF2-40B4-BE49-F238E27FC236}">
                <a16:creationId xmlns:a16="http://schemas.microsoft.com/office/drawing/2014/main" id="{0A142571-9686-41CA-BCD5-6BBF4FEB25F1}"/>
              </a:ext>
            </a:extLst>
          </p:cNvPr>
          <p:cNvSpPr/>
          <p:nvPr/>
        </p:nvSpPr>
        <p:spPr bwMode="auto">
          <a:xfrm>
            <a:off x="9894789" y="2745371"/>
            <a:ext cx="673962" cy="174625"/>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661" name="Trapezoid 660">
            <a:extLst>
              <a:ext uri="{FF2B5EF4-FFF2-40B4-BE49-F238E27FC236}">
                <a16:creationId xmlns:a16="http://schemas.microsoft.com/office/drawing/2014/main" id="{B9B74697-A1B1-4C46-B52C-72AD513FB416}"/>
              </a:ext>
            </a:extLst>
          </p:cNvPr>
          <p:cNvSpPr/>
          <p:nvPr/>
        </p:nvSpPr>
        <p:spPr bwMode="auto">
          <a:xfrm>
            <a:off x="9898368" y="2969097"/>
            <a:ext cx="1360931" cy="174625"/>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662" name="Trapezoid 661">
            <a:extLst>
              <a:ext uri="{FF2B5EF4-FFF2-40B4-BE49-F238E27FC236}">
                <a16:creationId xmlns:a16="http://schemas.microsoft.com/office/drawing/2014/main" id="{EAB13547-3891-42A6-B017-E1CD9BAEC832}"/>
              </a:ext>
            </a:extLst>
          </p:cNvPr>
          <p:cNvSpPr/>
          <p:nvPr/>
        </p:nvSpPr>
        <p:spPr bwMode="auto">
          <a:xfrm>
            <a:off x="9890247" y="2309717"/>
            <a:ext cx="159491"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663" name="Trapezoid 662">
            <a:extLst>
              <a:ext uri="{FF2B5EF4-FFF2-40B4-BE49-F238E27FC236}">
                <a16:creationId xmlns:a16="http://schemas.microsoft.com/office/drawing/2014/main" id="{A9D80B24-A11B-4C5F-BBDB-E2F38F9C28A4}"/>
              </a:ext>
            </a:extLst>
          </p:cNvPr>
          <p:cNvSpPr/>
          <p:nvPr/>
        </p:nvSpPr>
        <p:spPr bwMode="auto">
          <a:xfrm>
            <a:off x="10055889" y="2309717"/>
            <a:ext cx="1634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664" name="Trapezoid 663">
            <a:extLst>
              <a:ext uri="{FF2B5EF4-FFF2-40B4-BE49-F238E27FC236}">
                <a16:creationId xmlns:a16="http://schemas.microsoft.com/office/drawing/2014/main" id="{A242F34E-EE64-47E2-A06D-1C99F1158D45}"/>
              </a:ext>
            </a:extLst>
          </p:cNvPr>
          <p:cNvSpPr/>
          <p:nvPr/>
        </p:nvSpPr>
        <p:spPr bwMode="auto">
          <a:xfrm>
            <a:off x="10400641" y="2309717"/>
            <a:ext cx="160507"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700" dirty="0"/>
              <a:t>	</a:t>
            </a:r>
          </a:p>
        </p:txBody>
      </p:sp>
      <p:sp>
        <p:nvSpPr>
          <p:cNvPr id="665" name="Trapezoid 664">
            <a:extLst>
              <a:ext uri="{FF2B5EF4-FFF2-40B4-BE49-F238E27FC236}">
                <a16:creationId xmlns:a16="http://schemas.microsoft.com/office/drawing/2014/main" id="{DA1B0ECE-C4CC-465D-A8BE-039207006D72}"/>
              </a:ext>
            </a:extLst>
          </p:cNvPr>
          <p:cNvSpPr/>
          <p:nvPr/>
        </p:nvSpPr>
        <p:spPr bwMode="auto">
          <a:xfrm>
            <a:off x="10228674" y="2309717"/>
            <a:ext cx="159491"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700" dirty="0"/>
              <a:t>	</a:t>
            </a:r>
          </a:p>
        </p:txBody>
      </p:sp>
      <p:sp>
        <p:nvSpPr>
          <p:cNvPr id="674" name="Trapezoid 673">
            <a:extLst>
              <a:ext uri="{FF2B5EF4-FFF2-40B4-BE49-F238E27FC236}">
                <a16:creationId xmlns:a16="http://schemas.microsoft.com/office/drawing/2014/main" id="{7DBF1157-F380-41D8-A370-9539D03E3817}"/>
              </a:ext>
            </a:extLst>
          </p:cNvPr>
          <p:cNvSpPr/>
          <p:nvPr/>
        </p:nvSpPr>
        <p:spPr bwMode="auto">
          <a:xfrm>
            <a:off x="10570106" y="2524715"/>
            <a:ext cx="338588"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675" name="Trapezoid 674">
            <a:extLst>
              <a:ext uri="{FF2B5EF4-FFF2-40B4-BE49-F238E27FC236}">
                <a16:creationId xmlns:a16="http://schemas.microsoft.com/office/drawing/2014/main" id="{2D4BC17C-84C5-453F-B78D-E81BD65BDD8F}"/>
              </a:ext>
            </a:extLst>
          </p:cNvPr>
          <p:cNvSpPr/>
          <p:nvPr/>
        </p:nvSpPr>
        <p:spPr bwMode="auto">
          <a:xfrm>
            <a:off x="10911107" y="2524715"/>
            <a:ext cx="337817"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676" name="Trapezoid 675">
            <a:extLst>
              <a:ext uri="{FF2B5EF4-FFF2-40B4-BE49-F238E27FC236}">
                <a16:creationId xmlns:a16="http://schemas.microsoft.com/office/drawing/2014/main" id="{CA2C33D0-EE19-4D5F-80CA-789D2A57074B}"/>
              </a:ext>
            </a:extLst>
          </p:cNvPr>
          <p:cNvSpPr/>
          <p:nvPr/>
        </p:nvSpPr>
        <p:spPr bwMode="auto">
          <a:xfrm>
            <a:off x="10577249" y="2748247"/>
            <a:ext cx="677066" cy="171439"/>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677" name="Trapezoid 676">
            <a:extLst>
              <a:ext uri="{FF2B5EF4-FFF2-40B4-BE49-F238E27FC236}">
                <a16:creationId xmlns:a16="http://schemas.microsoft.com/office/drawing/2014/main" id="{56E9B605-0B81-4F66-BCC7-EFE218B8FC66}"/>
              </a:ext>
            </a:extLst>
          </p:cNvPr>
          <p:cNvSpPr/>
          <p:nvPr/>
        </p:nvSpPr>
        <p:spPr bwMode="auto">
          <a:xfrm>
            <a:off x="10569321" y="2309418"/>
            <a:ext cx="159491"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678" name="Trapezoid 677">
            <a:extLst>
              <a:ext uri="{FF2B5EF4-FFF2-40B4-BE49-F238E27FC236}">
                <a16:creationId xmlns:a16="http://schemas.microsoft.com/office/drawing/2014/main" id="{FD511D2D-86C3-46E2-B1A0-C5AB4A35AD29}"/>
              </a:ext>
            </a:extLst>
          </p:cNvPr>
          <p:cNvSpPr/>
          <p:nvPr/>
        </p:nvSpPr>
        <p:spPr bwMode="auto">
          <a:xfrm>
            <a:off x="10738138" y="2309418"/>
            <a:ext cx="1634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679" name="Trapezoid 678">
            <a:extLst>
              <a:ext uri="{FF2B5EF4-FFF2-40B4-BE49-F238E27FC236}">
                <a16:creationId xmlns:a16="http://schemas.microsoft.com/office/drawing/2014/main" id="{C0AF2726-6BB3-4409-A57F-8EF1DA49A4EA}"/>
              </a:ext>
            </a:extLst>
          </p:cNvPr>
          <p:cNvSpPr/>
          <p:nvPr/>
        </p:nvSpPr>
        <p:spPr bwMode="auto">
          <a:xfrm>
            <a:off x="10913305" y="2309418"/>
            <a:ext cx="1586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700" dirty="0"/>
              <a:t>	</a:t>
            </a:r>
          </a:p>
        </p:txBody>
      </p:sp>
      <p:sp>
        <p:nvSpPr>
          <p:cNvPr id="686" name="Trapezoid 685">
            <a:extLst>
              <a:ext uri="{FF2B5EF4-FFF2-40B4-BE49-F238E27FC236}">
                <a16:creationId xmlns:a16="http://schemas.microsoft.com/office/drawing/2014/main" id="{41A473B1-F11A-430B-99B2-33A3F6AC6AFD}"/>
              </a:ext>
            </a:extLst>
          </p:cNvPr>
          <p:cNvSpPr/>
          <p:nvPr/>
        </p:nvSpPr>
        <p:spPr bwMode="auto">
          <a:xfrm>
            <a:off x="11084706" y="2305209"/>
            <a:ext cx="1586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700" dirty="0"/>
              <a:t>	</a:t>
            </a:r>
          </a:p>
        </p:txBody>
      </p:sp>
      <p:sp>
        <p:nvSpPr>
          <p:cNvPr id="688" name="Trapezoid 687">
            <a:extLst>
              <a:ext uri="{FF2B5EF4-FFF2-40B4-BE49-F238E27FC236}">
                <a16:creationId xmlns:a16="http://schemas.microsoft.com/office/drawing/2014/main" id="{220DE76A-481C-477C-94FC-11BCA4BA9DDD}"/>
              </a:ext>
            </a:extLst>
          </p:cNvPr>
          <p:cNvSpPr/>
          <p:nvPr/>
        </p:nvSpPr>
        <p:spPr bwMode="auto">
          <a:xfrm>
            <a:off x="11255576" y="2524715"/>
            <a:ext cx="338588"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689" name="Trapezoid 688">
            <a:extLst>
              <a:ext uri="{FF2B5EF4-FFF2-40B4-BE49-F238E27FC236}">
                <a16:creationId xmlns:a16="http://schemas.microsoft.com/office/drawing/2014/main" id="{95557D93-B618-4498-8C3B-1DCB0BF9609E}"/>
              </a:ext>
            </a:extLst>
          </p:cNvPr>
          <p:cNvSpPr/>
          <p:nvPr/>
        </p:nvSpPr>
        <p:spPr bwMode="auto">
          <a:xfrm>
            <a:off x="11254791" y="2309418"/>
            <a:ext cx="159491"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690" name="Trapezoid 689">
            <a:extLst>
              <a:ext uri="{FF2B5EF4-FFF2-40B4-BE49-F238E27FC236}">
                <a16:creationId xmlns:a16="http://schemas.microsoft.com/office/drawing/2014/main" id="{F5642067-F74B-4F17-B8B1-B50995425FBA}"/>
              </a:ext>
            </a:extLst>
          </p:cNvPr>
          <p:cNvSpPr/>
          <p:nvPr/>
        </p:nvSpPr>
        <p:spPr bwMode="auto">
          <a:xfrm>
            <a:off x="11423608" y="2309418"/>
            <a:ext cx="1634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700" dirty="0"/>
          </a:p>
        </p:txBody>
      </p:sp>
      <p:sp>
        <p:nvSpPr>
          <p:cNvPr id="691" name="Trapezoid 690">
            <a:extLst>
              <a:ext uri="{FF2B5EF4-FFF2-40B4-BE49-F238E27FC236}">
                <a16:creationId xmlns:a16="http://schemas.microsoft.com/office/drawing/2014/main" id="{B430034D-B107-450D-8739-12CF1FBAB9C4}"/>
              </a:ext>
            </a:extLst>
          </p:cNvPr>
          <p:cNvSpPr/>
          <p:nvPr/>
        </p:nvSpPr>
        <p:spPr bwMode="auto">
          <a:xfrm>
            <a:off x="11598775" y="2309418"/>
            <a:ext cx="1586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700" dirty="0"/>
              <a:t>	</a:t>
            </a:r>
          </a:p>
        </p:txBody>
      </p:sp>
      <p:cxnSp>
        <p:nvCxnSpPr>
          <p:cNvPr id="236" name="Straight Connector 138"/>
          <p:cNvCxnSpPr>
            <a:cxnSpLocks noChangeShapeType="1"/>
          </p:cNvCxnSpPr>
          <p:nvPr/>
        </p:nvCxnSpPr>
        <p:spPr bwMode="auto">
          <a:xfrm flipH="1" flipV="1">
            <a:off x="6614734" y="2202264"/>
            <a:ext cx="11340" cy="1038344"/>
          </a:xfrm>
          <a:prstGeom prst="line">
            <a:avLst/>
          </a:prstGeom>
          <a:noFill/>
          <a:ln w="9525" algn="ctr">
            <a:solidFill>
              <a:schemeClr val="tx1"/>
            </a:solidFill>
            <a:prstDash val="dash"/>
            <a:round/>
            <a:headEnd type="none" w="sm" len="sm"/>
            <a:tailEnd type="none" w="sm" len="sm"/>
          </a:ln>
        </p:spPr>
      </p:cxnSp>
      <p:cxnSp>
        <p:nvCxnSpPr>
          <p:cNvPr id="237" name="Straight Connector 138"/>
          <p:cNvCxnSpPr>
            <a:cxnSpLocks noChangeShapeType="1"/>
          </p:cNvCxnSpPr>
          <p:nvPr/>
        </p:nvCxnSpPr>
        <p:spPr bwMode="auto">
          <a:xfrm flipV="1">
            <a:off x="9621997" y="2201518"/>
            <a:ext cx="1" cy="1039090"/>
          </a:xfrm>
          <a:prstGeom prst="line">
            <a:avLst/>
          </a:prstGeom>
          <a:noFill/>
          <a:ln w="9525" algn="ctr">
            <a:solidFill>
              <a:schemeClr val="tx1"/>
            </a:solidFill>
            <a:prstDash val="dash"/>
            <a:round/>
            <a:headEnd type="none" w="sm" len="sm"/>
            <a:tailEnd type="none" w="sm" len="sm"/>
          </a:ln>
        </p:spPr>
      </p:cxnSp>
      <p:cxnSp>
        <p:nvCxnSpPr>
          <p:cNvPr id="697" name="Straight Connector 138">
            <a:extLst>
              <a:ext uri="{FF2B5EF4-FFF2-40B4-BE49-F238E27FC236}">
                <a16:creationId xmlns:a16="http://schemas.microsoft.com/office/drawing/2014/main" id="{65BCD82C-3DDB-4C1A-97A7-E03776FB11B5}"/>
              </a:ext>
            </a:extLst>
          </p:cNvPr>
          <p:cNvCxnSpPr>
            <a:cxnSpLocks noChangeShapeType="1"/>
          </p:cNvCxnSpPr>
          <p:nvPr/>
        </p:nvCxnSpPr>
        <p:spPr bwMode="auto">
          <a:xfrm flipV="1">
            <a:off x="11756512" y="2202264"/>
            <a:ext cx="0" cy="1038344"/>
          </a:xfrm>
          <a:prstGeom prst="line">
            <a:avLst/>
          </a:prstGeom>
          <a:noFill/>
          <a:ln w="9525" algn="ctr">
            <a:solidFill>
              <a:schemeClr val="tx1"/>
            </a:solidFill>
            <a:prstDash val="dash"/>
            <a:round/>
            <a:headEnd type="none" w="sm" len="sm"/>
            <a:tailEnd type="none" w="sm" len="sm"/>
          </a:ln>
        </p:spPr>
      </p:cxnSp>
      <p:sp>
        <p:nvSpPr>
          <p:cNvPr id="698" name="Trapezoid 697">
            <a:extLst>
              <a:ext uri="{FF2B5EF4-FFF2-40B4-BE49-F238E27FC236}">
                <a16:creationId xmlns:a16="http://schemas.microsoft.com/office/drawing/2014/main" id="{DB6ED2EF-209B-4138-9DD2-BA6E075C774F}"/>
              </a:ext>
            </a:extLst>
          </p:cNvPr>
          <p:cNvSpPr/>
          <p:nvPr/>
        </p:nvSpPr>
        <p:spPr bwMode="auto">
          <a:xfrm>
            <a:off x="6891954" y="4432620"/>
            <a:ext cx="338588"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699" name="Trapezoid 698">
            <a:extLst>
              <a:ext uri="{FF2B5EF4-FFF2-40B4-BE49-F238E27FC236}">
                <a16:creationId xmlns:a16="http://schemas.microsoft.com/office/drawing/2014/main" id="{DF28B261-7F32-40EB-93AF-E590799B4F2D}"/>
              </a:ext>
            </a:extLst>
          </p:cNvPr>
          <p:cNvSpPr/>
          <p:nvPr/>
        </p:nvSpPr>
        <p:spPr bwMode="auto">
          <a:xfrm>
            <a:off x="6906090" y="4718351"/>
            <a:ext cx="337817"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00" name="Trapezoid 699">
            <a:extLst>
              <a:ext uri="{FF2B5EF4-FFF2-40B4-BE49-F238E27FC236}">
                <a16:creationId xmlns:a16="http://schemas.microsoft.com/office/drawing/2014/main" id="{7AC4363E-C64B-4E61-890F-25BC2BED5C7C}"/>
              </a:ext>
            </a:extLst>
          </p:cNvPr>
          <p:cNvSpPr/>
          <p:nvPr/>
        </p:nvSpPr>
        <p:spPr bwMode="auto">
          <a:xfrm>
            <a:off x="6902192" y="4821712"/>
            <a:ext cx="342996" cy="72849"/>
          </a:xfrm>
          <a:prstGeom prst="trapezoid">
            <a:avLst/>
          </a:prstGeom>
          <a:solidFill>
            <a:srgbClr val="FFA240"/>
          </a:solidFill>
          <a:ln w="6350"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01" name="Trapezoid 700">
            <a:extLst>
              <a:ext uri="{FF2B5EF4-FFF2-40B4-BE49-F238E27FC236}">
                <a16:creationId xmlns:a16="http://schemas.microsoft.com/office/drawing/2014/main" id="{862E5660-0D10-4184-828F-5A2BB6D11E55}"/>
              </a:ext>
            </a:extLst>
          </p:cNvPr>
          <p:cNvSpPr/>
          <p:nvPr/>
        </p:nvSpPr>
        <p:spPr bwMode="auto">
          <a:xfrm>
            <a:off x="6911348" y="5016028"/>
            <a:ext cx="337817"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02" name="Trapezoid 701">
            <a:extLst>
              <a:ext uri="{FF2B5EF4-FFF2-40B4-BE49-F238E27FC236}">
                <a16:creationId xmlns:a16="http://schemas.microsoft.com/office/drawing/2014/main" id="{ADA788FD-E892-4CE8-97B3-D90A7D2BC79B}"/>
              </a:ext>
            </a:extLst>
          </p:cNvPr>
          <p:cNvSpPr/>
          <p:nvPr/>
        </p:nvSpPr>
        <p:spPr bwMode="auto">
          <a:xfrm>
            <a:off x="6907450" y="5119389"/>
            <a:ext cx="342996" cy="72849"/>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03" name="TextBox 702">
            <a:extLst>
              <a:ext uri="{FF2B5EF4-FFF2-40B4-BE49-F238E27FC236}">
                <a16:creationId xmlns:a16="http://schemas.microsoft.com/office/drawing/2014/main" id="{ED32819A-2A8D-4503-B76F-E98F9EA3F807}"/>
              </a:ext>
            </a:extLst>
          </p:cNvPr>
          <p:cNvSpPr txBox="1"/>
          <p:nvPr/>
        </p:nvSpPr>
        <p:spPr>
          <a:xfrm>
            <a:off x="7337113" y="5010393"/>
            <a:ext cx="3002991" cy="187482"/>
          </a:xfrm>
          <a:prstGeom prst="rect">
            <a:avLst/>
          </a:prstGeom>
          <a:noFill/>
        </p:spPr>
        <p:txBody>
          <a:bodyPr wrap="square" lIns="0" tIns="0" rIns="0" bIns="0" rtlCol="0">
            <a:noAutofit/>
          </a:bodyPr>
          <a:lstStyle/>
          <a:p>
            <a:pPr>
              <a:lnSpc>
                <a:spcPct val="90000"/>
              </a:lnSpc>
            </a:pPr>
            <a:r>
              <a:rPr lang="en-US" sz="1400" dirty="0"/>
              <a:t>= LPI &amp; Very Lower Power (VLP)</a:t>
            </a:r>
          </a:p>
        </p:txBody>
      </p:sp>
      <p:sp>
        <p:nvSpPr>
          <p:cNvPr id="712" name="Trapezoid 711">
            <a:extLst>
              <a:ext uri="{FF2B5EF4-FFF2-40B4-BE49-F238E27FC236}">
                <a16:creationId xmlns:a16="http://schemas.microsoft.com/office/drawing/2014/main" id="{ABC84290-0656-4EA9-83C7-8742807F7F1C}"/>
              </a:ext>
            </a:extLst>
          </p:cNvPr>
          <p:cNvSpPr/>
          <p:nvPr/>
        </p:nvSpPr>
        <p:spPr bwMode="auto">
          <a:xfrm>
            <a:off x="1671671" y="5045288"/>
            <a:ext cx="334370"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13" name="Trapezoid 712">
            <a:extLst>
              <a:ext uri="{FF2B5EF4-FFF2-40B4-BE49-F238E27FC236}">
                <a16:creationId xmlns:a16="http://schemas.microsoft.com/office/drawing/2014/main" id="{90D86C0B-5F90-4174-8B43-AB91F8A186DB}"/>
              </a:ext>
            </a:extLst>
          </p:cNvPr>
          <p:cNvSpPr/>
          <p:nvPr/>
        </p:nvSpPr>
        <p:spPr bwMode="auto">
          <a:xfrm>
            <a:off x="2008847" y="5045288"/>
            <a:ext cx="334370"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14" name="Trapezoid 713">
            <a:extLst>
              <a:ext uri="{FF2B5EF4-FFF2-40B4-BE49-F238E27FC236}">
                <a16:creationId xmlns:a16="http://schemas.microsoft.com/office/drawing/2014/main" id="{1443C8B5-123F-4C34-B834-F3B07D8F9878}"/>
              </a:ext>
            </a:extLst>
          </p:cNvPr>
          <p:cNvSpPr/>
          <p:nvPr/>
        </p:nvSpPr>
        <p:spPr bwMode="auto">
          <a:xfrm>
            <a:off x="1674279" y="5265645"/>
            <a:ext cx="673962" cy="174625"/>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15" name="Trapezoid 714">
            <a:extLst>
              <a:ext uri="{FF2B5EF4-FFF2-40B4-BE49-F238E27FC236}">
                <a16:creationId xmlns:a16="http://schemas.microsoft.com/office/drawing/2014/main" id="{2DCC6B5A-F4E7-48BB-84B4-1EFA44E94244}"/>
              </a:ext>
            </a:extLst>
          </p:cNvPr>
          <p:cNvSpPr/>
          <p:nvPr/>
        </p:nvSpPr>
        <p:spPr bwMode="auto">
          <a:xfrm>
            <a:off x="1677858" y="5489371"/>
            <a:ext cx="1360931" cy="174625"/>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16" name="Trapezoid 715">
            <a:extLst>
              <a:ext uri="{FF2B5EF4-FFF2-40B4-BE49-F238E27FC236}">
                <a16:creationId xmlns:a16="http://schemas.microsoft.com/office/drawing/2014/main" id="{D8ECF6F4-22C1-42DB-A7A9-7CFF438460C3}"/>
              </a:ext>
            </a:extLst>
          </p:cNvPr>
          <p:cNvSpPr/>
          <p:nvPr/>
        </p:nvSpPr>
        <p:spPr bwMode="auto">
          <a:xfrm>
            <a:off x="1669737" y="4829991"/>
            <a:ext cx="159491"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717" name="Trapezoid 716">
            <a:extLst>
              <a:ext uri="{FF2B5EF4-FFF2-40B4-BE49-F238E27FC236}">
                <a16:creationId xmlns:a16="http://schemas.microsoft.com/office/drawing/2014/main" id="{641F283A-6400-430E-AA96-FC14F2A10D17}"/>
              </a:ext>
            </a:extLst>
          </p:cNvPr>
          <p:cNvSpPr/>
          <p:nvPr/>
        </p:nvSpPr>
        <p:spPr bwMode="auto">
          <a:xfrm>
            <a:off x="1835379" y="4829991"/>
            <a:ext cx="1634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718" name="Trapezoid 717">
            <a:extLst>
              <a:ext uri="{FF2B5EF4-FFF2-40B4-BE49-F238E27FC236}">
                <a16:creationId xmlns:a16="http://schemas.microsoft.com/office/drawing/2014/main" id="{587B3BB1-8AE4-4677-BF76-1A3E7685E9F9}"/>
              </a:ext>
            </a:extLst>
          </p:cNvPr>
          <p:cNvSpPr/>
          <p:nvPr/>
        </p:nvSpPr>
        <p:spPr bwMode="auto">
          <a:xfrm>
            <a:off x="2180131" y="4829991"/>
            <a:ext cx="160507"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600" dirty="0"/>
              <a:t>	</a:t>
            </a:r>
          </a:p>
        </p:txBody>
      </p:sp>
      <p:sp>
        <p:nvSpPr>
          <p:cNvPr id="719" name="Trapezoid 718">
            <a:extLst>
              <a:ext uri="{FF2B5EF4-FFF2-40B4-BE49-F238E27FC236}">
                <a16:creationId xmlns:a16="http://schemas.microsoft.com/office/drawing/2014/main" id="{64CED19E-FEA7-43BC-902D-CEA283729D65}"/>
              </a:ext>
            </a:extLst>
          </p:cNvPr>
          <p:cNvSpPr/>
          <p:nvPr/>
        </p:nvSpPr>
        <p:spPr bwMode="auto">
          <a:xfrm>
            <a:off x="2008164" y="4829991"/>
            <a:ext cx="159491"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600" dirty="0"/>
              <a:t>	</a:t>
            </a:r>
          </a:p>
        </p:txBody>
      </p:sp>
      <p:sp>
        <p:nvSpPr>
          <p:cNvPr id="721" name="Trapezoid 720">
            <a:extLst>
              <a:ext uri="{FF2B5EF4-FFF2-40B4-BE49-F238E27FC236}">
                <a16:creationId xmlns:a16="http://schemas.microsoft.com/office/drawing/2014/main" id="{CF9F0101-153A-46FF-8030-9542ACC49B44}"/>
              </a:ext>
            </a:extLst>
          </p:cNvPr>
          <p:cNvSpPr/>
          <p:nvPr/>
        </p:nvSpPr>
        <p:spPr bwMode="auto">
          <a:xfrm>
            <a:off x="1678584" y="5589184"/>
            <a:ext cx="1360931" cy="74811"/>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22" name="Trapezoid 721">
            <a:extLst>
              <a:ext uri="{FF2B5EF4-FFF2-40B4-BE49-F238E27FC236}">
                <a16:creationId xmlns:a16="http://schemas.microsoft.com/office/drawing/2014/main" id="{29F89EEE-B3A6-4E3C-B2EC-CAE5933852E7}"/>
              </a:ext>
            </a:extLst>
          </p:cNvPr>
          <p:cNvSpPr/>
          <p:nvPr/>
        </p:nvSpPr>
        <p:spPr bwMode="auto">
          <a:xfrm>
            <a:off x="1676201" y="5364243"/>
            <a:ext cx="671580" cy="76853"/>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23" name="Trapezoid 722">
            <a:extLst>
              <a:ext uri="{FF2B5EF4-FFF2-40B4-BE49-F238E27FC236}">
                <a16:creationId xmlns:a16="http://schemas.microsoft.com/office/drawing/2014/main" id="{4C1989FF-D036-4E91-BE24-3B2212EB377F}"/>
              </a:ext>
            </a:extLst>
          </p:cNvPr>
          <p:cNvSpPr/>
          <p:nvPr/>
        </p:nvSpPr>
        <p:spPr bwMode="auto">
          <a:xfrm>
            <a:off x="1669761" y="5148650"/>
            <a:ext cx="333942" cy="72849"/>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724" name="Trapezoid 723">
            <a:extLst>
              <a:ext uri="{FF2B5EF4-FFF2-40B4-BE49-F238E27FC236}">
                <a16:creationId xmlns:a16="http://schemas.microsoft.com/office/drawing/2014/main" id="{E54D78D1-FFD4-43BE-BA7E-7F636F175470}"/>
              </a:ext>
            </a:extLst>
          </p:cNvPr>
          <p:cNvSpPr/>
          <p:nvPr/>
        </p:nvSpPr>
        <p:spPr bwMode="auto">
          <a:xfrm>
            <a:off x="1670055" y="4935845"/>
            <a:ext cx="159491" cy="70357"/>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725" name="Trapezoid 724">
            <a:extLst>
              <a:ext uri="{FF2B5EF4-FFF2-40B4-BE49-F238E27FC236}">
                <a16:creationId xmlns:a16="http://schemas.microsoft.com/office/drawing/2014/main" id="{36D8C7AC-7407-4EA4-AE9E-03BD96E8AE97}"/>
              </a:ext>
            </a:extLst>
          </p:cNvPr>
          <p:cNvSpPr/>
          <p:nvPr/>
        </p:nvSpPr>
        <p:spPr bwMode="auto">
          <a:xfrm>
            <a:off x="1831187" y="4935845"/>
            <a:ext cx="169344" cy="70357"/>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726" name="Trapezoid 725">
            <a:extLst>
              <a:ext uri="{FF2B5EF4-FFF2-40B4-BE49-F238E27FC236}">
                <a16:creationId xmlns:a16="http://schemas.microsoft.com/office/drawing/2014/main" id="{7D779C64-0368-420E-B8BE-6147B1B3F11F}"/>
              </a:ext>
            </a:extLst>
          </p:cNvPr>
          <p:cNvSpPr/>
          <p:nvPr/>
        </p:nvSpPr>
        <p:spPr bwMode="auto">
          <a:xfrm>
            <a:off x="2006613" y="4935845"/>
            <a:ext cx="164490" cy="70357"/>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727" name="Trapezoid 726">
            <a:extLst>
              <a:ext uri="{FF2B5EF4-FFF2-40B4-BE49-F238E27FC236}">
                <a16:creationId xmlns:a16="http://schemas.microsoft.com/office/drawing/2014/main" id="{E8FE4119-F027-414E-BE58-C3E07BC432CD}"/>
              </a:ext>
            </a:extLst>
          </p:cNvPr>
          <p:cNvSpPr/>
          <p:nvPr/>
        </p:nvSpPr>
        <p:spPr bwMode="auto">
          <a:xfrm>
            <a:off x="2177531" y="4936143"/>
            <a:ext cx="164490" cy="70357"/>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728" name="Trapezoid 727">
            <a:extLst>
              <a:ext uri="{FF2B5EF4-FFF2-40B4-BE49-F238E27FC236}">
                <a16:creationId xmlns:a16="http://schemas.microsoft.com/office/drawing/2014/main" id="{EF5057E1-7B35-45BC-8637-128DDE7DF831}"/>
              </a:ext>
            </a:extLst>
          </p:cNvPr>
          <p:cNvSpPr/>
          <p:nvPr/>
        </p:nvSpPr>
        <p:spPr bwMode="auto">
          <a:xfrm>
            <a:off x="2005088" y="5148649"/>
            <a:ext cx="338892" cy="72849"/>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729" name="Trapezoid 728">
            <a:extLst>
              <a:ext uri="{FF2B5EF4-FFF2-40B4-BE49-F238E27FC236}">
                <a16:creationId xmlns:a16="http://schemas.microsoft.com/office/drawing/2014/main" id="{A6674721-C6AE-4CBA-B3C4-7360EE301F19}"/>
              </a:ext>
            </a:extLst>
          </p:cNvPr>
          <p:cNvSpPr/>
          <p:nvPr/>
        </p:nvSpPr>
        <p:spPr bwMode="auto">
          <a:xfrm>
            <a:off x="2349596" y="5044989"/>
            <a:ext cx="338588"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730" name="Trapezoid 729">
            <a:extLst>
              <a:ext uri="{FF2B5EF4-FFF2-40B4-BE49-F238E27FC236}">
                <a16:creationId xmlns:a16="http://schemas.microsoft.com/office/drawing/2014/main" id="{3F91438B-E453-4CED-952F-491BBEFD08B5}"/>
              </a:ext>
            </a:extLst>
          </p:cNvPr>
          <p:cNvSpPr/>
          <p:nvPr/>
        </p:nvSpPr>
        <p:spPr bwMode="auto">
          <a:xfrm>
            <a:off x="2690597" y="5044989"/>
            <a:ext cx="337817"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31" name="Trapezoid 730">
            <a:extLst>
              <a:ext uri="{FF2B5EF4-FFF2-40B4-BE49-F238E27FC236}">
                <a16:creationId xmlns:a16="http://schemas.microsoft.com/office/drawing/2014/main" id="{CAC701C1-276F-4F5C-B67F-52BD414D9D5D}"/>
              </a:ext>
            </a:extLst>
          </p:cNvPr>
          <p:cNvSpPr/>
          <p:nvPr/>
        </p:nvSpPr>
        <p:spPr bwMode="auto">
          <a:xfrm>
            <a:off x="2356739" y="5265346"/>
            <a:ext cx="677066" cy="171439"/>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32" name="Trapezoid 731">
            <a:extLst>
              <a:ext uri="{FF2B5EF4-FFF2-40B4-BE49-F238E27FC236}">
                <a16:creationId xmlns:a16="http://schemas.microsoft.com/office/drawing/2014/main" id="{6D177B4C-AD68-45F7-A300-86696A42B34E}"/>
              </a:ext>
            </a:extLst>
          </p:cNvPr>
          <p:cNvSpPr/>
          <p:nvPr/>
        </p:nvSpPr>
        <p:spPr bwMode="auto">
          <a:xfrm>
            <a:off x="2348811" y="4829692"/>
            <a:ext cx="159491"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733" name="Trapezoid 732">
            <a:extLst>
              <a:ext uri="{FF2B5EF4-FFF2-40B4-BE49-F238E27FC236}">
                <a16:creationId xmlns:a16="http://schemas.microsoft.com/office/drawing/2014/main" id="{7E0CF5BB-C7E9-4EFF-9320-2A22356447CE}"/>
              </a:ext>
            </a:extLst>
          </p:cNvPr>
          <p:cNvSpPr/>
          <p:nvPr/>
        </p:nvSpPr>
        <p:spPr bwMode="auto">
          <a:xfrm>
            <a:off x="2517628" y="4829692"/>
            <a:ext cx="1634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734" name="Trapezoid 733">
            <a:extLst>
              <a:ext uri="{FF2B5EF4-FFF2-40B4-BE49-F238E27FC236}">
                <a16:creationId xmlns:a16="http://schemas.microsoft.com/office/drawing/2014/main" id="{CA898B74-75E8-4005-AD24-FE919D41B0DF}"/>
              </a:ext>
            </a:extLst>
          </p:cNvPr>
          <p:cNvSpPr/>
          <p:nvPr/>
        </p:nvSpPr>
        <p:spPr bwMode="auto">
          <a:xfrm>
            <a:off x="2692795" y="4829692"/>
            <a:ext cx="1586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600" dirty="0"/>
              <a:t>	</a:t>
            </a:r>
          </a:p>
        </p:txBody>
      </p:sp>
      <p:sp>
        <p:nvSpPr>
          <p:cNvPr id="735" name="Trapezoid 734">
            <a:extLst>
              <a:ext uri="{FF2B5EF4-FFF2-40B4-BE49-F238E27FC236}">
                <a16:creationId xmlns:a16="http://schemas.microsoft.com/office/drawing/2014/main" id="{E86717CC-E519-495B-80E5-790833420718}"/>
              </a:ext>
            </a:extLst>
          </p:cNvPr>
          <p:cNvSpPr/>
          <p:nvPr/>
        </p:nvSpPr>
        <p:spPr bwMode="auto">
          <a:xfrm>
            <a:off x="2354251" y="5368247"/>
            <a:ext cx="680642" cy="72849"/>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36" name="Trapezoid 735">
            <a:extLst>
              <a:ext uri="{FF2B5EF4-FFF2-40B4-BE49-F238E27FC236}">
                <a16:creationId xmlns:a16="http://schemas.microsoft.com/office/drawing/2014/main" id="{E2C87E0F-D358-42A5-AD0E-D475A9BCC3B8}"/>
              </a:ext>
            </a:extLst>
          </p:cNvPr>
          <p:cNvSpPr/>
          <p:nvPr/>
        </p:nvSpPr>
        <p:spPr bwMode="auto">
          <a:xfrm>
            <a:off x="2347053" y="5148351"/>
            <a:ext cx="339325" cy="72849"/>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737" name="Trapezoid 736">
            <a:extLst>
              <a:ext uri="{FF2B5EF4-FFF2-40B4-BE49-F238E27FC236}">
                <a16:creationId xmlns:a16="http://schemas.microsoft.com/office/drawing/2014/main" id="{357D6871-B90F-4A57-AEE1-6661FBD768A2}"/>
              </a:ext>
            </a:extLst>
          </p:cNvPr>
          <p:cNvSpPr/>
          <p:nvPr/>
        </p:nvSpPr>
        <p:spPr bwMode="auto">
          <a:xfrm>
            <a:off x="2344621" y="4935546"/>
            <a:ext cx="163999" cy="70357"/>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738" name="Trapezoid 737">
            <a:extLst>
              <a:ext uri="{FF2B5EF4-FFF2-40B4-BE49-F238E27FC236}">
                <a16:creationId xmlns:a16="http://schemas.microsoft.com/office/drawing/2014/main" id="{5C2997F4-098C-4146-9113-CB40131C8D6A}"/>
              </a:ext>
            </a:extLst>
          </p:cNvPr>
          <p:cNvSpPr/>
          <p:nvPr/>
        </p:nvSpPr>
        <p:spPr bwMode="auto">
          <a:xfrm>
            <a:off x="2517946" y="4935546"/>
            <a:ext cx="164834" cy="70357"/>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739" name="Trapezoid 738">
            <a:extLst>
              <a:ext uri="{FF2B5EF4-FFF2-40B4-BE49-F238E27FC236}">
                <a16:creationId xmlns:a16="http://schemas.microsoft.com/office/drawing/2014/main" id="{1C753498-C7F7-435A-A702-2EFF474FCAC7}"/>
              </a:ext>
            </a:extLst>
          </p:cNvPr>
          <p:cNvSpPr/>
          <p:nvPr/>
        </p:nvSpPr>
        <p:spPr bwMode="auto">
          <a:xfrm>
            <a:off x="2691243" y="4935546"/>
            <a:ext cx="161861" cy="70357"/>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740" name="Trapezoid 739">
            <a:extLst>
              <a:ext uri="{FF2B5EF4-FFF2-40B4-BE49-F238E27FC236}">
                <a16:creationId xmlns:a16="http://schemas.microsoft.com/office/drawing/2014/main" id="{4E959C5B-91DF-43C8-B518-3E74FAAABA49}"/>
              </a:ext>
            </a:extLst>
          </p:cNvPr>
          <p:cNvSpPr/>
          <p:nvPr/>
        </p:nvSpPr>
        <p:spPr bwMode="auto">
          <a:xfrm>
            <a:off x="2686699" y="5148350"/>
            <a:ext cx="342996" cy="72849"/>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43" name="Trapezoid 742">
            <a:extLst>
              <a:ext uri="{FF2B5EF4-FFF2-40B4-BE49-F238E27FC236}">
                <a16:creationId xmlns:a16="http://schemas.microsoft.com/office/drawing/2014/main" id="{E7867347-68E5-48D9-B970-0FBDD89EF311}"/>
              </a:ext>
            </a:extLst>
          </p:cNvPr>
          <p:cNvSpPr/>
          <p:nvPr/>
        </p:nvSpPr>
        <p:spPr bwMode="auto">
          <a:xfrm>
            <a:off x="2864196" y="4830246"/>
            <a:ext cx="1586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600" dirty="0"/>
              <a:t>	</a:t>
            </a:r>
          </a:p>
        </p:txBody>
      </p:sp>
      <p:sp>
        <p:nvSpPr>
          <p:cNvPr id="744" name="Trapezoid 743">
            <a:extLst>
              <a:ext uri="{FF2B5EF4-FFF2-40B4-BE49-F238E27FC236}">
                <a16:creationId xmlns:a16="http://schemas.microsoft.com/office/drawing/2014/main" id="{56D58D5C-D5D3-4018-BC05-5D8B28F57097}"/>
              </a:ext>
            </a:extLst>
          </p:cNvPr>
          <p:cNvSpPr/>
          <p:nvPr/>
        </p:nvSpPr>
        <p:spPr bwMode="auto">
          <a:xfrm>
            <a:off x="2862644" y="4936100"/>
            <a:ext cx="161861" cy="70357"/>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745" name="Trapezoid 744">
            <a:extLst>
              <a:ext uri="{FF2B5EF4-FFF2-40B4-BE49-F238E27FC236}">
                <a16:creationId xmlns:a16="http://schemas.microsoft.com/office/drawing/2014/main" id="{DE94414D-5672-444D-A432-5D48F05F6C86}"/>
              </a:ext>
            </a:extLst>
          </p:cNvPr>
          <p:cNvSpPr/>
          <p:nvPr/>
        </p:nvSpPr>
        <p:spPr bwMode="auto">
          <a:xfrm>
            <a:off x="3044359" y="5045288"/>
            <a:ext cx="334370"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46" name="Trapezoid 745">
            <a:extLst>
              <a:ext uri="{FF2B5EF4-FFF2-40B4-BE49-F238E27FC236}">
                <a16:creationId xmlns:a16="http://schemas.microsoft.com/office/drawing/2014/main" id="{4BE0AA14-673E-4C0E-924E-5155C2443AEA}"/>
              </a:ext>
            </a:extLst>
          </p:cNvPr>
          <p:cNvSpPr/>
          <p:nvPr/>
        </p:nvSpPr>
        <p:spPr bwMode="auto">
          <a:xfrm>
            <a:off x="3381535" y="5045288"/>
            <a:ext cx="334370"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47" name="Trapezoid 746">
            <a:extLst>
              <a:ext uri="{FF2B5EF4-FFF2-40B4-BE49-F238E27FC236}">
                <a16:creationId xmlns:a16="http://schemas.microsoft.com/office/drawing/2014/main" id="{1F18930D-89A1-423D-A495-81585159B286}"/>
              </a:ext>
            </a:extLst>
          </p:cNvPr>
          <p:cNvSpPr/>
          <p:nvPr/>
        </p:nvSpPr>
        <p:spPr bwMode="auto">
          <a:xfrm>
            <a:off x="3046967" y="5265645"/>
            <a:ext cx="673962" cy="174625"/>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48" name="Trapezoid 747">
            <a:extLst>
              <a:ext uri="{FF2B5EF4-FFF2-40B4-BE49-F238E27FC236}">
                <a16:creationId xmlns:a16="http://schemas.microsoft.com/office/drawing/2014/main" id="{2969BA05-1175-491E-B2B1-24C30F45A1AC}"/>
              </a:ext>
            </a:extLst>
          </p:cNvPr>
          <p:cNvSpPr/>
          <p:nvPr/>
        </p:nvSpPr>
        <p:spPr bwMode="auto">
          <a:xfrm>
            <a:off x="3050546" y="5489371"/>
            <a:ext cx="1360931" cy="174625"/>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49" name="Trapezoid 748">
            <a:extLst>
              <a:ext uri="{FF2B5EF4-FFF2-40B4-BE49-F238E27FC236}">
                <a16:creationId xmlns:a16="http://schemas.microsoft.com/office/drawing/2014/main" id="{C9451261-0BD6-499C-AC44-473CADEB8E78}"/>
              </a:ext>
            </a:extLst>
          </p:cNvPr>
          <p:cNvSpPr/>
          <p:nvPr/>
        </p:nvSpPr>
        <p:spPr bwMode="auto">
          <a:xfrm>
            <a:off x="3042425" y="4829991"/>
            <a:ext cx="159491"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750" name="Trapezoid 749">
            <a:extLst>
              <a:ext uri="{FF2B5EF4-FFF2-40B4-BE49-F238E27FC236}">
                <a16:creationId xmlns:a16="http://schemas.microsoft.com/office/drawing/2014/main" id="{9FFEF59E-367A-4799-8662-4CC10AD85BC0}"/>
              </a:ext>
            </a:extLst>
          </p:cNvPr>
          <p:cNvSpPr/>
          <p:nvPr/>
        </p:nvSpPr>
        <p:spPr bwMode="auto">
          <a:xfrm>
            <a:off x="3208067" y="4829991"/>
            <a:ext cx="1634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751" name="Trapezoid 750">
            <a:extLst>
              <a:ext uri="{FF2B5EF4-FFF2-40B4-BE49-F238E27FC236}">
                <a16:creationId xmlns:a16="http://schemas.microsoft.com/office/drawing/2014/main" id="{8DB4CAC1-7376-4C14-BC52-0B124053F1A3}"/>
              </a:ext>
            </a:extLst>
          </p:cNvPr>
          <p:cNvSpPr/>
          <p:nvPr/>
        </p:nvSpPr>
        <p:spPr bwMode="auto">
          <a:xfrm>
            <a:off x="3552819" y="4829991"/>
            <a:ext cx="160507"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600" dirty="0"/>
              <a:t>	</a:t>
            </a:r>
          </a:p>
        </p:txBody>
      </p:sp>
      <p:sp>
        <p:nvSpPr>
          <p:cNvPr id="752" name="Trapezoid 751">
            <a:extLst>
              <a:ext uri="{FF2B5EF4-FFF2-40B4-BE49-F238E27FC236}">
                <a16:creationId xmlns:a16="http://schemas.microsoft.com/office/drawing/2014/main" id="{A3A956B2-A3C3-4032-9CF5-7F6FE7ED9236}"/>
              </a:ext>
            </a:extLst>
          </p:cNvPr>
          <p:cNvSpPr/>
          <p:nvPr/>
        </p:nvSpPr>
        <p:spPr bwMode="auto">
          <a:xfrm>
            <a:off x="3380852" y="4829991"/>
            <a:ext cx="159491"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600" dirty="0"/>
              <a:t>	</a:t>
            </a:r>
          </a:p>
        </p:txBody>
      </p:sp>
      <p:sp>
        <p:nvSpPr>
          <p:cNvPr id="753" name="Trapezoid 752">
            <a:extLst>
              <a:ext uri="{FF2B5EF4-FFF2-40B4-BE49-F238E27FC236}">
                <a16:creationId xmlns:a16="http://schemas.microsoft.com/office/drawing/2014/main" id="{9E24D825-9E90-44E5-95BE-11E83CB2C3F5}"/>
              </a:ext>
            </a:extLst>
          </p:cNvPr>
          <p:cNvSpPr/>
          <p:nvPr/>
        </p:nvSpPr>
        <p:spPr bwMode="auto">
          <a:xfrm>
            <a:off x="3051272" y="5589184"/>
            <a:ext cx="1360931" cy="74811"/>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54" name="Trapezoid 753">
            <a:extLst>
              <a:ext uri="{FF2B5EF4-FFF2-40B4-BE49-F238E27FC236}">
                <a16:creationId xmlns:a16="http://schemas.microsoft.com/office/drawing/2014/main" id="{DA0F5D60-B163-4502-AEF6-9AED1031C277}"/>
              </a:ext>
            </a:extLst>
          </p:cNvPr>
          <p:cNvSpPr/>
          <p:nvPr/>
        </p:nvSpPr>
        <p:spPr bwMode="auto">
          <a:xfrm>
            <a:off x="3048889" y="5364243"/>
            <a:ext cx="671580" cy="76853"/>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55" name="Trapezoid 754">
            <a:extLst>
              <a:ext uri="{FF2B5EF4-FFF2-40B4-BE49-F238E27FC236}">
                <a16:creationId xmlns:a16="http://schemas.microsoft.com/office/drawing/2014/main" id="{40AEEE87-70D9-4862-A6A2-2C298D5BE434}"/>
              </a:ext>
            </a:extLst>
          </p:cNvPr>
          <p:cNvSpPr/>
          <p:nvPr/>
        </p:nvSpPr>
        <p:spPr bwMode="auto">
          <a:xfrm>
            <a:off x="3042449" y="5148650"/>
            <a:ext cx="333942" cy="72849"/>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756" name="Trapezoid 755">
            <a:extLst>
              <a:ext uri="{FF2B5EF4-FFF2-40B4-BE49-F238E27FC236}">
                <a16:creationId xmlns:a16="http://schemas.microsoft.com/office/drawing/2014/main" id="{43487B74-A72C-4EC1-A9D9-BB7ED9F24BC0}"/>
              </a:ext>
            </a:extLst>
          </p:cNvPr>
          <p:cNvSpPr/>
          <p:nvPr/>
        </p:nvSpPr>
        <p:spPr bwMode="auto">
          <a:xfrm>
            <a:off x="3042743" y="4935845"/>
            <a:ext cx="159491" cy="70357"/>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757" name="Trapezoid 756">
            <a:extLst>
              <a:ext uri="{FF2B5EF4-FFF2-40B4-BE49-F238E27FC236}">
                <a16:creationId xmlns:a16="http://schemas.microsoft.com/office/drawing/2014/main" id="{FFDCFBCE-F7C8-40CA-89DB-7B28F71ABDB2}"/>
              </a:ext>
            </a:extLst>
          </p:cNvPr>
          <p:cNvSpPr/>
          <p:nvPr/>
        </p:nvSpPr>
        <p:spPr bwMode="auto">
          <a:xfrm>
            <a:off x="3203875" y="4935845"/>
            <a:ext cx="169344" cy="70357"/>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758" name="Trapezoid 757">
            <a:extLst>
              <a:ext uri="{FF2B5EF4-FFF2-40B4-BE49-F238E27FC236}">
                <a16:creationId xmlns:a16="http://schemas.microsoft.com/office/drawing/2014/main" id="{00EAF3E0-2143-4993-B485-DF5C4B093C8D}"/>
              </a:ext>
            </a:extLst>
          </p:cNvPr>
          <p:cNvSpPr/>
          <p:nvPr/>
        </p:nvSpPr>
        <p:spPr bwMode="auto">
          <a:xfrm>
            <a:off x="3379301" y="4935845"/>
            <a:ext cx="164490" cy="70357"/>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759" name="Trapezoid 758">
            <a:extLst>
              <a:ext uri="{FF2B5EF4-FFF2-40B4-BE49-F238E27FC236}">
                <a16:creationId xmlns:a16="http://schemas.microsoft.com/office/drawing/2014/main" id="{7687F8DA-02AB-4DF5-992F-0F69197D717D}"/>
              </a:ext>
            </a:extLst>
          </p:cNvPr>
          <p:cNvSpPr/>
          <p:nvPr/>
        </p:nvSpPr>
        <p:spPr bwMode="auto">
          <a:xfrm>
            <a:off x="3550219" y="4936143"/>
            <a:ext cx="164490" cy="70357"/>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760" name="Trapezoid 759">
            <a:extLst>
              <a:ext uri="{FF2B5EF4-FFF2-40B4-BE49-F238E27FC236}">
                <a16:creationId xmlns:a16="http://schemas.microsoft.com/office/drawing/2014/main" id="{B8A3E58B-C945-4907-9895-CF786A0117BB}"/>
              </a:ext>
            </a:extLst>
          </p:cNvPr>
          <p:cNvSpPr/>
          <p:nvPr/>
        </p:nvSpPr>
        <p:spPr bwMode="auto">
          <a:xfrm>
            <a:off x="3377776" y="5148649"/>
            <a:ext cx="338892" cy="72849"/>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761" name="Trapezoid 760">
            <a:extLst>
              <a:ext uri="{FF2B5EF4-FFF2-40B4-BE49-F238E27FC236}">
                <a16:creationId xmlns:a16="http://schemas.microsoft.com/office/drawing/2014/main" id="{B072A90A-7C98-4437-B9B3-EF1357F6BC63}"/>
              </a:ext>
            </a:extLst>
          </p:cNvPr>
          <p:cNvSpPr/>
          <p:nvPr/>
        </p:nvSpPr>
        <p:spPr bwMode="auto">
          <a:xfrm>
            <a:off x="3722284" y="5044989"/>
            <a:ext cx="338588"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762" name="Trapezoid 761">
            <a:extLst>
              <a:ext uri="{FF2B5EF4-FFF2-40B4-BE49-F238E27FC236}">
                <a16:creationId xmlns:a16="http://schemas.microsoft.com/office/drawing/2014/main" id="{150D7F1B-A627-427F-8821-F057553455CB}"/>
              </a:ext>
            </a:extLst>
          </p:cNvPr>
          <p:cNvSpPr/>
          <p:nvPr/>
        </p:nvSpPr>
        <p:spPr bwMode="auto">
          <a:xfrm>
            <a:off x="4063285" y="5044989"/>
            <a:ext cx="337817"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63" name="Trapezoid 762">
            <a:extLst>
              <a:ext uri="{FF2B5EF4-FFF2-40B4-BE49-F238E27FC236}">
                <a16:creationId xmlns:a16="http://schemas.microsoft.com/office/drawing/2014/main" id="{48CD65B7-5B8D-45F0-B214-689A320F4B65}"/>
              </a:ext>
            </a:extLst>
          </p:cNvPr>
          <p:cNvSpPr/>
          <p:nvPr/>
        </p:nvSpPr>
        <p:spPr bwMode="auto">
          <a:xfrm>
            <a:off x="3729427" y="5265346"/>
            <a:ext cx="677066" cy="171439"/>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64" name="Trapezoid 763">
            <a:extLst>
              <a:ext uri="{FF2B5EF4-FFF2-40B4-BE49-F238E27FC236}">
                <a16:creationId xmlns:a16="http://schemas.microsoft.com/office/drawing/2014/main" id="{F51F268F-1FCF-4963-85D4-F9306A363EBC}"/>
              </a:ext>
            </a:extLst>
          </p:cNvPr>
          <p:cNvSpPr/>
          <p:nvPr/>
        </p:nvSpPr>
        <p:spPr bwMode="auto">
          <a:xfrm>
            <a:off x="3721499" y="4829692"/>
            <a:ext cx="159491"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765" name="Trapezoid 764">
            <a:extLst>
              <a:ext uri="{FF2B5EF4-FFF2-40B4-BE49-F238E27FC236}">
                <a16:creationId xmlns:a16="http://schemas.microsoft.com/office/drawing/2014/main" id="{78E02601-891C-46D1-B54A-45AE6F1CEB9E}"/>
              </a:ext>
            </a:extLst>
          </p:cNvPr>
          <p:cNvSpPr/>
          <p:nvPr/>
        </p:nvSpPr>
        <p:spPr bwMode="auto">
          <a:xfrm>
            <a:off x="3890316" y="4829692"/>
            <a:ext cx="1634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766" name="Trapezoid 765">
            <a:extLst>
              <a:ext uri="{FF2B5EF4-FFF2-40B4-BE49-F238E27FC236}">
                <a16:creationId xmlns:a16="http://schemas.microsoft.com/office/drawing/2014/main" id="{51E0FB80-ACFD-4A2B-A2A6-12A6B75DB016}"/>
              </a:ext>
            </a:extLst>
          </p:cNvPr>
          <p:cNvSpPr/>
          <p:nvPr/>
        </p:nvSpPr>
        <p:spPr bwMode="auto">
          <a:xfrm>
            <a:off x="4065483" y="4829692"/>
            <a:ext cx="1586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600" dirty="0"/>
              <a:t>	</a:t>
            </a:r>
          </a:p>
        </p:txBody>
      </p:sp>
      <p:sp>
        <p:nvSpPr>
          <p:cNvPr id="767" name="Trapezoid 766">
            <a:extLst>
              <a:ext uri="{FF2B5EF4-FFF2-40B4-BE49-F238E27FC236}">
                <a16:creationId xmlns:a16="http://schemas.microsoft.com/office/drawing/2014/main" id="{8BDE212E-66A7-41C8-910E-52DE0C24038A}"/>
              </a:ext>
            </a:extLst>
          </p:cNvPr>
          <p:cNvSpPr/>
          <p:nvPr/>
        </p:nvSpPr>
        <p:spPr bwMode="auto">
          <a:xfrm>
            <a:off x="3726939" y="5368247"/>
            <a:ext cx="680642" cy="72849"/>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68" name="Trapezoid 767">
            <a:extLst>
              <a:ext uri="{FF2B5EF4-FFF2-40B4-BE49-F238E27FC236}">
                <a16:creationId xmlns:a16="http://schemas.microsoft.com/office/drawing/2014/main" id="{DD45535C-F620-45A8-BB49-B0EEE8394FAF}"/>
              </a:ext>
            </a:extLst>
          </p:cNvPr>
          <p:cNvSpPr/>
          <p:nvPr/>
        </p:nvSpPr>
        <p:spPr bwMode="auto">
          <a:xfrm>
            <a:off x="3719741" y="5148351"/>
            <a:ext cx="339325" cy="72849"/>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769" name="Trapezoid 768">
            <a:extLst>
              <a:ext uri="{FF2B5EF4-FFF2-40B4-BE49-F238E27FC236}">
                <a16:creationId xmlns:a16="http://schemas.microsoft.com/office/drawing/2014/main" id="{0D22E4E7-ED81-4D9B-B60D-F16C89E7C87C}"/>
              </a:ext>
            </a:extLst>
          </p:cNvPr>
          <p:cNvSpPr/>
          <p:nvPr/>
        </p:nvSpPr>
        <p:spPr bwMode="auto">
          <a:xfrm>
            <a:off x="3717309" y="4935546"/>
            <a:ext cx="163999" cy="70357"/>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770" name="Trapezoid 769">
            <a:extLst>
              <a:ext uri="{FF2B5EF4-FFF2-40B4-BE49-F238E27FC236}">
                <a16:creationId xmlns:a16="http://schemas.microsoft.com/office/drawing/2014/main" id="{9E2BCC99-A404-4EA6-B55B-3B176399733F}"/>
              </a:ext>
            </a:extLst>
          </p:cNvPr>
          <p:cNvSpPr/>
          <p:nvPr/>
        </p:nvSpPr>
        <p:spPr bwMode="auto">
          <a:xfrm>
            <a:off x="3890634" y="4935546"/>
            <a:ext cx="164834" cy="70357"/>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771" name="Trapezoid 770">
            <a:extLst>
              <a:ext uri="{FF2B5EF4-FFF2-40B4-BE49-F238E27FC236}">
                <a16:creationId xmlns:a16="http://schemas.microsoft.com/office/drawing/2014/main" id="{F15A639A-4705-47AB-877E-650E761146A5}"/>
              </a:ext>
            </a:extLst>
          </p:cNvPr>
          <p:cNvSpPr/>
          <p:nvPr/>
        </p:nvSpPr>
        <p:spPr bwMode="auto">
          <a:xfrm>
            <a:off x="4063931" y="4935546"/>
            <a:ext cx="161861" cy="70357"/>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772" name="Trapezoid 771">
            <a:extLst>
              <a:ext uri="{FF2B5EF4-FFF2-40B4-BE49-F238E27FC236}">
                <a16:creationId xmlns:a16="http://schemas.microsoft.com/office/drawing/2014/main" id="{95AE2265-9768-43ED-8336-B217DB12D5B1}"/>
              </a:ext>
            </a:extLst>
          </p:cNvPr>
          <p:cNvSpPr/>
          <p:nvPr/>
        </p:nvSpPr>
        <p:spPr bwMode="auto">
          <a:xfrm>
            <a:off x="4059387" y="5148350"/>
            <a:ext cx="342996" cy="72849"/>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73" name="Trapezoid 772">
            <a:extLst>
              <a:ext uri="{FF2B5EF4-FFF2-40B4-BE49-F238E27FC236}">
                <a16:creationId xmlns:a16="http://schemas.microsoft.com/office/drawing/2014/main" id="{A1CCEBD6-DEA0-4110-A4D3-E7BAD485DC5B}"/>
              </a:ext>
            </a:extLst>
          </p:cNvPr>
          <p:cNvSpPr/>
          <p:nvPr/>
        </p:nvSpPr>
        <p:spPr bwMode="auto">
          <a:xfrm>
            <a:off x="4236884" y="4830246"/>
            <a:ext cx="1586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600" dirty="0"/>
              <a:t>	</a:t>
            </a:r>
          </a:p>
        </p:txBody>
      </p:sp>
      <p:sp>
        <p:nvSpPr>
          <p:cNvPr id="774" name="Trapezoid 773">
            <a:extLst>
              <a:ext uri="{FF2B5EF4-FFF2-40B4-BE49-F238E27FC236}">
                <a16:creationId xmlns:a16="http://schemas.microsoft.com/office/drawing/2014/main" id="{51DE0262-810A-4974-A405-BE71F9100F9E}"/>
              </a:ext>
            </a:extLst>
          </p:cNvPr>
          <p:cNvSpPr/>
          <p:nvPr/>
        </p:nvSpPr>
        <p:spPr bwMode="auto">
          <a:xfrm>
            <a:off x="4235332" y="4936100"/>
            <a:ext cx="161861" cy="70357"/>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775" name="Trapezoid 774">
            <a:extLst>
              <a:ext uri="{FF2B5EF4-FFF2-40B4-BE49-F238E27FC236}">
                <a16:creationId xmlns:a16="http://schemas.microsoft.com/office/drawing/2014/main" id="{3CDFA726-12E8-45CD-9AB3-3B997739E483}"/>
              </a:ext>
            </a:extLst>
          </p:cNvPr>
          <p:cNvSpPr/>
          <p:nvPr/>
        </p:nvSpPr>
        <p:spPr bwMode="auto">
          <a:xfrm>
            <a:off x="4415079" y="5045288"/>
            <a:ext cx="334370"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76" name="Trapezoid 775">
            <a:extLst>
              <a:ext uri="{FF2B5EF4-FFF2-40B4-BE49-F238E27FC236}">
                <a16:creationId xmlns:a16="http://schemas.microsoft.com/office/drawing/2014/main" id="{8F12B0F8-0982-4088-876B-CB552AD8B3AD}"/>
              </a:ext>
            </a:extLst>
          </p:cNvPr>
          <p:cNvSpPr/>
          <p:nvPr/>
        </p:nvSpPr>
        <p:spPr bwMode="auto">
          <a:xfrm>
            <a:off x="4752255" y="5045288"/>
            <a:ext cx="334370"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77" name="Trapezoid 776">
            <a:extLst>
              <a:ext uri="{FF2B5EF4-FFF2-40B4-BE49-F238E27FC236}">
                <a16:creationId xmlns:a16="http://schemas.microsoft.com/office/drawing/2014/main" id="{87BE7797-1A3A-48DB-B1CF-D9570C1C1447}"/>
              </a:ext>
            </a:extLst>
          </p:cNvPr>
          <p:cNvSpPr/>
          <p:nvPr/>
        </p:nvSpPr>
        <p:spPr bwMode="auto">
          <a:xfrm>
            <a:off x="4417687" y="5265645"/>
            <a:ext cx="673962" cy="174625"/>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78" name="Trapezoid 777">
            <a:extLst>
              <a:ext uri="{FF2B5EF4-FFF2-40B4-BE49-F238E27FC236}">
                <a16:creationId xmlns:a16="http://schemas.microsoft.com/office/drawing/2014/main" id="{CB488976-52FA-4115-992E-FA39A83B94A1}"/>
              </a:ext>
            </a:extLst>
          </p:cNvPr>
          <p:cNvSpPr/>
          <p:nvPr/>
        </p:nvSpPr>
        <p:spPr bwMode="auto">
          <a:xfrm>
            <a:off x="4421266" y="5489371"/>
            <a:ext cx="1360931" cy="174625"/>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79" name="Trapezoid 778">
            <a:extLst>
              <a:ext uri="{FF2B5EF4-FFF2-40B4-BE49-F238E27FC236}">
                <a16:creationId xmlns:a16="http://schemas.microsoft.com/office/drawing/2014/main" id="{E167D6AF-36E1-4C3C-8FF2-6642B37EC751}"/>
              </a:ext>
            </a:extLst>
          </p:cNvPr>
          <p:cNvSpPr/>
          <p:nvPr/>
        </p:nvSpPr>
        <p:spPr bwMode="auto">
          <a:xfrm>
            <a:off x="4413145" y="4829991"/>
            <a:ext cx="159491"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780" name="Trapezoid 779">
            <a:extLst>
              <a:ext uri="{FF2B5EF4-FFF2-40B4-BE49-F238E27FC236}">
                <a16:creationId xmlns:a16="http://schemas.microsoft.com/office/drawing/2014/main" id="{AC84BEB2-FD54-4A85-8188-D1E2408460CD}"/>
              </a:ext>
            </a:extLst>
          </p:cNvPr>
          <p:cNvSpPr/>
          <p:nvPr/>
        </p:nvSpPr>
        <p:spPr bwMode="auto">
          <a:xfrm>
            <a:off x="4578787" y="4829991"/>
            <a:ext cx="1634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781" name="Trapezoid 780">
            <a:extLst>
              <a:ext uri="{FF2B5EF4-FFF2-40B4-BE49-F238E27FC236}">
                <a16:creationId xmlns:a16="http://schemas.microsoft.com/office/drawing/2014/main" id="{9715BA38-645F-4368-9BE9-1AD25C65BCDB}"/>
              </a:ext>
            </a:extLst>
          </p:cNvPr>
          <p:cNvSpPr/>
          <p:nvPr/>
        </p:nvSpPr>
        <p:spPr bwMode="auto">
          <a:xfrm>
            <a:off x="4923539" y="4829991"/>
            <a:ext cx="160507"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600" dirty="0"/>
              <a:t>	</a:t>
            </a:r>
          </a:p>
        </p:txBody>
      </p:sp>
      <p:sp>
        <p:nvSpPr>
          <p:cNvPr id="782" name="Trapezoid 781">
            <a:extLst>
              <a:ext uri="{FF2B5EF4-FFF2-40B4-BE49-F238E27FC236}">
                <a16:creationId xmlns:a16="http://schemas.microsoft.com/office/drawing/2014/main" id="{DEE598D5-17F2-4341-B4AD-3565D5D71794}"/>
              </a:ext>
            </a:extLst>
          </p:cNvPr>
          <p:cNvSpPr/>
          <p:nvPr/>
        </p:nvSpPr>
        <p:spPr bwMode="auto">
          <a:xfrm>
            <a:off x="4751572" y="4829991"/>
            <a:ext cx="159491"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600" dirty="0"/>
              <a:t>	</a:t>
            </a:r>
          </a:p>
        </p:txBody>
      </p:sp>
      <p:sp>
        <p:nvSpPr>
          <p:cNvPr id="783" name="Trapezoid 782">
            <a:extLst>
              <a:ext uri="{FF2B5EF4-FFF2-40B4-BE49-F238E27FC236}">
                <a16:creationId xmlns:a16="http://schemas.microsoft.com/office/drawing/2014/main" id="{E9C52A6A-28AF-49DB-8283-07F5F96DC0DC}"/>
              </a:ext>
            </a:extLst>
          </p:cNvPr>
          <p:cNvSpPr/>
          <p:nvPr/>
        </p:nvSpPr>
        <p:spPr bwMode="auto">
          <a:xfrm>
            <a:off x="4421992" y="5589184"/>
            <a:ext cx="1360931" cy="74811"/>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84" name="Trapezoid 783">
            <a:extLst>
              <a:ext uri="{FF2B5EF4-FFF2-40B4-BE49-F238E27FC236}">
                <a16:creationId xmlns:a16="http://schemas.microsoft.com/office/drawing/2014/main" id="{0B790446-48B2-4755-A4A6-4D2B7A46C609}"/>
              </a:ext>
            </a:extLst>
          </p:cNvPr>
          <p:cNvSpPr/>
          <p:nvPr/>
        </p:nvSpPr>
        <p:spPr bwMode="auto">
          <a:xfrm>
            <a:off x="4419609" y="5364243"/>
            <a:ext cx="671580" cy="76853"/>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85" name="Trapezoid 784">
            <a:extLst>
              <a:ext uri="{FF2B5EF4-FFF2-40B4-BE49-F238E27FC236}">
                <a16:creationId xmlns:a16="http://schemas.microsoft.com/office/drawing/2014/main" id="{759CCD81-42B9-4790-896E-3205E23BB1D6}"/>
              </a:ext>
            </a:extLst>
          </p:cNvPr>
          <p:cNvSpPr/>
          <p:nvPr/>
        </p:nvSpPr>
        <p:spPr bwMode="auto">
          <a:xfrm>
            <a:off x="4413169" y="5148650"/>
            <a:ext cx="333942" cy="72849"/>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786" name="Trapezoid 785">
            <a:extLst>
              <a:ext uri="{FF2B5EF4-FFF2-40B4-BE49-F238E27FC236}">
                <a16:creationId xmlns:a16="http://schemas.microsoft.com/office/drawing/2014/main" id="{7D7FA1A9-5514-4286-AF7A-360CDEF3CCD0}"/>
              </a:ext>
            </a:extLst>
          </p:cNvPr>
          <p:cNvSpPr/>
          <p:nvPr/>
        </p:nvSpPr>
        <p:spPr bwMode="auto">
          <a:xfrm>
            <a:off x="4413463" y="4935845"/>
            <a:ext cx="159491" cy="70357"/>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787" name="Trapezoid 786">
            <a:extLst>
              <a:ext uri="{FF2B5EF4-FFF2-40B4-BE49-F238E27FC236}">
                <a16:creationId xmlns:a16="http://schemas.microsoft.com/office/drawing/2014/main" id="{7CC73235-6540-41EC-AD6B-25BFCC7CA7E3}"/>
              </a:ext>
            </a:extLst>
          </p:cNvPr>
          <p:cNvSpPr/>
          <p:nvPr/>
        </p:nvSpPr>
        <p:spPr bwMode="auto">
          <a:xfrm>
            <a:off x="4574595" y="4935845"/>
            <a:ext cx="169344" cy="70357"/>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788" name="Trapezoid 787">
            <a:extLst>
              <a:ext uri="{FF2B5EF4-FFF2-40B4-BE49-F238E27FC236}">
                <a16:creationId xmlns:a16="http://schemas.microsoft.com/office/drawing/2014/main" id="{43360F72-C924-40F5-8E55-3E881AACF6AA}"/>
              </a:ext>
            </a:extLst>
          </p:cNvPr>
          <p:cNvSpPr/>
          <p:nvPr/>
        </p:nvSpPr>
        <p:spPr bwMode="auto">
          <a:xfrm>
            <a:off x="4750021" y="4935845"/>
            <a:ext cx="164490" cy="70357"/>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789" name="Trapezoid 788">
            <a:extLst>
              <a:ext uri="{FF2B5EF4-FFF2-40B4-BE49-F238E27FC236}">
                <a16:creationId xmlns:a16="http://schemas.microsoft.com/office/drawing/2014/main" id="{C6C766E9-0A8B-4A45-ACC2-80E45FC45079}"/>
              </a:ext>
            </a:extLst>
          </p:cNvPr>
          <p:cNvSpPr/>
          <p:nvPr/>
        </p:nvSpPr>
        <p:spPr bwMode="auto">
          <a:xfrm>
            <a:off x="4920939" y="4936143"/>
            <a:ext cx="164490" cy="70357"/>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790" name="Trapezoid 789">
            <a:extLst>
              <a:ext uri="{FF2B5EF4-FFF2-40B4-BE49-F238E27FC236}">
                <a16:creationId xmlns:a16="http://schemas.microsoft.com/office/drawing/2014/main" id="{A1DD1299-01F0-4AC3-B4FB-5A1F5A77B41F}"/>
              </a:ext>
            </a:extLst>
          </p:cNvPr>
          <p:cNvSpPr/>
          <p:nvPr/>
        </p:nvSpPr>
        <p:spPr bwMode="auto">
          <a:xfrm>
            <a:off x="4748496" y="5148649"/>
            <a:ext cx="338892" cy="72849"/>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791" name="Trapezoid 790">
            <a:extLst>
              <a:ext uri="{FF2B5EF4-FFF2-40B4-BE49-F238E27FC236}">
                <a16:creationId xmlns:a16="http://schemas.microsoft.com/office/drawing/2014/main" id="{62DB573D-B90C-402B-8F16-766E360E8E5B}"/>
              </a:ext>
            </a:extLst>
          </p:cNvPr>
          <p:cNvSpPr/>
          <p:nvPr/>
        </p:nvSpPr>
        <p:spPr bwMode="auto">
          <a:xfrm>
            <a:off x="5093004" y="5044989"/>
            <a:ext cx="338588"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792" name="Trapezoid 791">
            <a:extLst>
              <a:ext uri="{FF2B5EF4-FFF2-40B4-BE49-F238E27FC236}">
                <a16:creationId xmlns:a16="http://schemas.microsoft.com/office/drawing/2014/main" id="{7D1C8270-4E24-4A4F-B9A0-7D726860FF38}"/>
              </a:ext>
            </a:extLst>
          </p:cNvPr>
          <p:cNvSpPr/>
          <p:nvPr/>
        </p:nvSpPr>
        <p:spPr bwMode="auto">
          <a:xfrm>
            <a:off x="5434005" y="5044989"/>
            <a:ext cx="337817"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93" name="Trapezoid 792">
            <a:extLst>
              <a:ext uri="{FF2B5EF4-FFF2-40B4-BE49-F238E27FC236}">
                <a16:creationId xmlns:a16="http://schemas.microsoft.com/office/drawing/2014/main" id="{01292961-15E4-495E-A8A7-C83E6D337312}"/>
              </a:ext>
            </a:extLst>
          </p:cNvPr>
          <p:cNvSpPr/>
          <p:nvPr/>
        </p:nvSpPr>
        <p:spPr bwMode="auto">
          <a:xfrm>
            <a:off x="5100147" y="5265346"/>
            <a:ext cx="677066" cy="171439"/>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94" name="Trapezoid 793">
            <a:extLst>
              <a:ext uri="{FF2B5EF4-FFF2-40B4-BE49-F238E27FC236}">
                <a16:creationId xmlns:a16="http://schemas.microsoft.com/office/drawing/2014/main" id="{FB600B59-D1EF-4142-A7B2-78B0FD897D52}"/>
              </a:ext>
            </a:extLst>
          </p:cNvPr>
          <p:cNvSpPr/>
          <p:nvPr/>
        </p:nvSpPr>
        <p:spPr bwMode="auto">
          <a:xfrm>
            <a:off x="5092219" y="4829692"/>
            <a:ext cx="159491"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795" name="Trapezoid 794">
            <a:extLst>
              <a:ext uri="{FF2B5EF4-FFF2-40B4-BE49-F238E27FC236}">
                <a16:creationId xmlns:a16="http://schemas.microsoft.com/office/drawing/2014/main" id="{98F9D19A-7A23-4332-8A60-3F235F93F92F}"/>
              </a:ext>
            </a:extLst>
          </p:cNvPr>
          <p:cNvSpPr/>
          <p:nvPr/>
        </p:nvSpPr>
        <p:spPr bwMode="auto">
          <a:xfrm>
            <a:off x="5261036" y="4829692"/>
            <a:ext cx="1634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796" name="Trapezoid 795">
            <a:extLst>
              <a:ext uri="{FF2B5EF4-FFF2-40B4-BE49-F238E27FC236}">
                <a16:creationId xmlns:a16="http://schemas.microsoft.com/office/drawing/2014/main" id="{D41BF951-97BE-4D96-BF24-147BE9CF3C6D}"/>
              </a:ext>
            </a:extLst>
          </p:cNvPr>
          <p:cNvSpPr/>
          <p:nvPr/>
        </p:nvSpPr>
        <p:spPr bwMode="auto">
          <a:xfrm>
            <a:off x="5436203" y="4829692"/>
            <a:ext cx="1586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600" dirty="0"/>
              <a:t>	</a:t>
            </a:r>
          </a:p>
        </p:txBody>
      </p:sp>
      <p:sp>
        <p:nvSpPr>
          <p:cNvPr id="797" name="Trapezoid 796">
            <a:extLst>
              <a:ext uri="{FF2B5EF4-FFF2-40B4-BE49-F238E27FC236}">
                <a16:creationId xmlns:a16="http://schemas.microsoft.com/office/drawing/2014/main" id="{3212D2EF-3407-4EFC-B9B2-C433466A556C}"/>
              </a:ext>
            </a:extLst>
          </p:cNvPr>
          <p:cNvSpPr/>
          <p:nvPr/>
        </p:nvSpPr>
        <p:spPr bwMode="auto">
          <a:xfrm>
            <a:off x="5097659" y="5368247"/>
            <a:ext cx="680642" cy="72849"/>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798" name="Trapezoid 797">
            <a:extLst>
              <a:ext uri="{FF2B5EF4-FFF2-40B4-BE49-F238E27FC236}">
                <a16:creationId xmlns:a16="http://schemas.microsoft.com/office/drawing/2014/main" id="{B37B6286-7997-4823-9F46-A883B4582B78}"/>
              </a:ext>
            </a:extLst>
          </p:cNvPr>
          <p:cNvSpPr/>
          <p:nvPr/>
        </p:nvSpPr>
        <p:spPr bwMode="auto">
          <a:xfrm>
            <a:off x="5090461" y="5148351"/>
            <a:ext cx="339325" cy="72849"/>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r>
              <a:rPr lang="en-US" sz="1000" dirty="0"/>
              <a:t>	</a:t>
            </a:r>
          </a:p>
        </p:txBody>
      </p:sp>
      <p:sp>
        <p:nvSpPr>
          <p:cNvPr id="799" name="Trapezoid 798">
            <a:extLst>
              <a:ext uri="{FF2B5EF4-FFF2-40B4-BE49-F238E27FC236}">
                <a16:creationId xmlns:a16="http://schemas.microsoft.com/office/drawing/2014/main" id="{93CF6F31-B286-4AF7-8ED0-FFA84FF45E0C}"/>
              </a:ext>
            </a:extLst>
          </p:cNvPr>
          <p:cNvSpPr/>
          <p:nvPr/>
        </p:nvSpPr>
        <p:spPr bwMode="auto">
          <a:xfrm>
            <a:off x="5088029" y="4935546"/>
            <a:ext cx="163999" cy="70357"/>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800" name="Trapezoid 799">
            <a:extLst>
              <a:ext uri="{FF2B5EF4-FFF2-40B4-BE49-F238E27FC236}">
                <a16:creationId xmlns:a16="http://schemas.microsoft.com/office/drawing/2014/main" id="{349DC6D4-6702-4822-9878-120FAAEBFFF1}"/>
              </a:ext>
            </a:extLst>
          </p:cNvPr>
          <p:cNvSpPr/>
          <p:nvPr/>
        </p:nvSpPr>
        <p:spPr bwMode="auto">
          <a:xfrm>
            <a:off x="5261354" y="4935546"/>
            <a:ext cx="164834" cy="70357"/>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801" name="Trapezoid 800">
            <a:extLst>
              <a:ext uri="{FF2B5EF4-FFF2-40B4-BE49-F238E27FC236}">
                <a16:creationId xmlns:a16="http://schemas.microsoft.com/office/drawing/2014/main" id="{AEA4310D-E344-4E0F-A065-7F1A9CE72D24}"/>
              </a:ext>
            </a:extLst>
          </p:cNvPr>
          <p:cNvSpPr/>
          <p:nvPr/>
        </p:nvSpPr>
        <p:spPr bwMode="auto">
          <a:xfrm>
            <a:off x="5434651" y="4935546"/>
            <a:ext cx="161861" cy="70357"/>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802" name="Trapezoid 801">
            <a:extLst>
              <a:ext uri="{FF2B5EF4-FFF2-40B4-BE49-F238E27FC236}">
                <a16:creationId xmlns:a16="http://schemas.microsoft.com/office/drawing/2014/main" id="{E5E53F7E-E114-433F-960D-532AE7DE1C8A}"/>
              </a:ext>
            </a:extLst>
          </p:cNvPr>
          <p:cNvSpPr/>
          <p:nvPr/>
        </p:nvSpPr>
        <p:spPr bwMode="auto">
          <a:xfrm>
            <a:off x="5430107" y="5148350"/>
            <a:ext cx="342996" cy="72849"/>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1000" dirty="0"/>
          </a:p>
        </p:txBody>
      </p:sp>
      <p:sp>
        <p:nvSpPr>
          <p:cNvPr id="803" name="Trapezoid 802">
            <a:extLst>
              <a:ext uri="{FF2B5EF4-FFF2-40B4-BE49-F238E27FC236}">
                <a16:creationId xmlns:a16="http://schemas.microsoft.com/office/drawing/2014/main" id="{B821BC21-D30A-45A7-BA07-59E16B75A5E6}"/>
              </a:ext>
            </a:extLst>
          </p:cNvPr>
          <p:cNvSpPr/>
          <p:nvPr/>
        </p:nvSpPr>
        <p:spPr bwMode="auto">
          <a:xfrm>
            <a:off x="5607604" y="4830246"/>
            <a:ext cx="158684" cy="176212"/>
          </a:xfrm>
          <a:prstGeom prst="trapezoid">
            <a:avLst/>
          </a:prstGeom>
          <a:solidFill>
            <a:schemeClr val="accent2">
              <a:lumMod val="25000"/>
              <a:lumOff val="75000"/>
            </a:schemeClr>
          </a:solidFill>
          <a:ln w="9525" cap="flat" cmpd="sng" algn="ctr">
            <a:solidFill>
              <a:schemeClr val="tx1"/>
            </a:solidFill>
            <a:prstDash val="solid"/>
            <a:round/>
            <a:headEnd type="none" w="med" len="med"/>
            <a:tailEnd type="none" w="med" len="med"/>
          </a:ln>
          <a:effectLst/>
        </p:spPr>
        <p:txBody>
          <a:bodyPr wrap="none" anchor="ctr"/>
          <a:lstStyle/>
          <a:p>
            <a:pPr algn="ctr"/>
            <a:r>
              <a:rPr lang="en-US" sz="600" dirty="0"/>
              <a:t>	</a:t>
            </a:r>
          </a:p>
        </p:txBody>
      </p:sp>
      <p:sp>
        <p:nvSpPr>
          <p:cNvPr id="804" name="Trapezoid 803">
            <a:extLst>
              <a:ext uri="{FF2B5EF4-FFF2-40B4-BE49-F238E27FC236}">
                <a16:creationId xmlns:a16="http://schemas.microsoft.com/office/drawing/2014/main" id="{D1E57247-487E-4059-9A17-19D56E694ADC}"/>
              </a:ext>
            </a:extLst>
          </p:cNvPr>
          <p:cNvSpPr/>
          <p:nvPr/>
        </p:nvSpPr>
        <p:spPr bwMode="auto">
          <a:xfrm>
            <a:off x="5606052" y="4936100"/>
            <a:ext cx="161861" cy="70357"/>
          </a:xfrm>
          <a:prstGeom prst="trapezoid">
            <a:avLst/>
          </a:prstGeom>
          <a:solidFill>
            <a:srgbClr val="B6C171"/>
          </a:solidFill>
          <a:ln w="6350" cap="flat" cmpd="sng" algn="ctr">
            <a:solidFill>
              <a:schemeClr val="tx1"/>
            </a:solidFill>
            <a:prstDash val="solid"/>
            <a:round/>
            <a:headEnd type="none" w="med" len="med"/>
            <a:tailEnd type="none" w="med" len="med"/>
          </a:ln>
          <a:effectLst/>
        </p:spPr>
        <p:txBody>
          <a:bodyPr wrap="none" anchor="ctr"/>
          <a:lstStyle/>
          <a:p>
            <a:pPr algn="ctr"/>
            <a:endParaRPr lang="en-US" sz="600" dirty="0"/>
          </a:p>
        </p:txBody>
      </p:sp>
      <p:sp>
        <p:nvSpPr>
          <p:cNvPr id="806" name="TextBox 266">
            <a:extLst>
              <a:ext uri="{FF2B5EF4-FFF2-40B4-BE49-F238E27FC236}">
                <a16:creationId xmlns:a16="http://schemas.microsoft.com/office/drawing/2014/main" id="{CD9AC138-65F2-4E5A-9430-8DACA2DC3462}"/>
              </a:ext>
            </a:extLst>
          </p:cNvPr>
          <p:cNvSpPr txBox="1">
            <a:spLocks noChangeArrowheads="1"/>
          </p:cNvSpPr>
          <p:nvPr/>
        </p:nvSpPr>
        <p:spPr bwMode="auto">
          <a:xfrm>
            <a:off x="5491793" y="5821975"/>
            <a:ext cx="563499" cy="369332"/>
          </a:xfrm>
          <a:prstGeom prst="rect">
            <a:avLst/>
          </a:prstGeom>
          <a:noFill/>
          <a:ln w="9525">
            <a:noFill/>
            <a:miter lim="800000"/>
            <a:headEnd/>
            <a:tailEnd/>
          </a:ln>
        </p:spPr>
        <p:txBody>
          <a:bodyPr wrap="square" lIns="0" tIns="0" rIns="0" bIns="0">
            <a:spAutoFit/>
          </a:bodyPr>
          <a:lstStyle/>
          <a:p>
            <a:pPr algn="ctr"/>
            <a:r>
              <a:rPr lang="en-US" sz="1200" dirty="0">
                <a:latin typeface="+mj-lt"/>
              </a:rPr>
              <a:t>6425 MHz</a:t>
            </a:r>
            <a:endParaRPr lang="en-US" sz="1200" baseline="-25000" dirty="0">
              <a:latin typeface="+mj-lt"/>
            </a:endParaRPr>
          </a:p>
        </p:txBody>
      </p:sp>
      <p:cxnSp>
        <p:nvCxnSpPr>
          <p:cNvPr id="807" name="Straight Connector 138">
            <a:extLst>
              <a:ext uri="{FF2B5EF4-FFF2-40B4-BE49-F238E27FC236}">
                <a16:creationId xmlns:a16="http://schemas.microsoft.com/office/drawing/2014/main" id="{73D07256-C985-4DFF-9BE0-06CC083B5495}"/>
              </a:ext>
            </a:extLst>
          </p:cNvPr>
          <p:cNvCxnSpPr>
            <a:cxnSpLocks noChangeShapeType="1"/>
          </p:cNvCxnSpPr>
          <p:nvPr/>
        </p:nvCxnSpPr>
        <p:spPr bwMode="auto">
          <a:xfrm flipH="1" flipV="1">
            <a:off x="5773962" y="4732493"/>
            <a:ext cx="10498" cy="1050846"/>
          </a:xfrm>
          <a:prstGeom prst="line">
            <a:avLst/>
          </a:prstGeom>
          <a:noFill/>
          <a:ln w="9525" algn="ctr">
            <a:solidFill>
              <a:schemeClr val="tx1"/>
            </a:solidFill>
            <a:prstDash val="dash"/>
            <a:round/>
            <a:headEnd type="none" w="sm" len="sm"/>
            <a:tailEnd type="none" w="sm" len="sm"/>
          </a:ln>
        </p:spPr>
      </p:cxnSp>
      <p:sp>
        <p:nvSpPr>
          <p:cNvPr id="808" name="TextBox 266">
            <a:extLst>
              <a:ext uri="{FF2B5EF4-FFF2-40B4-BE49-F238E27FC236}">
                <a16:creationId xmlns:a16="http://schemas.microsoft.com/office/drawing/2014/main" id="{B45E10B2-E786-4BD4-95FD-485300234297}"/>
              </a:ext>
            </a:extLst>
          </p:cNvPr>
          <p:cNvSpPr txBox="1">
            <a:spLocks noChangeArrowheads="1"/>
          </p:cNvSpPr>
          <p:nvPr/>
        </p:nvSpPr>
        <p:spPr bwMode="auto">
          <a:xfrm>
            <a:off x="1135309" y="5821975"/>
            <a:ext cx="688804" cy="369332"/>
          </a:xfrm>
          <a:prstGeom prst="rect">
            <a:avLst/>
          </a:prstGeom>
          <a:noFill/>
          <a:ln w="9525">
            <a:noFill/>
            <a:miter lim="800000"/>
            <a:headEnd/>
            <a:tailEnd/>
          </a:ln>
        </p:spPr>
        <p:txBody>
          <a:bodyPr wrap="square" lIns="0" tIns="0" rIns="0" bIns="0">
            <a:spAutoFit/>
          </a:bodyPr>
          <a:lstStyle/>
          <a:p>
            <a:pPr algn="ctr"/>
            <a:r>
              <a:rPr lang="en-US" sz="1200" dirty="0">
                <a:latin typeface="+mj-lt"/>
              </a:rPr>
              <a:t>5925 MHz</a:t>
            </a:r>
            <a:endParaRPr lang="en-US" sz="1200" baseline="-25000" dirty="0">
              <a:latin typeface="+mj-lt"/>
            </a:endParaRPr>
          </a:p>
        </p:txBody>
      </p:sp>
      <p:cxnSp>
        <p:nvCxnSpPr>
          <p:cNvPr id="809" name="Straight Connector 138">
            <a:extLst>
              <a:ext uri="{FF2B5EF4-FFF2-40B4-BE49-F238E27FC236}">
                <a16:creationId xmlns:a16="http://schemas.microsoft.com/office/drawing/2014/main" id="{4F90BC88-42BC-4D88-8A30-769CEDA89D35}"/>
              </a:ext>
            </a:extLst>
          </p:cNvPr>
          <p:cNvCxnSpPr>
            <a:cxnSpLocks noChangeShapeType="1"/>
          </p:cNvCxnSpPr>
          <p:nvPr/>
        </p:nvCxnSpPr>
        <p:spPr bwMode="auto">
          <a:xfrm flipV="1">
            <a:off x="1496264" y="4732579"/>
            <a:ext cx="107" cy="1050758"/>
          </a:xfrm>
          <a:prstGeom prst="line">
            <a:avLst/>
          </a:prstGeom>
          <a:noFill/>
          <a:ln w="9525" algn="ctr">
            <a:solidFill>
              <a:schemeClr val="tx1"/>
            </a:solidFill>
            <a:prstDash val="dash"/>
            <a:round/>
            <a:headEnd type="none" w="sm" len="sm"/>
            <a:tailEnd type="none" w="sm" len="sm"/>
          </a:ln>
        </p:spPr>
      </p:cxnSp>
      <p:cxnSp>
        <p:nvCxnSpPr>
          <p:cNvPr id="810" name="Straight Connector 138">
            <a:extLst>
              <a:ext uri="{FF2B5EF4-FFF2-40B4-BE49-F238E27FC236}">
                <a16:creationId xmlns:a16="http://schemas.microsoft.com/office/drawing/2014/main" id="{97C7F949-3C7E-454B-9A61-6E36E28F58A8}"/>
              </a:ext>
            </a:extLst>
          </p:cNvPr>
          <p:cNvCxnSpPr>
            <a:cxnSpLocks noChangeShapeType="1"/>
          </p:cNvCxnSpPr>
          <p:nvPr/>
        </p:nvCxnSpPr>
        <p:spPr bwMode="auto">
          <a:xfrm flipV="1">
            <a:off x="1663875" y="2195546"/>
            <a:ext cx="107" cy="1050758"/>
          </a:xfrm>
          <a:prstGeom prst="line">
            <a:avLst/>
          </a:prstGeom>
          <a:noFill/>
          <a:ln w="9525" algn="ctr">
            <a:solidFill>
              <a:schemeClr val="tx1"/>
            </a:solidFill>
            <a:prstDash val="dash"/>
            <a:round/>
            <a:headEnd type="none" w="sm" len="sm"/>
            <a:tailEnd type="none" w="sm" len="sm"/>
          </a:ln>
        </p:spPr>
      </p:cxnSp>
      <p:sp>
        <p:nvSpPr>
          <p:cNvPr id="811" name="TextBox 266">
            <a:extLst>
              <a:ext uri="{FF2B5EF4-FFF2-40B4-BE49-F238E27FC236}">
                <a16:creationId xmlns:a16="http://schemas.microsoft.com/office/drawing/2014/main" id="{EF76E8B7-51F4-4F24-8BEE-CA99EB95DB82}"/>
              </a:ext>
            </a:extLst>
          </p:cNvPr>
          <p:cNvSpPr txBox="1">
            <a:spLocks noChangeArrowheads="1"/>
          </p:cNvSpPr>
          <p:nvPr/>
        </p:nvSpPr>
        <p:spPr bwMode="auto">
          <a:xfrm rot="16200000">
            <a:off x="1200574" y="2676161"/>
            <a:ext cx="688804" cy="123111"/>
          </a:xfrm>
          <a:prstGeom prst="rect">
            <a:avLst/>
          </a:prstGeom>
          <a:noFill/>
          <a:ln w="9525">
            <a:noFill/>
            <a:miter lim="800000"/>
            <a:headEnd/>
            <a:tailEnd/>
          </a:ln>
        </p:spPr>
        <p:txBody>
          <a:bodyPr wrap="square" lIns="0" tIns="0" rIns="0" bIns="0">
            <a:spAutoFit/>
          </a:bodyPr>
          <a:lstStyle/>
          <a:p>
            <a:pPr algn="ctr"/>
            <a:r>
              <a:rPr lang="en-US" sz="1200" baseline="-25000" dirty="0">
                <a:solidFill>
                  <a:schemeClr val="tx1">
                    <a:lumMod val="50000"/>
                    <a:lumOff val="50000"/>
                  </a:schemeClr>
                </a:solidFill>
                <a:latin typeface="+mj-lt"/>
              </a:rPr>
              <a:t>20 MHz Guard</a:t>
            </a:r>
          </a:p>
        </p:txBody>
      </p:sp>
      <p:cxnSp>
        <p:nvCxnSpPr>
          <p:cNvPr id="812" name="Straight Connector 138">
            <a:extLst>
              <a:ext uri="{FF2B5EF4-FFF2-40B4-BE49-F238E27FC236}">
                <a16:creationId xmlns:a16="http://schemas.microsoft.com/office/drawing/2014/main" id="{819C30F9-F384-4257-9BDA-17640180D215}"/>
              </a:ext>
            </a:extLst>
          </p:cNvPr>
          <p:cNvCxnSpPr>
            <a:cxnSpLocks noChangeShapeType="1"/>
          </p:cNvCxnSpPr>
          <p:nvPr/>
        </p:nvCxnSpPr>
        <p:spPr bwMode="auto">
          <a:xfrm flipV="1">
            <a:off x="1674135" y="4726801"/>
            <a:ext cx="107" cy="1050758"/>
          </a:xfrm>
          <a:prstGeom prst="line">
            <a:avLst/>
          </a:prstGeom>
          <a:noFill/>
          <a:ln w="9525" algn="ctr">
            <a:solidFill>
              <a:schemeClr val="tx1"/>
            </a:solidFill>
            <a:prstDash val="dash"/>
            <a:round/>
            <a:headEnd type="none" w="sm" len="sm"/>
            <a:tailEnd type="none" w="sm" len="sm"/>
          </a:ln>
        </p:spPr>
      </p:cxnSp>
      <p:sp>
        <p:nvSpPr>
          <p:cNvPr id="813" name="TextBox 266">
            <a:extLst>
              <a:ext uri="{FF2B5EF4-FFF2-40B4-BE49-F238E27FC236}">
                <a16:creationId xmlns:a16="http://schemas.microsoft.com/office/drawing/2014/main" id="{7598E4FF-563B-48D9-9F60-DCC9D1BF66AD}"/>
              </a:ext>
            </a:extLst>
          </p:cNvPr>
          <p:cNvSpPr txBox="1">
            <a:spLocks noChangeArrowheads="1"/>
          </p:cNvSpPr>
          <p:nvPr/>
        </p:nvSpPr>
        <p:spPr bwMode="auto">
          <a:xfrm rot="16200000">
            <a:off x="1210834" y="5207416"/>
            <a:ext cx="688804" cy="123111"/>
          </a:xfrm>
          <a:prstGeom prst="rect">
            <a:avLst/>
          </a:prstGeom>
          <a:noFill/>
          <a:ln w="9525">
            <a:noFill/>
            <a:miter lim="800000"/>
            <a:headEnd/>
            <a:tailEnd/>
          </a:ln>
        </p:spPr>
        <p:txBody>
          <a:bodyPr wrap="square" lIns="0" tIns="0" rIns="0" bIns="0">
            <a:spAutoFit/>
          </a:bodyPr>
          <a:lstStyle/>
          <a:p>
            <a:pPr algn="ctr"/>
            <a:r>
              <a:rPr lang="en-US" sz="1200" baseline="-25000" dirty="0">
                <a:solidFill>
                  <a:schemeClr val="tx1">
                    <a:lumMod val="50000"/>
                    <a:lumOff val="50000"/>
                  </a:schemeClr>
                </a:solidFill>
                <a:latin typeface="+mj-lt"/>
              </a:rPr>
              <a:t>20 MHz Guard</a:t>
            </a:r>
          </a:p>
        </p:txBody>
      </p:sp>
      <p:sp>
        <p:nvSpPr>
          <p:cNvPr id="817" name="TextBox 816">
            <a:extLst>
              <a:ext uri="{FF2B5EF4-FFF2-40B4-BE49-F238E27FC236}">
                <a16:creationId xmlns:a16="http://schemas.microsoft.com/office/drawing/2014/main" id="{DEE35AB3-3DEE-4F76-BB3E-A3B0ADF600A3}"/>
              </a:ext>
            </a:extLst>
          </p:cNvPr>
          <p:cNvSpPr txBox="1"/>
          <p:nvPr/>
        </p:nvSpPr>
        <p:spPr>
          <a:xfrm>
            <a:off x="1736000" y="2506886"/>
            <a:ext cx="188273" cy="147944"/>
          </a:xfrm>
          <a:prstGeom prst="rect">
            <a:avLst/>
          </a:prstGeom>
          <a:noFill/>
        </p:spPr>
        <p:txBody>
          <a:bodyPr wrap="square" lIns="0" tIns="0" rIns="0" bIns="0" rtlCol="0" anchor="ctr" anchorCtr="1">
            <a:noAutofit/>
          </a:bodyPr>
          <a:lstStyle/>
          <a:p>
            <a:pPr>
              <a:lnSpc>
                <a:spcPct val="90000"/>
              </a:lnSpc>
            </a:pPr>
            <a:r>
              <a:rPr lang="en-US" sz="800" dirty="0"/>
              <a:t>3</a:t>
            </a:r>
          </a:p>
        </p:txBody>
      </p:sp>
      <p:sp>
        <p:nvSpPr>
          <p:cNvPr id="818" name="TextBox 817">
            <a:extLst>
              <a:ext uri="{FF2B5EF4-FFF2-40B4-BE49-F238E27FC236}">
                <a16:creationId xmlns:a16="http://schemas.microsoft.com/office/drawing/2014/main" id="{7DDC8E7F-7403-4594-A181-BA6A4A54284F}"/>
              </a:ext>
            </a:extLst>
          </p:cNvPr>
          <p:cNvSpPr txBox="1"/>
          <p:nvPr/>
        </p:nvSpPr>
        <p:spPr>
          <a:xfrm>
            <a:off x="1903987" y="2727538"/>
            <a:ext cx="188273" cy="147944"/>
          </a:xfrm>
          <a:prstGeom prst="rect">
            <a:avLst/>
          </a:prstGeom>
          <a:noFill/>
        </p:spPr>
        <p:txBody>
          <a:bodyPr wrap="square" lIns="0" tIns="0" rIns="0" bIns="0" rtlCol="0" anchor="ctr" anchorCtr="1">
            <a:noAutofit/>
          </a:bodyPr>
          <a:lstStyle/>
          <a:p>
            <a:pPr>
              <a:lnSpc>
                <a:spcPct val="90000"/>
              </a:lnSpc>
            </a:pPr>
            <a:r>
              <a:rPr lang="en-US" sz="800" dirty="0"/>
              <a:t>7</a:t>
            </a:r>
          </a:p>
        </p:txBody>
      </p:sp>
      <p:sp>
        <p:nvSpPr>
          <p:cNvPr id="819" name="TextBox 818">
            <a:extLst>
              <a:ext uri="{FF2B5EF4-FFF2-40B4-BE49-F238E27FC236}">
                <a16:creationId xmlns:a16="http://schemas.microsoft.com/office/drawing/2014/main" id="{74539274-9DAA-4569-8A19-B6D1C9EC4430}"/>
              </a:ext>
            </a:extLst>
          </p:cNvPr>
          <p:cNvSpPr txBox="1"/>
          <p:nvPr/>
        </p:nvSpPr>
        <p:spPr>
          <a:xfrm>
            <a:off x="2044968" y="2506886"/>
            <a:ext cx="252977" cy="147944"/>
          </a:xfrm>
          <a:prstGeom prst="rect">
            <a:avLst/>
          </a:prstGeom>
          <a:noFill/>
        </p:spPr>
        <p:txBody>
          <a:bodyPr wrap="square" lIns="0" tIns="0" rIns="0" bIns="0" rtlCol="0" anchor="ctr" anchorCtr="1">
            <a:noAutofit/>
          </a:bodyPr>
          <a:lstStyle/>
          <a:p>
            <a:pPr>
              <a:lnSpc>
                <a:spcPct val="90000"/>
              </a:lnSpc>
            </a:pPr>
            <a:r>
              <a:rPr lang="en-US" sz="800" dirty="0"/>
              <a:t>11</a:t>
            </a:r>
          </a:p>
        </p:txBody>
      </p:sp>
      <p:sp>
        <p:nvSpPr>
          <p:cNvPr id="820" name="TextBox 819">
            <a:extLst>
              <a:ext uri="{FF2B5EF4-FFF2-40B4-BE49-F238E27FC236}">
                <a16:creationId xmlns:a16="http://schemas.microsoft.com/office/drawing/2014/main" id="{0030BA3A-25AE-4506-8283-7EE82939B770}"/>
              </a:ext>
            </a:extLst>
          </p:cNvPr>
          <p:cNvSpPr txBox="1"/>
          <p:nvPr/>
        </p:nvSpPr>
        <p:spPr>
          <a:xfrm>
            <a:off x="2227963" y="2951631"/>
            <a:ext cx="247824" cy="147944"/>
          </a:xfrm>
          <a:prstGeom prst="rect">
            <a:avLst/>
          </a:prstGeom>
          <a:noFill/>
        </p:spPr>
        <p:txBody>
          <a:bodyPr wrap="square" lIns="0" tIns="0" rIns="0" bIns="0" rtlCol="0" anchor="ctr" anchorCtr="1">
            <a:noAutofit/>
          </a:bodyPr>
          <a:lstStyle/>
          <a:p>
            <a:pPr>
              <a:lnSpc>
                <a:spcPct val="90000"/>
              </a:lnSpc>
            </a:pPr>
            <a:r>
              <a:rPr lang="en-US" sz="800" dirty="0"/>
              <a:t>15</a:t>
            </a:r>
          </a:p>
        </p:txBody>
      </p:sp>
      <p:sp>
        <p:nvSpPr>
          <p:cNvPr id="821" name="TextBox 820">
            <a:extLst>
              <a:ext uri="{FF2B5EF4-FFF2-40B4-BE49-F238E27FC236}">
                <a16:creationId xmlns:a16="http://schemas.microsoft.com/office/drawing/2014/main" id="{F6D51700-3CDA-4EF8-B16C-A1AD272297AB}"/>
              </a:ext>
            </a:extLst>
          </p:cNvPr>
          <p:cNvSpPr txBox="1"/>
          <p:nvPr/>
        </p:nvSpPr>
        <p:spPr>
          <a:xfrm>
            <a:off x="2425943" y="2505580"/>
            <a:ext cx="188273" cy="147944"/>
          </a:xfrm>
          <a:prstGeom prst="rect">
            <a:avLst/>
          </a:prstGeom>
          <a:noFill/>
        </p:spPr>
        <p:txBody>
          <a:bodyPr wrap="square" lIns="0" tIns="0" rIns="0" bIns="0" rtlCol="0" anchor="ctr" anchorCtr="1">
            <a:noAutofit/>
          </a:bodyPr>
          <a:lstStyle/>
          <a:p>
            <a:pPr>
              <a:lnSpc>
                <a:spcPct val="90000"/>
              </a:lnSpc>
            </a:pPr>
            <a:r>
              <a:rPr lang="en-US" sz="800" dirty="0"/>
              <a:t>19</a:t>
            </a:r>
          </a:p>
        </p:txBody>
      </p:sp>
      <p:sp>
        <p:nvSpPr>
          <p:cNvPr id="822" name="TextBox 821">
            <a:extLst>
              <a:ext uri="{FF2B5EF4-FFF2-40B4-BE49-F238E27FC236}">
                <a16:creationId xmlns:a16="http://schemas.microsoft.com/office/drawing/2014/main" id="{F0D77152-F64F-4473-9E40-191698DD5423}"/>
              </a:ext>
            </a:extLst>
          </p:cNvPr>
          <p:cNvSpPr txBox="1"/>
          <p:nvPr/>
        </p:nvSpPr>
        <p:spPr>
          <a:xfrm>
            <a:off x="2593930" y="2726232"/>
            <a:ext cx="188273" cy="147944"/>
          </a:xfrm>
          <a:prstGeom prst="rect">
            <a:avLst/>
          </a:prstGeom>
          <a:noFill/>
        </p:spPr>
        <p:txBody>
          <a:bodyPr wrap="square" lIns="0" tIns="0" rIns="0" bIns="0" rtlCol="0" anchor="ctr" anchorCtr="1">
            <a:noAutofit/>
          </a:bodyPr>
          <a:lstStyle/>
          <a:p>
            <a:pPr>
              <a:lnSpc>
                <a:spcPct val="90000"/>
              </a:lnSpc>
            </a:pPr>
            <a:r>
              <a:rPr lang="en-US" sz="800" dirty="0"/>
              <a:t>23</a:t>
            </a:r>
          </a:p>
        </p:txBody>
      </p:sp>
      <p:sp>
        <p:nvSpPr>
          <p:cNvPr id="823" name="TextBox 822">
            <a:extLst>
              <a:ext uri="{FF2B5EF4-FFF2-40B4-BE49-F238E27FC236}">
                <a16:creationId xmlns:a16="http://schemas.microsoft.com/office/drawing/2014/main" id="{3F2A96F3-51BC-488B-B7A6-716FF46D7AE3}"/>
              </a:ext>
            </a:extLst>
          </p:cNvPr>
          <p:cNvSpPr txBox="1"/>
          <p:nvPr/>
        </p:nvSpPr>
        <p:spPr>
          <a:xfrm>
            <a:off x="2734911" y="2505580"/>
            <a:ext cx="252977" cy="147944"/>
          </a:xfrm>
          <a:prstGeom prst="rect">
            <a:avLst/>
          </a:prstGeom>
          <a:noFill/>
        </p:spPr>
        <p:txBody>
          <a:bodyPr wrap="square" lIns="0" tIns="0" rIns="0" bIns="0" rtlCol="0" anchor="ctr" anchorCtr="1">
            <a:noAutofit/>
          </a:bodyPr>
          <a:lstStyle/>
          <a:p>
            <a:pPr>
              <a:lnSpc>
                <a:spcPct val="90000"/>
              </a:lnSpc>
            </a:pPr>
            <a:r>
              <a:rPr lang="en-US" sz="800" dirty="0"/>
              <a:t>27</a:t>
            </a:r>
          </a:p>
        </p:txBody>
      </p:sp>
      <p:sp>
        <p:nvSpPr>
          <p:cNvPr id="831" name="TextBox 830">
            <a:extLst>
              <a:ext uri="{FF2B5EF4-FFF2-40B4-BE49-F238E27FC236}">
                <a16:creationId xmlns:a16="http://schemas.microsoft.com/office/drawing/2014/main" id="{745D0ACF-7935-4CD1-88D9-FFDE8A55720D}"/>
              </a:ext>
            </a:extLst>
          </p:cNvPr>
          <p:cNvSpPr txBox="1"/>
          <p:nvPr/>
        </p:nvSpPr>
        <p:spPr>
          <a:xfrm>
            <a:off x="3089246" y="2506886"/>
            <a:ext cx="188273" cy="147944"/>
          </a:xfrm>
          <a:prstGeom prst="rect">
            <a:avLst/>
          </a:prstGeom>
          <a:noFill/>
        </p:spPr>
        <p:txBody>
          <a:bodyPr wrap="square" lIns="0" tIns="0" rIns="0" bIns="0" rtlCol="0" anchor="ctr" anchorCtr="1">
            <a:noAutofit/>
          </a:bodyPr>
          <a:lstStyle/>
          <a:p>
            <a:pPr>
              <a:lnSpc>
                <a:spcPct val="90000"/>
              </a:lnSpc>
            </a:pPr>
            <a:r>
              <a:rPr lang="en-US" sz="800" dirty="0"/>
              <a:t>35</a:t>
            </a:r>
          </a:p>
        </p:txBody>
      </p:sp>
      <p:sp>
        <p:nvSpPr>
          <p:cNvPr id="832" name="TextBox 831">
            <a:extLst>
              <a:ext uri="{FF2B5EF4-FFF2-40B4-BE49-F238E27FC236}">
                <a16:creationId xmlns:a16="http://schemas.microsoft.com/office/drawing/2014/main" id="{1E9BB953-55EF-4424-8D63-0A2417A29EE6}"/>
              </a:ext>
            </a:extLst>
          </p:cNvPr>
          <p:cNvSpPr txBox="1"/>
          <p:nvPr/>
        </p:nvSpPr>
        <p:spPr>
          <a:xfrm>
            <a:off x="3257233" y="2727538"/>
            <a:ext cx="188273" cy="147944"/>
          </a:xfrm>
          <a:prstGeom prst="rect">
            <a:avLst/>
          </a:prstGeom>
          <a:noFill/>
        </p:spPr>
        <p:txBody>
          <a:bodyPr wrap="square" lIns="0" tIns="0" rIns="0" bIns="0" rtlCol="0" anchor="ctr" anchorCtr="1">
            <a:noAutofit/>
          </a:bodyPr>
          <a:lstStyle/>
          <a:p>
            <a:pPr>
              <a:lnSpc>
                <a:spcPct val="90000"/>
              </a:lnSpc>
            </a:pPr>
            <a:r>
              <a:rPr lang="en-US" sz="800" dirty="0"/>
              <a:t>39</a:t>
            </a:r>
          </a:p>
        </p:txBody>
      </p:sp>
      <p:sp>
        <p:nvSpPr>
          <p:cNvPr id="833" name="TextBox 832">
            <a:extLst>
              <a:ext uri="{FF2B5EF4-FFF2-40B4-BE49-F238E27FC236}">
                <a16:creationId xmlns:a16="http://schemas.microsoft.com/office/drawing/2014/main" id="{E8E549E2-3944-4B5F-93BB-A5438717DA28}"/>
              </a:ext>
            </a:extLst>
          </p:cNvPr>
          <p:cNvSpPr txBox="1"/>
          <p:nvPr/>
        </p:nvSpPr>
        <p:spPr>
          <a:xfrm>
            <a:off x="3398214" y="2506886"/>
            <a:ext cx="252977" cy="147944"/>
          </a:xfrm>
          <a:prstGeom prst="rect">
            <a:avLst/>
          </a:prstGeom>
          <a:noFill/>
        </p:spPr>
        <p:txBody>
          <a:bodyPr wrap="square" lIns="0" tIns="0" rIns="0" bIns="0" rtlCol="0" anchor="ctr" anchorCtr="1">
            <a:noAutofit/>
          </a:bodyPr>
          <a:lstStyle/>
          <a:p>
            <a:pPr>
              <a:lnSpc>
                <a:spcPct val="90000"/>
              </a:lnSpc>
            </a:pPr>
            <a:r>
              <a:rPr lang="en-US" sz="800" dirty="0"/>
              <a:t>43</a:t>
            </a:r>
          </a:p>
        </p:txBody>
      </p:sp>
      <p:sp>
        <p:nvSpPr>
          <p:cNvPr id="834" name="TextBox 833">
            <a:extLst>
              <a:ext uri="{FF2B5EF4-FFF2-40B4-BE49-F238E27FC236}">
                <a16:creationId xmlns:a16="http://schemas.microsoft.com/office/drawing/2014/main" id="{91BDCAAC-17C7-4B41-8437-0340416A89D5}"/>
              </a:ext>
            </a:extLst>
          </p:cNvPr>
          <p:cNvSpPr txBox="1"/>
          <p:nvPr/>
        </p:nvSpPr>
        <p:spPr>
          <a:xfrm>
            <a:off x="3581209" y="2951631"/>
            <a:ext cx="247824" cy="147944"/>
          </a:xfrm>
          <a:prstGeom prst="rect">
            <a:avLst/>
          </a:prstGeom>
          <a:noFill/>
        </p:spPr>
        <p:txBody>
          <a:bodyPr wrap="square" lIns="0" tIns="0" rIns="0" bIns="0" rtlCol="0" anchor="ctr" anchorCtr="1">
            <a:noAutofit/>
          </a:bodyPr>
          <a:lstStyle/>
          <a:p>
            <a:pPr>
              <a:lnSpc>
                <a:spcPct val="90000"/>
              </a:lnSpc>
            </a:pPr>
            <a:r>
              <a:rPr lang="en-US" sz="800" dirty="0"/>
              <a:t>47</a:t>
            </a:r>
          </a:p>
        </p:txBody>
      </p:sp>
      <p:sp>
        <p:nvSpPr>
          <p:cNvPr id="835" name="TextBox 834">
            <a:extLst>
              <a:ext uri="{FF2B5EF4-FFF2-40B4-BE49-F238E27FC236}">
                <a16:creationId xmlns:a16="http://schemas.microsoft.com/office/drawing/2014/main" id="{5ECBD9AC-9B64-4A47-B1B4-15E489FE2E7D}"/>
              </a:ext>
            </a:extLst>
          </p:cNvPr>
          <p:cNvSpPr txBox="1"/>
          <p:nvPr/>
        </p:nvSpPr>
        <p:spPr>
          <a:xfrm>
            <a:off x="3779189" y="2505580"/>
            <a:ext cx="188273" cy="147944"/>
          </a:xfrm>
          <a:prstGeom prst="rect">
            <a:avLst/>
          </a:prstGeom>
          <a:noFill/>
        </p:spPr>
        <p:txBody>
          <a:bodyPr wrap="square" lIns="0" tIns="0" rIns="0" bIns="0" rtlCol="0" anchor="ctr" anchorCtr="1">
            <a:noAutofit/>
          </a:bodyPr>
          <a:lstStyle/>
          <a:p>
            <a:pPr>
              <a:lnSpc>
                <a:spcPct val="90000"/>
              </a:lnSpc>
            </a:pPr>
            <a:r>
              <a:rPr lang="en-US" sz="800" dirty="0"/>
              <a:t>51</a:t>
            </a:r>
          </a:p>
        </p:txBody>
      </p:sp>
      <p:sp>
        <p:nvSpPr>
          <p:cNvPr id="836" name="TextBox 835">
            <a:extLst>
              <a:ext uri="{FF2B5EF4-FFF2-40B4-BE49-F238E27FC236}">
                <a16:creationId xmlns:a16="http://schemas.microsoft.com/office/drawing/2014/main" id="{7006A5B1-4AC1-404F-9770-D64178A61F97}"/>
              </a:ext>
            </a:extLst>
          </p:cNvPr>
          <p:cNvSpPr txBox="1"/>
          <p:nvPr/>
        </p:nvSpPr>
        <p:spPr>
          <a:xfrm>
            <a:off x="3947176" y="2726232"/>
            <a:ext cx="188273" cy="147944"/>
          </a:xfrm>
          <a:prstGeom prst="rect">
            <a:avLst/>
          </a:prstGeom>
          <a:noFill/>
        </p:spPr>
        <p:txBody>
          <a:bodyPr wrap="square" lIns="0" tIns="0" rIns="0" bIns="0" rtlCol="0" anchor="ctr" anchorCtr="1">
            <a:noAutofit/>
          </a:bodyPr>
          <a:lstStyle/>
          <a:p>
            <a:pPr>
              <a:lnSpc>
                <a:spcPct val="90000"/>
              </a:lnSpc>
            </a:pPr>
            <a:r>
              <a:rPr lang="en-US" sz="800" dirty="0"/>
              <a:t>55</a:t>
            </a:r>
          </a:p>
        </p:txBody>
      </p:sp>
      <p:sp>
        <p:nvSpPr>
          <p:cNvPr id="837" name="TextBox 836">
            <a:extLst>
              <a:ext uri="{FF2B5EF4-FFF2-40B4-BE49-F238E27FC236}">
                <a16:creationId xmlns:a16="http://schemas.microsoft.com/office/drawing/2014/main" id="{439E8B25-7AF9-498E-93C1-8379741F74E5}"/>
              </a:ext>
            </a:extLst>
          </p:cNvPr>
          <p:cNvSpPr txBox="1"/>
          <p:nvPr/>
        </p:nvSpPr>
        <p:spPr>
          <a:xfrm>
            <a:off x="4088157" y="2505580"/>
            <a:ext cx="252977" cy="147944"/>
          </a:xfrm>
          <a:prstGeom prst="rect">
            <a:avLst/>
          </a:prstGeom>
          <a:noFill/>
        </p:spPr>
        <p:txBody>
          <a:bodyPr wrap="square" lIns="0" tIns="0" rIns="0" bIns="0" rtlCol="0" anchor="ctr" anchorCtr="1">
            <a:noAutofit/>
          </a:bodyPr>
          <a:lstStyle/>
          <a:p>
            <a:pPr>
              <a:lnSpc>
                <a:spcPct val="90000"/>
              </a:lnSpc>
            </a:pPr>
            <a:r>
              <a:rPr lang="en-US" sz="800" dirty="0"/>
              <a:t>59</a:t>
            </a:r>
          </a:p>
        </p:txBody>
      </p:sp>
      <p:sp>
        <p:nvSpPr>
          <p:cNvPr id="838" name="TextBox 837">
            <a:extLst>
              <a:ext uri="{FF2B5EF4-FFF2-40B4-BE49-F238E27FC236}">
                <a16:creationId xmlns:a16="http://schemas.microsoft.com/office/drawing/2014/main" id="{8F5D899D-03EB-4E84-9F43-02B7C113D417}"/>
              </a:ext>
            </a:extLst>
          </p:cNvPr>
          <p:cNvSpPr txBox="1"/>
          <p:nvPr/>
        </p:nvSpPr>
        <p:spPr>
          <a:xfrm>
            <a:off x="4479142" y="2506761"/>
            <a:ext cx="188273" cy="147944"/>
          </a:xfrm>
          <a:prstGeom prst="rect">
            <a:avLst/>
          </a:prstGeom>
          <a:noFill/>
        </p:spPr>
        <p:txBody>
          <a:bodyPr wrap="square" lIns="0" tIns="0" rIns="0" bIns="0" rtlCol="0" anchor="ctr" anchorCtr="1">
            <a:noAutofit/>
          </a:bodyPr>
          <a:lstStyle/>
          <a:p>
            <a:pPr>
              <a:lnSpc>
                <a:spcPct val="90000"/>
              </a:lnSpc>
            </a:pPr>
            <a:r>
              <a:rPr lang="en-US" sz="800" dirty="0"/>
              <a:t>67</a:t>
            </a:r>
          </a:p>
        </p:txBody>
      </p:sp>
      <p:sp>
        <p:nvSpPr>
          <p:cNvPr id="839" name="TextBox 838">
            <a:extLst>
              <a:ext uri="{FF2B5EF4-FFF2-40B4-BE49-F238E27FC236}">
                <a16:creationId xmlns:a16="http://schemas.microsoft.com/office/drawing/2014/main" id="{C6755A32-C6BC-4124-8783-5A54F8F53B63}"/>
              </a:ext>
            </a:extLst>
          </p:cNvPr>
          <p:cNvSpPr txBox="1"/>
          <p:nvPr/>
        </p:nvSpPr>
        <p:spPr>
          <a:xfrm>
            <a:off x="4647129" y="2727413"/>
            <a:ext cx="188273" cy="147944"/>
          </a:xfrm>
          <a:prstGeom prst="rect">
            <a:avLst/>
          </a:prstGeom>
          <a:noFill/>
        </p:spPr>
        <p:txBody>
          <a:bodyPr wrap="square" lIns="0" tIns="0" rIns="0" bIns="0" rtlCol="0" anchor="ctr" anchorCtr="1">
            <a:noAutofit/>
          </a:bodyPr>
          <a:lstStyle/>
          <a:p>
            <a:pPr>
              <a:lnSpc>
                <a:spcPct val="90000"/>
              </a:lnSpc>
            </a:pPr>
            <a:r>
              <a:rPr lang="en-US" sz="800" dirty="0"/>
              <a:t>71</a:t>
            </a:r>
          </a:p>
        </p:txBody>
      </p:sp>
      <p:sp>
        <p:nvSpPr>
          <p:cNvPr id="840" name="TextBox 839">
            <a:extLst>
              <a:ext uri="{FF2B5EF4-FFF2-40B4-BE49-F238E27FC236}">
                <a16:creationId xmlns:a16="http://schemas.microsoft.com/office/drawing/2014/main" id="{C68877B1-3DA0-4D1C-9EBA-DE5D5BF3EE77}"/>
              </a:ext>
            </a:extLst>
          </p:cNvPr>
          <p:cNvSpPr txBox="1"/>
          <p:nvPr/>
        </p:nvSpPr>
        <p:spPr>
          <a:xfrm>
            <a:off x="4788110" y="2506761"/>
            <a:ext cx="252977" cy="147944"/>
          </a:xfrm>
          <a:prstGeom prst="rect">
            <a:avLst/>
          </a:prstGeom>
          <a:noFill/>
        </p:spPr>
        <p:txBody>
          <a:bodyPr wrap="square" lIns="0" tIns="0" rIns="0" bIns="0" rtlCol="0" anchor="ctr" anchorCtr="1">
            <a:noAutofit/>
          </a:bodyPr>
          <a:lstStyle/>
          <a:p>
            <a:pPr>
              <a:lnSpc>
                <a:spcPct val="90000"/>
              </a:lnSpc>
            </a:pPr>
            <a:r>
              <a:rPr lang="en-US" sz="800" dirty="0"/>
              <a:t>75</a:t>
            </a:r>
          </a:p>
        </p:txBody>
      </p:sp>
      <p:sp>
        <p:nvSpPr>
          <p:cNvPr id="841" name="TextBox 840">
            <a:extLst>
              <a:ext uri="{FF2B5EF4-FFF2-40B4-BE49-F238E27FC236}">
                <a16:creationId xmlns:a16="http://schemas.microsoft.com/office/drawing/2014/main" id="{6A9AA058-0953-41C0-85E4-8C3915C487F1}"/>
              </a:ext>
            </a:extLst>
          </p:cNvPr>
          <p:cNvSpPr txBox="1"/>
          <p:nvPr/>
        </p:nvSpPr>
        <p:spPr>
          <a:xfrm>
            <a:off x="4971105" y="2951506"/>
            <a:ext cx="247824" cy="147944"/>
          </a:xfrm>
          <a:prstGeom prst="rect">
            <a:avLst/>
          </a:prstGeom>
          <a:noFill/>
        </p:spPr>
        <p:txBody>
          <a:bodyPr wrap="square" lIns="0" tIns="0" rIns="0" bIns="0" rtlCol="0" anchor="ctr" anchorCtr="1">
            <a:noAutofit/>
          </a:bodyPr>
          <a:lstStyle/>
          <a:p>
            <a:pPr>
              <a:lnSpc>
                <a:spcPct val="90000"/>
              </a:lnSpc>
            </a:pPr>
            <a:r>
              <a:rPr lang="en-US" sz="800" dirty="0"/>
              <a:t>79</a:t>
            </a:r>
          </a:p>
        </p:txBody>
      </p:sp>
      <p:sp>
        <p:nvSpPr>
          <p:cNvPr id="842" name="TextBox 841">
            <a:extLst>
              <a:ext uri="{FF2B5EF4-FFF2-40B4-BE49-F238E27FC236}">
                <a16:creationId xmlns:a16="http://schemas.microsoft.com/office/drawing/2014/main" id="{A05ABC07-3C5E-424E-B1AA-A18DC0ECE63F}"/>
              </a:ext>
            </a:extLst>
          </p:cNvPr>
          <p:cNvSpPr txBox="1"/>
          <p:nvPr/>
        </p:nvSpPr>
        <p:spPr>
          <a:xfrm>
            <a:off x="5169085" y="2505455"/>
            <a:ext cx="188273" cy="147944"/>
          </a:xfrm>
          <a:prstGeom prst="rect">
            <a:avLst/>
          </a:prstGeom>
          <a:noFill/>
        </p:spPr>
        <p:txBody>
          <a:bodyPr wrap="square" lIns="0" tIns="0" rIns="0" bIns="0" rtlCol="0" anchor="ctr" anchorCtr="1">
            <a:noAutofit/>
          </a:bodyPr>
          <a:lstStyle/>
          <a:p>
            <a:pPr>
              <a:lnSpc>
                <a:spcPct val="90000"/>
              </a:lnSpc>
            </a:pPr>
            <a:r>
              <a:rPr lang="en-US" sz="800" dirty="0"/>
              <a:t>83</a:t>
            </a:r>
          </a:p>
        </p:txBody>
      </p:sp>
      <p:sp>
        <p:nvSpPr>
          <p:cNvPr id="843" name="TextBox 842">
            <a:extLst>
              <a:ext uri="{FF2B5EF4-FFF2-40B4-BE49-F238E27FC236}">
                <a16:creationId xmlns:a16="http://schemas.microsoft.com/office/drawing/2014/main" id="{F0F88F16-C1B5-4EC9-A499-308501C7131A}"/>
              </a:ext>
            </a:extLst>
          </p:cNvPr>
          <p:cNvSpPr txBox="1"/>
          <p:nvPr/>
        </p:nvSpPr>
        <p:spPr>
          <a:xfrm>
            <a:off x="5337072" y="2726107"/>
            <a:ext cx="188273" cy="147944"/>
          </a:xfrm>
          <a:prstGeom prst="rect">
            <a:avLst/>
          </a:prstGeom>
          <a:noFill/>
        </p:spPr>
        <p:txBody>
          <a:bodyPr wrap="square" lIns="0" tIns="0" rIns="0" bIns="0" rtlCol="0" anchor="ctr" anchorCtr="1">
            <a:noAutofit/>
          </a:bodyPr>
          <a:lstStyle/>
          <a:p>
            <a:pPr>
              <a:lnSpc>
                <a:spcPct val="90000"/>
              </a:lnSpc>
            </a:pPr>
            <a:r>
              <a:rPr lang="en-US" sz="800" dirty="0"/>
              <a:t>87</a:t>
            </a:r>
          </a:p>
        </p:txBody>
      </p:sp>
      <p:sp>
        <p:nvSpPr>
          <p:cNvPr id="844" name="TextBox 843">
            <a:extLst>
              <a:ext uri="{FF2B5EF4-FFF2-40B4-BE49-F238E27FC236}">
                <a16:creationId xmlns:a16="http://schemas.microsoft.com/office/drawing/2014/main" id="{39B433B1-69FB-4990-BDFC-2F474C6B296E}"/>
              </a:ext>
            </a:extLst>
          </p:cNvPr>
          <p:cNvSpPr txBox="1"/>
          <p:nvPr/>
        </p:nvSpPr>
        <p:spPr>
          <a:xfrm>
            <a:off x="5478053" y="2505455"/>
            <a:ext cx="252977" cy="147944"/>
          </a:xfrm>
          <a:prstGeom prst="rect">
            <a:avLst/>
          </a:prstGeom>
          <a:noFill/>
        </p:spPr>
        <p:txBody>
          <a:bodyPr wrap="square" lIns="0" tIns="0" rIns="0" bIns="0" rtlCol="0" anchor="ctr" anchorCtr="1">
            <a:noAutofit/>
          </a:bodyPr>
          <a:lstStyle/>
          <a:p>
            <a:pPr>
              <a:lnSpc>
                <a:spcPct val="90000"/>
              </a:lnSpc>
            </a:pPr>
            <a:r>
              <a:rPr lang="en-US" sz="800" dirty="0"/>
              <a:t>91</a:t>
            </a:r>
          </a:p>
        </p:txBody>
      </p:sp>
      <p:sp>
        <p:nvSpPr>
          <p:cNvPr id="845" name="TextBox 844">
            <a:extLst>
              <a:ext uri="{FF2B5EF4-FFF2-40B4-BE49-F238E27FC236}">
                <a16:creationId xmlns:a16="http://schemas.microsoft.com/office/drawing/2014/main" id="{B8985242-C820-47A9-A909-6F07734C078B}"/>
              </a:ext>
            </a:extLst>
          </p:cNvPr>
          <p:cNvSpPr txBox="1"/>
          <p:nvPr/>
        </p:nvSpPr>
        <p:spPr>
          <a:xfrm>
            <a:off x="5832388" y="2506761"/>
            <a:ext cx="188273" cy="147944"/>
          </a:xfrm>
          <a:prstGeom prst="rect">
            <a:avLst/>
          </a:prstGeom>
          <a:noFill/>
        </p:spPr>
        <p:txBody>
          <a:bodyPr wrap="square" lIns="0" tIns="0" rIns="0" bIns="0" rtlCol="0" anchor="ctr" anchorCtr="1">
            <a:noAutofit/>
          </a:bodyPr>
          <a:lstStyle/>
          <a:p>
            <a:pPr>
              <a:lnSpc>
                <a:spcPct val="90000"/>
              </a:lnSpc>
            </a:pPr>
            <a:r>
              <a:rPr lang="en-US" sz="800" dirty="0"/>
              <a:t>99</a:t>
            </a:r>
          </a:p>
        </p:txBody>
      </p:sp>
      <p:sp>
        <p:nvSpPr>
          <p:cNvPr id="846" name="TextBox 845">
            <a:extLst>
              <a:ext uri="{FF2B5EF4-FFF2-40B4-BE49-F238E27FC236}">
                <a16:creationId xmlns:a16="http://schemas.microsoft.com/office/drawing/2014/main" id="{3EC236EB-CD0C-4896-A86B-65FFFF4E95C5}"/>
              </a:ext>
            </a:extLst>
          </p:cNvPr>
          <p:cNvSpPr txBox="1"/>
          <p:nvPr/>
        </p:nvSpPr>
        <p:spPr>
          <a:xfrm>
            <a:off x="6000375" y="2727413"/>
            <a:ext cx="188273" cy="147944"/>
          </a:xfrm>
          <a:prstGeom prst="rect">
            <a:avLst/>
          </a:prstGeom>
          <a:noFill/>
        </p:spPr>
        <p:txBody>
          <a:bodyPr wrap="square" lIns="0" tIns="0" rIns="0" bIns="0" rtlCol="0" anchor="ctr" anchorCtr="1">
            <a:noAutofit/>
          </a:bodyPr>
          <a:lstStyle/>
          <a:p>
            <a:pPr>
              <a:lnSpc>
                <a:spcPct val="90000"/>
              </a:lnSpc>
            </a:pPr>
            <a:r>
              <a:rPr lang="en-US" sz="800" dirty="0"/>
              <a:t>103</a:t>
            </a:r>
          </a:p>
        </p:txBody>
      </p:sp>
      <p:sp>
        <p:nvSpPr>
          <p:cNvPr id="847" name="TextBox 846">
            <a:extLst>
              <a:ext uri="{FF2B5EF4-FFF2-40B4-BE49-F238E27FC236}">
                <a16:creationId xmlns:a16="http://schemas.microsoft.com/office/drawing/2014/main" id="{A69A8316-658C-4687-9CC3-EB0012BA1480}"/>
              </a:ext>
            </a:extLst>
          </p:cNvPr>
          <p:cNvSpPr txBox="1"/>
          <p:nvPr/>
        </p:nvSpPr>
        <p:spPr>
          <a:xfrm>
            <a:off x="6141356" y="2506761"/>
            <a:ext cx="252977" cy="147944"/>
          </a:xfrm>
          <a:prstGeom prst="rect">
            <a:avLst/>
          </a:prstGeom>
          <a:noFill/>
        </p:spPr>
        <p:txBody>
          <a:bodyPr wrap="square" lIns="0" tIns="0" rIns="0" bIns="0" rtlCol="0" anchor="ctr" anchorCtr="1">
            <a:noAutofit/>
          </a:bodyPr>
          <a:lstStyle/>
          <a:p>
            <a:pPr>
              <a:lnSpc>
                <a:spcPct val="90000"/>
              </a:lnSpc>
            </a:pPr>
            <a:r>
              <a:rPr lang="en-US" sz="800" dirty="0"/>
              <a:t>107</a:t>
            </a:r>
          </a:p>
        </p:txBody>
      </p:sp>
      <p:sp>
        <p:nvSpPr>
          <p:cNvPr id="848" name="TextBox 847">
            <a:extLst>
              <a:ext uri="{FF2B5EF4-FFF2-40B4-BE49-F238E27FC236}">
                <a16:creationId xmlns:a16="http://schemas.microsoft.com/office/drawing/2014/main" id="{5F2C0AF1-FD97-426C-BC75-2CA4C0613530}"/>
              </a:ext>
            </a:extLst>
          </p:cNvPr>
          <p:cNvSpPr txBox="1"/>
          <p:nvPr/>
        </p:nvSpPr>
        <p:spPr>
          <a:xfrm>
            <a:off x="6324351" y="2951506"/>
            <a:ext cx="247824" cy="147944"/>
          </a:xfrm>
          <a:prstGeom prst="rect">
            <a:avLst/>
          </a:prstGeom>
          <a:noFill/>
        </p:spPr>
        <p:txBody>
          <a:bodyPr wrap="square" lIns="0" tIns="0" rIns="0" bIns="0" rtlCol="0" anchor="ctr" anchorCtr="1">
            <a:noAutofit/>
          </a:bodyPr>
          <a:lstStyle/>
          <a:p>
            <a:pPr>
              <a:lnSpc>
                <a:spcPct val="90000"/>
              </a:lnSpc>
            </a:pPr>
            <a:r>
              <a:rPr lang="en-US" sz="800" dirty="0"/>
              <a:t>111</a:t>
            </a:r>
          </a:p>
        </p:txBody>
      </p:sp>
      <p:sp>
        <p:nvSpPr>
          <p:cNvPr id="849" name="TextBox 848">
            <a:extLst>
              <a:ext uri="{FF2B5EF4-FFF2-40B4-BE49-F238E27FC236}">
                <a16:creationId xmlns:a16="http://schemas.microsoft.com/office/drawing/2014/main" id="{AF8F0E87-247C-4D02-BFA9-4C03CE09AF25}"/>
              </a:ext>
            </a:extLst>
          </p:cNvPr>
          <p:cNvSpPr txBox="1"/>
          <p:nvPr/>
        </p:nvSpPr>
        <p:spPr>
          <a:xfrm>
            <a:off x="6522331" y="2505455"/>
            <a:ext cx="188273" cy="147944"/>
          </a:xfrm>
          <a:prstGeom prst="rect">
            <a:avLst/>
          </a:prstGeom>
          <a:noFill/>
        </p:spPr>
        <p:txBody>
          <a:bodyPr wrap="square" lIns="0" tIns="0" rIns="0" bIns="0" rtlCol="0" anchor="ctr" anchorCtr="1">
            <a:noAutofit/>
          </a:bodyPr>
          <a:lstStyle/>
          <a:p>
            <a:pPr>
              <a:lnSpc>
                <a:spcPct val="90000"/>
              </a:lnSpc>
            </a:pPr>
            <a:r>
              <a:rPr lang="en-US" sz="800" dirty="0"/>
              <a:t>115</a:t>
            </a:r>
          </a:p>
        </p:txBody>
      </p:sp>
      <p:sp>
        <p:nvSpPr>
          <p:cNvPr id="850" name="TextBox 849">
            <a:extLst>
              <a:ext uri="{FF2B5EF4-FFF2-40B4-BE49-F238E27FC236}">
                <a16:creationId xmlns:a16="http://schemas.microsoft.com/office/drawing/2014/main" id="{A7508C5D-DC9E-43DE-ABD5-B5A75020FFB9}"/>
              </a:ext>
            </a:extLst>
          </p:cNvPr>
          <p:cNvSpPr txBox="1"/>
          <p:nvPr/>
        </p:nvSpPr>
        <p:spPr>
          <a:xfrm>
            <a:off x="6690318" y="2726107"/>
            <a:ext cx="188273" cy="147944"/>
          </a:xfrm>
          <a:prstGeom prst="rect">
            <a:avLst/>
          </a:prstGeom>
          <a:noFill/>
        </p:spPr>
        <p:txBody>
          <a:bodyPr wrap="square" lIns="0" tIns="0" rIns="0" bIns="0" rtlCol="0" anchor="ctr" anchorCtr="1">
            <a:noAutofit/>
          </a:bodyPr>
          <a:lstStyle/>
          <a:p>
            <a:pPr>
              <a:lnSpc>
                <a:spcPct val="90000"/>
              </a:lnSpc>
            </a:pPr>
            <a:r>
              <a:rPr lang="en-US" sz="800" dirty="0"/>
              <a:t>119</a:t>
            </a:r>
          </a:p>
        </p:txBody>
      </p:sp>
      <p:sp>
        <p:nvSpPr>
          <p:cNvPr id="851" name="TextBox 850">
            <a:extLst>
              <a:ext uri="{FF2B5EF4-FFF2-40B4-BE49-F238E27FC236}">
                <a16:creationId xmlns:a16="http://schemas.microsoft.com/office/drawing/2014/main" id="{142230C1-9502-48A0-BF83-34DCF605B874}"/>
              </a:ext>
            </a:extLst>
          </p:cNvPr>
          <p:cNvSpPr txBox="1"/>
          <p:nvPr/>
        </p:nvSpPr>
        <p:spPr>
          <a:xfrm>
            <a:off x="6831299" y="2505455"/>
            <a:ext cx="252977" cy="147944"/>
          </a:xfrm>
          <a:prstGeom prst="rect">
            <a:avLst/>
          </a:prstGeom>
          <a:noFill/>
        </p:spPr>
        <p:txBody>
          <a:bodyPr wrap="square" lIns="0" tIns="0" rIns="0" bIns="0" rtlCol="0" anchor="ctr" anchorCtr="1">
            <a:noAutofit/>
          </a:bodyPr>
          <a:lstStyle/>
          <a:p>
            <a:pPr>
              <a:lnSpc>
                <a:spcPct val="90000"/>
              </a:lnSpc>
            </a:pPr>
            <a:r>
              <a:rPr lang="en-US" sz="800" dirty="0"/>
              <a:t>123</a:t>
            </a:r>
          </a:p>
        </p:txBody>
      </p:sp>
      <p:sp>
        <p:nvSpPr>
          <p:cNvPr id="852" name="TextBox 851">
            <a:extLst>
              <a:ext uri="{FF2B5EF4-FFF2-40B4-BE49-F238E27FC236}">
                <a16:creationId xmlns:a16="http://schemas.microsoft.com/office/drawing/2014/main" id="{E7C36C22-A370-4971-864A-8689EA158A42}"/>
              </a:ext>
            </a:extLst>
          </p:cNvPr>
          <p:cNvSpPr txBox="1"/>
          <p:nvPr/>
        </p:nvSpPr>
        <p:spPr>
          <a:xfrm>
            <a:off x="7212319" y="2505133"/>
            <a:ext cx="188273" cy="147944"/>
          </a:xfrm>
          <a:prstGeom prst="rect">
            <a:avLst/>
          </a:prstGeom>
          <a:noFill/>
        </p:spPr>
        <p:txBody>
          <a:bodyPr wrap="square" lIns="0" tIns="0" rIns="0" bIns="0" rtlCol="0" anchor="ctr" anchorCtr="1">
            <a:noAutofit/>
          </a:bodyPr>
          <a:lstStyle/>
          <a:p>
            <a:pPr>
              <a:lnSpc>
                <a:spcPct val="90000"/>
              </a:lnSpc>
            </a:pPr>
            <a:r>
              <a:rPr lang="en-US" sz="800" dirty="0"/>
              <a:t>131</a:t>
            </a:r>
          </a:p>
        </p:txBody>
      </p:sp>
      <p:sp>
        <p:nvSpPr>
          <p:cNvPr id="853" name="TextBox 852">
            <a:extLst>
              <a:ext uri="{FF2B5EF4-FFF2-40B4-BE49-F238E27FC236}">
                <a16:creationId xmlns:a16="http://schemas.microsoft.com/office/drawing/2014/main" id="{16693369-179C-41E7-81C4-7F797DB5EEDE}"/>
              </a:ext>
            </a:extLst>
          </p:cNvPr>
          <p:cNvSpPr txBox="1"/>
          <p:nvPr/>
        </p:nvSpPr>
        <p:spPr>
          <a:xfrm>
            <a:off x="7380306" y="2725785"/>
            <a:ext cx="188273" cy="147944"/>
          </a:xfrm>
          <a:prstGeom prst="rect">
            <a:avLst/>
          </a:prstGeom>
          <a:noFill/>
        </p:spPr>
        <p:txBody>
          <a:bodyPr wrap="square" lIns="0" tIns="0" rIns="0" bIns="0" rtlCol="0" anchor="ctr" anchorCtr="1">
            <a:noAutofit/>
          </a:bodyPr>
          <a:lstStyle/>
          <a:p>
            <a:pPr>
              <a:lnSpc>
                <a:spcPct val="90000"/>
              </a:lnSpc>
            </a:pPr>
            <a:r>
              <a:rPr lang="en-US" sz="800" dirty="0"/>
              <a:t>135</a:t>
            </a:r>
          </a:p>
        </p:txBody>
      </p:sp>
      <p:sp>
        <p:nvSpPr>
          <p:cNvPr id="854" name="TextBox 853">
            <a:extLst>
              <a:ext uri="{FF2B5EF4-FFF2-40B4-BE49-F238E27FC236}">
                <a16:creationId xmlns:a16="http://schemas.microsoft.com/office/drawing/2014/main" id="{A3E62E6C-D320-431B-91D9-CA6C0AA713B5}"/>
              </a:ext>
            </a:extLst>
          </p:cNvPr>
          <p:cNvSpPr txBox="1"/>
          <p:nvPr/>
        </p:nvSpPr>
        <p:spPr>
          <a:xfrm>
            <a:off x="7521287" y="2505133"/>
            <a:ext cx="252977" cy="147944"/>
          </a:xfrm>
          <a:prstGeom prst="rect">
            <a:avLst/>
          </a:prstGeom>
          <a:noFill/>
        </p:spPr>
        <p:txBody>
          <a:bodyPr wrap="square" lIns="0" tIns="0" rIns="0" bIns="0" rtlCol="0" anchor="ctr" anchorCtr="1">
            <a:noAutofit/>
          </a:bodyPr>
          <a:lstStyle/>
          <a:p>
            <a:pPr>
              <a:lnSpc>
                <a:spcPct val="90000"/>
              </a:lnSpc>
            </a:pPr>
            <a:r>
              <a:rPr lang="en-US" sz="800" dirty="0"/>
              <a:t>139</a:t>
            </a:r>
          </a:p>
        </p:txBody>
      </p:sp>
      <p:sp>
        <p:nvSpPr>
          <p:cNvPr id="855" name="TextBox 854">
            <a:extLst>
              <a:ext uri="{FF2B5EF4-FFF2-40B4-BE49-F238E27FC236}">
                <a16:creationId xmlns:a16="http://schemas.microsoft.com/office/drawing/2014/main" id="{DAB14C40-E356-4BB2-A932-2019CF8C7681}"/>
              </a:ext>
            </a:extLst>
          </p:cNvPr>
          <p:cNvSpPr txBox="1"/>
          <p:nvPr/>
        </p:nvSpPr>
        <p:spPr>
          <a:xfrm>
            <a:off x="7704282" y="2949878"/>
            <a:ext cx="247824" cy="147944"/>
          </a:xfrm>
          <a:prstGeom prst="rect">
            <a:avLst/>
          </a:prstGeom>
          <a:noFill/>
        </p:spPr>
        <p:txBody>
          <a:bodyPr wrap="square" lIns="0" tIns="0" rIns="0" bIns="0" rtlCol="0" anchor="ctr" anchorCtr="1">
            <a:noAutofit/>
          </a:bodyPr>
          <a:lstStyle/>
          <a:p>
            <a:pPr>
              <a:lnSpc>
                <a:spcPct val="90000"/>
              </a:lnSpc>
            </a:pPr>
            <a:r>
              <a:rPr lang="en-US" sz="800" dirty="0"/>
              <a:t>143</a:t>
            </a:r>
          </a:p>
        </p:txBody>
      </p:sp>
      <p:sp>
        <p:nvSpPr>
          <p:cNvPr id="856" name="TextBox 855">
            <a:extLst>
              <a:ext uri="{FF2B5EF4-FFF2-40B4-BE49-F238E27FC236}">
                <a16:creationId xmlns:a16="http://schemas.microsoft.com/office/drawing/2014/main" id="{29A94FD6-FBB9-4648-8C0A-ECB2BDB7CE18}"/>
              </a:ext>
            </a:extLst>
          </p:cNvPr>
          <p:cNvSpPr txBox="1"/>
          <p:nvPr/>
        </p:nvSpPr>
        <p:spPr>
          <a:xfrm>
            <a:off x="7902262" y="2503827"/>
            <a:ext cx="188273" cy="147944"/>
          </a:xfrm>
          <a:prstGeom prst="rect">
            <a:avLst/>
          </a:prstGeom>
          <a:noFill/>
        </p:spPr>
        <p:txBody>
          <a:bodyPr wrap="square" lIns="0" tIns="0" rIns="0" bIns="0" rtlCol="0" anchor="ctr" anchorCtr="1">
            <a:noAutofit/>
          </a:bodyPr>
          <a:lstStyle/>
          <a:p>
            <a:pPr>
              <a:lnSpc>
                <a:spcPct val="90000"/>
              </a:lnSpc>
            </a:pPr>
            <a:r>
              <a:rPr lang="en-US" sz="800" dirty="0"/>
              <a:t>147</a:t>
            </a:r>
          </a:p>
        </p:txBody>
      </p:sp>
      <p:sp>
        <p:nvSpPr>
          <p:cNvPr id="857" name="TextBox 856">
            <a:extLst>
              <a:ext uri="{FF2B5EF4-FFF2-40B4-BE49-F238E27FC236}">
                <a16:creationId xmlns:a16="http://schemas.microsoft.com/office/drawing/2014/main" id="{13D457CF-084D-4DF7-A448-2B3CB39C6295}"/>
              </a:ext>
            </a:extLst>
          </p:cNvPr>
          <p:cNvSpPr txBox="1"/>
          <p:nvPr/>
        </p:nvSpPr>
        <p:spPr>
          <a:xfrm>
            <a:off x="8070249" y="2724479"/>
            <a:ext cx="188273" cy="147944"/>
          </a:xfrm>
          <a:prstGeom prst="rect">
            <a:avLst/>
          </a:prstGeom>
          <a:noFill/>
        </p:spPr>
        <p:txBody>
          <a:bodyPr wrap="square" lIns="0" tIns="0" rIns="0" bIns="0" rtlCol="0" anchor="ctr" anchorCtr="1">
            <a:noAutofit/>
          </a:bodyPr>
          <a:lstStyle/>
          <a:p>
            <a:pPr>
              <a:lnSpc>
                <a:spcPct val="90000"/>
              </a:lnSpc>
            </a:pPr>
            <a:r>
              <a:rPr lang="en-US" sz="800" dirty="0"/>
              <a:t>151</a:t>
            </a:r>
          </a:p>
        </p:txBody>
      </p:sp>
      <p:sp>
        <p:nvSpPr>
          <p:cNvPr id="858" name="TextBox 857">
            <a:extLst>
              <a:ext uri="{FF2B5EF4-FFF2-40B4-BE49-F238E27FC236}">
                <a16:creationId xmlns:a16="http://schemas.microsoft.com/office/drawing/2014/main" id="{BAB03249-EBF7-41B7-BA77-01CD69660DFD}"/>
              </a:ext>
            </a:extLst>
          </p:cNvPr>
          <p:cNvSpPr txBox="1"/>
          <p:nvPr/>
        </p:nvSpPr>
        <p:spPr>
          <a:xfrm>
            <a:off x="8211230" y="2503827"/>
            <a:ext cx="252977" cy="147944"/>
          </a:xfrm>
          <a:prstGeom prst="rect">
            <a:avLst/>
          </a:prstGeom>
          <a:noFill/>
        </p:spPr>
        <p:txBody>
          <a:bodyPr wrap="square" lIns="0" tIns="0" rIns="0" bIns="0" rtlCol="0" anchor="ctr" anchorCtr="1">
            <a:noAutofit/>
          </a:bodyPr>
          <a:lstStyle/>
          <a:p>
            <a:pPr>
              <a:lnSpc>
                <a:spcPct val="90000"/>
              </a:lnSpc>
            </a:pPr>
            <a:r>
              <a:rPr lang="en-US" sz="800" dirty="0"/>
              <a:t>155</a:t>
            </a:r>
          </a:p>
        </p:txBody>
      </p:sp>
      <p:sp>
        <p:nvSpPr>
          <p:cNvPr id="859" name="TextBox 858">
            <a:extLst>
              <a:ext uri="{FF2B5EF4-FFF2-40B4-BE49-F238E27FC236}">
                <a16:creationId xmlns:a16="http://schemas.microsoft.com/office/drawing/2014/main" id="{7090C675-B352-4B30-BD90-C06D79EFABA1}"/>
              </a:ext>
            </a:extLst>
          </p:cNvPr>
          <p:cNvSpPr txBox="1"/>
          <p:nvPr/>
        </p:nvSpPr>
        <p:spPr>
          <a:xfrm>
            <a:off x="8565565" y="2505133"/>
            <a:ext cx="188273" cy="147944"/>
          </a:xfrm>
          <a:prstGeom prst="rect">
            <a:avLst/>
          </a:prstGeom>
          <a:noFill/>
        </p:spPr>
        <p:txBody>
          <a:bodyPr wrap="square" lIns="0" tIns="0" rIns="0" bIns="0" rtlCol="0" anchor="ctr" anchorCtr="1">
            <a:noAutofit/>
          </a:bodyPr>
          <a:lstStyle/>
          <a:p>
            <a:pPr>
              <a:lnSpc>
                <a:spcPct val="90000"/>
              </a:lnSpc>
            </a:pPr>
            <a:r>
              <a:rPr lang="en-US" sz="800" dirty="0"/>
              <a:t>163</a:t>
            </a:r>
          </a:p>
        </p:txBody>
      </p:sp>
      <p:sp>
        <p:nvSpPr>
          <p:cNvPr id="860" name="TextBox 859">
            <a:extLst>
              <a:ext uri="{FF2B5EF4-FFF2-40B4-BE49-F238E27FC236}">
                <a16:creationId xmlns:a16="http://schemas.microsoft.com/office/drawing/2014/main" id="{F01AD1C7-7715-46E6-9861-3367D4343B9C}"/>
              </a:ext>
            </a:extLst>
          </p:cNvPr>
          <p:cNvSpPr txBox="1"/>
          <p:nvPr/>
        </p:nvSpPr>
        <p:spPr>
          <a:xfrm>
            <a:off x="8733552" y="2725785"/>
            <a:ext cx="188273" cy="147944"/>
          </a:xfrm>
          <a:prstGeom prst="rect">
            <a:avLst/>
          </a:prstGeom>
          <a:noFill/>
        </p:spPr>
        <p:txBody>
          <a:bodyPr wrap="square" lIns="0" tIns="0" rIns="0" bIns="0" rtlCol="0" anchor="ctr" anchorCtr="1">
            <a:noAutofit/>
          </a:bodyPr>
          <a:lstStyle/>
          <a:p>
            <a:pPr>
              <a:lnSpc>
                <a:spcPct val="90000"/>
              </a:lnSpc>
            </a:pPr>
            <a:r>
              <a:rPr lang="en-US" sz="800" dirty="0"/>
              <a:t>167</a:t>
            </a:r>
          </a:p>
        </p:txBody>
      </p:sp>
      <p:sp>
        <p:nvSpPr>
          <p:cNvPr id="861" name="TextBox 860">
            <a:extLst>
              <a:ext uri="{FF2B5EF4-FFF2-40B4-BE49-F238E27FC236}">
                <a16:creationId xmlns:a16="http://schemas.microsoft.com/office/drawing/2014/main" id="{29F0E42D-C40B-4CE2-9603-CD2DEB316298}"/>
              </a:ext>
            </a:extLst>
          </p:cNvPr>
          <p:cNvSpPr txBox="1"/>
          <p:nvPr/>
        </p:nvSpPr>
        <p:spPr>
          <a:xfrm>
            <a:off x="8874533" y="2505133"/>
            <a:ext cx="252977" cy="147944"/>
          </a:xfrm>
          <a:prstGeom prst="rect">
            <a:avLst/>
          </a:prstGeom>
          <a:noFill/>
        </p:spPr>
        <p:txBody>
          <a:bodyPr wrap="square" lIns="0" tIns="0" rIns="0" bIns="0" rtlCol="0" anchor="ctr" anchorCtr="1">
            <a:noAutofit/>
          </a:bodyPr>
          <a:lstStyle/>
          <a:p>
            <a:pPr>
              <a:lnSpc>
                <a:spcPct val="90000"/>
              </a:lnSpc>
            </a:pPr>
            <a:r>
              <a:rPr lang="en-US" sz="800" dirty="0"/>
              <a:t>171</a:t>
            </a:r>
          </a:p>
        </p:txBody>
      </p:sp>
      <p:sp>
        <p:nvSpPr>
          <p:cNvPr id="862" name="TextBox 861">
            <a:extLst>
              <a:ext uri="{FF2B5EF4-FFF2-40B4-BE49-F238E27FC236}">
                <a16:creationId xmlns:a16="http://schemas.microsoft.com/office/drawing/2014/main" id="{DF7B674E-E505-4620-956E-8A6D925773BB}"/>
              </a:ext>
            </a:extLst>
          </p:cNvPr>
          <p:cNvSpPr txBox="1"/>
          <p:nvPr/>
        </p:nvSpPr>
        <p:spPr>
          <a:xfrm>
            <a:off x="9057528" y="2949878"/>
            <a:ext cx="247824" cy="147944"/>
          </a:xfrm>
          <a:prstGeom prst="rect">
            <a:avLst/>
          </a:prstGeom>
          <a:noFill/>
        </p:spPr>
        <p:txBody>
          <a:bodyPr wrap="square" lIns="0" tIns="0" rIns="0" bIns="0" rtlCol="0" anchor="ctr" anchorCtr="1">
            <a:noAutofit/>
          </a:bodyPr>
          <a:lstStyle/>
          <a:p>
            <a:pPr>
              <a:lnSpc>
                <a:spcPct val="90000"/>
              </a:lnSpc>
            </a:pPr>
            <a:r>
              <a:rPr lang="en-US" sz="800" dirty="0"/>
              <a:t>175</a:t>
            </a:r>
          </a:p>
        </p:txBody>
      </p:sp>
      <p:sp>
        <p:nvSpPr>
          <p:cNvPr id="863" name="TextBox 862">
            <a:extLst>
              <a:ext uri="{FF2B5EF4-FFF2-40B4-BE49-F238E27FC236}">
                <a16:creationId xmlns:a16="http://schemas.microsoft.com/office/drawing/2014/main" id="{9E289242-7C38-4FBA-8B55-05C4136443EC}"/>
              </a:ext>
            </a:extLst>
          </p:cNvPr>
          <p:cNvSpPr txBox="1"/>
          <p:nvPr/>
        </p:nvSpPr>
        <p:spPr>
          <a:xfrm>
            <a:off x="9255508" y="2503827"/>
            <a:ext cx="188273" cy="147944"/>
          </a:xfrm>
          <a:prstGeom prst="rect">
            <a:avLst/>
          </a:prstGeom>
          <a:noFill/>
        </p:spPr>
        <p:txBody>
          <a:bodyPr wrap="square" lIns="0" tIns="0" rIns="0" bIns="0" rtlCol="0" anchor="ctr" anchorCtr="1">
            <a:noAutofit/>
          </a:bodyPr>
          <a:lstStyle/>
          <a:p>
            <a:pPr>
              <a:lnSpc>
                <a:spcPct val="90000"/>
              </a:lnSpc>
            </a:pPr>
            <a:r>
              <a:rPr lang="en-US" sz="800" dirty="0"/>
              <a:t>179</a:t>
            </a:r>
          </a:p>
        </p:txBody>
      </p:sp>
      <p:sp>
        <p:nvSpPr>
          <p:cNvPr id="864" name="TextBox 863">
            <a:extLst>
              <a:ext uri="{FF2B5EF4-FFF2-40B4-BE49-F238E27FC236}">
                <a16:creationId xmlns:a16="http://schemas.microsoft.com/office/drawing/2014/main" id="{0FAF9358-F932-407B-B3DA-545A8642FBBA}"/>
              </a:ext>
            </a:extLst>
          </p:cNvPr>
          <p:cNvSpPr txBox="1"/>
          <p:nvPr/>
        </p:nvSpPr>
        <p:spPr>
          <a:xfrm>
            <a:off x="9423495" y="2724479"/>
            <a:ext cx="188273" cy="147944"/>
          </a:xfrm>
          <a:prstGeom prst="rect">
            <a:avLst/>
          </a:prstGeom>
          <a:noFill/>
        </p:spPr>
        <p:txBody>
          <a:bodyPr wrap="square" lIns="0" tIns="0" rIns="0" bIns="0" rtlCol="0" anchor="ctr" anchorCtr="1">
            <a:noAutofit/>
          </a:bodyPr>
          <a:lstStyle/>
          <a:p>
            <a:pPr>
              <a:lnSpc>
                <a:spcPct val="90000"/>
              </a:lnSpc>
            </a:pPr>
            <a:r>
              <a:rPr lang="en-US" sz="800" dirty="0"/>
              <a:t>183</a:t>
            </a:r>
          </a:p>
        </p:txBody>
      </p:sp>
      <p:sp>
        <p:nvSpPr>
          <p:cNvPr id="865" name="TextBox 864">
            <a:extLst>
              <a:ext uri="{FF2B5EF4-FFF2-40B4-BE49-F238E27FC236}">
                <a16:creationId xmlns:a16="http://schemas.microsoft.com/office/drawing/2014/main" id="{9D295DA1-E44B-4894-AF08-CD95B253D63E}"/>
              </a:ext>
            </a:extLst>
          </p:cNvPr>
          <p:cNvSpPr txBox="1"/>
          <p:nvPr/>
        </p:nvSpPr>
        <p:spPr>
          <a:xfrm>
            <a:off x="9564476" y="2503827"/>
            <a:ext cx="252977" cy="147944"/>
          </a:xfrm>
          <a:prstGeom prst="rect">
            <a:avLst/>
          </a:prstGeom>
          <a:noFill/>
        </p:spPr>
        <p:txBody>
          <a:bodyPr wrap="square" lIns="0" tIns="0" rIns="0" bIns="0" rtlCol="0" anchor="ctr" anchorCtr="1">
            <a:noAutofit/>
          </a:bodyPr>
          <a:lstStyle/>
          <a:p>
            <a:pPr>
              <a:lnSpc>
                <a:spcPct val="90000"/>
              </a:lnSpc>
            </a:pPr>
            <a:r>
              <a:rPr lang="en-US" sz="800" dirty="0"/>
              <a:t>187</a:t>
            </a:r>
          </a:p>
        </p:txBody>
      </p:sp>
      <p:sp>
        <p:nvSpPr>
          <p:cNvPr id="867" name="TextBox 866">
            <a:extLst>
              <a:ext uri="{FF2B5EF4-FFF2-40B4-BE49-F238E27FC236}">
                <a16:creationId xmlns:a16="http://schemas.microsoft.com/office/drawing/2014/main" id="{BC4ED934-EB5C-435E-B248-6F5B4770822E}"/>
              </a:ext>
            </a:extLst>
          </p:cNvPr>
          <p:cNvSpPr txBox="1"/>
          <p:nvPr/>
        </p:nvSpPr>
        <p:spPr>
          <a:xfrm>
            <a:off x="9952123" y="2510780"/>
            <a:ext cx="188273" cy="147944"/>
          </a:xfrm>
          <a:prstGeom prst="rect">
            <a:avLst/>
          </a:prstGeom>
          <a:noFill/>
        </p:spPr>
        <p:txBody>
          <a:bodyPr wrap="square" lIns="0" tIns="0" rIns="0" bIns="0" rtlCol="0" anchor="ctr" anchorCtr="1">
            <a:noAutofit/>
          </a:bodyPr>
          <a:lstStyle/>
          <a:p>
            <a:pPr>
              <a:lnSpc>
                <a:spcPct val="90000"/>
              </a:lnSpc>
            </a:pPr>
            <a:r>
              <a:rPr lang="en-US" sz="800" dirty="0"/>
              <a:t>195</a:t>
            </a:r>
          </a:p>
        </p:txBody>
      </p:sp>
      <p:sp>
        <p:nvSpPr>
          <p:cNvPr id="868" name="TextBox 867">
            <a:extLst>
              <a:ext uri="{FF2B5EF4-FFF2-40B4-BE49-F238E27FC236}">
                <a16:creationId xmlns:a16="http://schemas.microsoft.com/office/drawing/2014/main" id="{9E8DB351-CF6F-4471-A682-ECFDEB1F3C99}"/>
              </a:ext>
            </a:extLst>
          </p:cNvPr>
          <p:cNvSpPr txBox="1"/>
          <p:nvPr/>
        </p:nvSpPr>
        <p:spPr>
          <a:xfrm>
            <a:off x="10120110" y="2731432"/>
            <a:ext cx="188273" cy="147944"/>
          </a:xfrm>
          <a:prstGeom prst="rect">
            <a:avLst/>
          </a:prstGeom>
          <a:noFill/>
        </p:spPr>
        <p:txBody>
          <a:bodyPr wrap="square" lIns="0" tIns="0" rIns="0" bIns="0" rtlCol="0" anchor="ctr" anchorCtr="1">
            <a:noAutofit/>
          </a:bodyPr>
          <a:lstStyle/>
          <a:p>
            <a:pPr>
              <a:lnSpc>
                <a:spcPct val="90000"/>
              </a:lnSpc>
            </a:pPr>
            <a:r>
              <a:rPr lang="en-US" sz="800" dirty="0"/>
              <a:t>199</a:t>
            </a:r>
          </a:p>
        </p:txBody>
      </p:sp>
      <p:sp>
        <p:nvSpPr>
          <p:cNvPr id="869" name="TextBox 868">
            <a:extLst>
              <a:ext uri="{FF2B5EF4-FFF2-40B4-BE49-F238E27FC236}">
                <a16:creationId xmlns:a16="http://schemas.microsoft.com/office/drawing/2014/main" id="{BD21584B-16DC-4218-A6E6-A98AFC4DDF1B}"/>
              </a:ext>
            </a:extLst>
          </p:cNvPr>
          <p:cNvSpPr txBox="1"/>
          <p:nvPr/>
        </p:nvSpPr>
        <p:spPr>
          <a:xfrm>
            <a:off x="10261091" y="2510780"/>
            <a:ext cx="252977" cy="147944"/>
          </a:xfrm>
          <a:prstGeom prst="rect">
            <a:avLst/>
          </a:prstGeom>
          <a:noFill/>
        </p:spPr>
        <p:txBody>
          <a:bodyPr wrap="square" lIns="0" tIns="0" rIns="0" bIns="0" rtlCol="0" anchor="ctr" anchorCtr="1">
            <a:noAutofit/>
          </a:bodyPr>
          <a:lstStyle/>
          <a:p>
            <a:pPr>
              <a:lnSpc>
                <a:spcPct val="90000"/>
              </a:lnSpc>
            </a:pPr>
            <a:r>
              <a:rPr lang="en-US" sz="800" dirty="0"/>
              <a:t>203</a:t>
            </a:r>
          </a:p>
        </p:txBody>
      </p:sp>
      <p:sp>
        <p:nvSpPr>
          <p:cNvPr id="870" name="TextBox 869">
            <a:extLst>
              <a:ext uri="{FF2B5EF4-FFF2-40B4-BE49-F238E27FC236}">
                <a16:creationId xmlns:a16="http://schemas.microsoft.com/office/drawing/2014/main" id="{2A892B65-DB00-4A30-AE18-343E5E081B13}"/>
              </a:ext>
            </a:extLst>
          </p:cNvPr>
          <p:cNvSpPr txBox="1"/>
          <p:nvPr/>
        </p:nvSpPr>
        <p:spPr>
          <a:xfrm>
            <a:off x="10444086" y="2955525"/>
            <a:ext cx="247824" cy="147944"/>
          </a:xfrm>
          <a:prstGeom prst="rect">
            <a:avLst/>
          </a:prstGeom>
          <a:noFill/>
        </p:spPr>
        <p:txBody>
          <a:bodyPr wrap="square" lIns="0" tIns="0" rIns="0" bIns="0" rtlCol="0" anchor="ctr" anchorCtr="1">
            <a:noAutofit/>
          </a:bodyPr>
          <a:lstStyle/>
          <a:p>
            <a:pPr>
              <a:lnSpc>
                <a:spcPct val="90000"/>
              </a:lnSpc>
            </a:pPr>
            <a:r>
              <a:rPr lang="en-US" sz="800" dirty="0"/>
              <a:t>207</a:t>
            </a:r>
          </a:p>
        </p:txBody>
      </p:sp>
      <p:sp>
        <p:nvSpPr>
          <p:cNvPr id="871" name="TextBox 870">
            <a:extLst>
              <a:ext uri="{FF2B5EF4-FFF2-40B4-BE49-F238E27FC236}">
                <a16:creationId xmlns:a16="http://schemas.microsoft.com/office/drawing/2014/main" id="{2762D6D4-1D5D-4866-B211-29489B858332}"/>
              </a:ext>
            </a:extLst>
          </p:cNvPr>
          <p:cNvSpPr txBox="1"/>
          <p:nvPr/>
        </p:nvSpPr>
        <p:spPr>
          <a:xfrm>
            <a:off x="10642066" y="2509474"/>
            <a:ext cx="188273" cy="147944"/>
          </a:xfrm>
          <a:prstGeom prst="rect">
            <a:avLst/>
          </a:prstGeom>
          <a:noFill/>
        </p:spPr>
        <p:txBody>
          <a:bodyPr wrap="square" lIns="0" tIns="0" rIns="0" bIns="0" rtlCol="0" anchor="ctr" anchorCtr="1">
            <a:noAutofit/>
          </a:bodyPr>
          <a:lstStyle/>
          <a:p>
            <a:pPr>
              <a:lnSpc>
                <a:spcPct val="90000"/>
              </a:lnSpc>
            </a:pPr>
            <a:r>
              <a:rPr lang="en-US" sz="800" dirty="0"/>
              <a:t>211</a:t>
            </a:r>
          </a:p>
        </p:txBody>
      </p:sp>
      <p:sp>
        <p:nvSpPr>
          <p:cNvPr id="872" name="TextBox 871">
            <a:extLst>
              <a:ext uri="{FF2B5EF4-FFF2-40B4-BE49-F238E27FC236}">
                <a16:creationId xmlns:a16="http://schemas.microsoft.com/office/drawing/2014/main" id="{E48BFC55-CAEA-4958-B6EE-741F13361B95}"/>
              </a:ext>
            </a:extLst>
          </p:cNvPr>
          <p:cNvSpPr txBox="1"/>
          <p:nvPr/>
        </p:nvSpPr>
        <p:spPr>
          <a:xfrm>
            <a:off x="10810053" y="2730126"/>
            <a:ext cx="188273" cy="147944"/>
          </a:xfrm>
          <a:prstGeom prst="rect">
            <a:avLst/>
          </a:prstGeom>
          <a:noFill/>
        </p:spPr>
        <p:txBody>
          <a:bodyPr wrap="square" lIns="0" tIns="0" rIns="0" bIns="0" rtlCol="0" anchor="ctr" anchorCtr="1">
            <a:noAutofit/>
          </a:bodyPr>
          <a:lstStyle/>
          <a:p>
            <a:pPr>
              <a:lnSpc>
                <a:spcPct val="90000"/>
              </a:lnSpc>
            </a:pPr>
            <a:r>
              <a:rPr lang="en-US" sz="800" dirty="0"/>
              <a:t>215</a:t>
            </a:r>
          </a:p>
        </p:txBody>
      </p:sp>
      <p:sp>
        <p:nvSpPr>
          <p:cNvPr id="873" name="TextBox 872">
            <a:extLst>
              <a:ext uri="{FF2B5EF4-FFF2-40B4-BE49-F238E27FC236}">
                <a16:creationId xmlns:a16="http://schemas.microsoft.com/office/drawing/2014/main" id="{C5F0DAFD-C45C-43DE-93A1-F7B30FAE0AD2}"/>
              </a:ext>
            </a:extLst>
          </p:cNvPr>
          <p:cNvSpPr txBox="1"/>
          <p:nvPr/>
        </p:nvSpPr>
        <p:spPr>
          <a:xfrm>
            <a:off x="10951034" y="2509474"/>
            <a:ext cx="252977" cy="147944"/>
          </a:xfrm>
          <a:prstGeom prst="rect">
            <a:avLst/>
          </a:prstGeom>
          <a:noFill/>
        </p:spPr>
        <p:txBody>
          <a:bodyPr wrap="square" lIns="0" tIns="0" rIns="0" bIns="0" rtlCol="0" anchor="ctr" anchorCtr="1">
            <a:noAutofit/>
          </a:bodyPr>
          <a:lstStyle/>
          <a:p>
            <a:pPr>
              <a:lnSpc>
                <a:spcPct val="90000"/>
              </a:lnSpc>
            </a:pPr>
            <a:r>
              <a:rPr lang="en-US" sz="800" dirty="0"/>
              <a:t>219</a:t>
            </a:r>
          </a:p>
        </p:txBody>
      </p:sp>
      <p:sp>
        <p:nvSpPr>
          <p:cNvPr id="874" name="TextBox 873">
            <a:extLst>
              <a:ext uri="{FF2B5EF4-FFF2-40B4-BE49-F238E27FC236}">
                <a16:creationId xmlns:a16="http://schemas.microsoft.com/office/drawing/2014/main" id="{A34D783D-2718-4472-9C5F-B3E6C962C246}"/>
              </a:ext>
            </a:extLst>
          </p:cNvPr>
          <p:cNvSpPr txBox="1"/>
          <p:nvPr/>
        </p:nvSpPr>
        <p:spPr>
          <a:xfrm>
            <a:off x="11304708" y="2509474"/>
            <a:ext cx="252977" cy="147944"/>
          </a:xfrm>
          <a:prstGeom prst="rect">
            <a:avLst/>
          </a:prstGeom>
          <a:noFill/>
        </p:spPr>
        <p:txBody>
          <a:bodyPr wrap="square" lIns="0" tIns="0" rIns="0" bIns="0" rtlCol="0" anchor="ctr" anchorCtr="1">
            <a:noAutofit/>
          </a:bodyPr>
          <a:lstStyle/>
          <a:p>
            <a:pPr>
              <a:lnSpc>
                <a:spcPct val="90000"/>
              </a:lnSpc>
            </a:pPr>
            <a:r>
              <a:rPr lang="en-US" sz="800" dirty="0"/>
              <a:t>227</a:t>
            </a:r>
          </a:p>
        </p:txBody>
      </p:sp>
      <p:sp>
        <p:nvSpPr>
          <p:cNvPr id="972" name="TextBox 971">
            <a:extLst>
              <a:ext uri="{FF2B5EF4-FFF2-40B4-BE49-F238E27FC236}">
                <a16:creationId xmlns:a16="http://schemas.microsoft.com/office/drawing/2014/main" id="{0773376C-1CF0-4236-BAF0-38110FD1DB34}"/>
              </a:ext>
            </a:extLst>
          </p:cNvPr>
          <p:cNvSpPr txBox="1"/>
          <p:nvPr/>
        </p:nvSpPr>
        <p:spPr>
          <a:xfrm rot="16200000">
            <a:off x="1686513" y="2314028"/>
            <a:ext cx="108771" cy="147944"/>
          </a:xfrm>
          <a:prstGeom prst="rect">
            <a:avLst/>
          </a:prstGeom>
          <a:noFill/>
        </p:spPr>
        <p:txBody>
          <a:bodyPr wrap="square" lIns="0" tIns="0" rIns="0" bIns="0" rtlCol="0" anchor="ctr" anchorCtr="1">
            <a:noAutofit/>
          </a:bodyPr>
          <a:lstStyle/>
          <a:p>
            <a:pPr>
              <a:lnSpc>
                <a:spcPct val="90000"/>
              </a:lnSpc>
            </a:pPr>
            <a:r>
              <a:rPr lang="en-US" sz="700" dirty="0"/>
              <a:t>1</a:t>
            </a:r>
          </a:p>
        </p:txBody>
      </p:sp>
      <p:sp>
        <p:nvSpPr>
          <p:cNvPr id="973" name="TextBox 972">
            <a:extLst>
              <a:ext uri="{FF2B5EF4-FFF2-40B4-BE49-F238E27FC236}">
                <a16:creationId xmlns:a16="http://schemas.microsoft.com/office/drawing/2014/main" id="{31C49FAC-751D-40E5-9899-3A9E874125E0}"/>
              </a:ext>
            </a:extLst>
          </p:cNvPr>
          <p:cNvSpPr txBox="1"/>
          <p:nvPr/>
        </p:nvSpPr>
        <p:spPr>
          <a:xfrm rot="16200000">
            <a:off x="1854500" y="2314028"/>
            <a:ext cx="108771" cy="147944"/>
          </a:xfrm>
          <a:prstGeom prst="rect">
            <a:avLst/>
          </a:prstGeom>
          <a:noFill/>
        </p:spPr>
        <p:txBody>
          <a:bodyPr wrap="square" lIns="0" tIns="0" rIns="0" bIns="0" rtlCol="0" anchor="ctr" anchorCtr="1">
            <a:noAutofit/>
          </a:bodyPr>
          <a:lstStyle/>
          <a:p>
            <a:pPr>
              <a:lnSpc>
                <a:spcPct val="90000"/>
              </a:lnSpc>
            </a:pPr>
            <a:r>
              <a:rPr lang="en-US" sz="700" dirty="0"/>
              <a:t>5</a:t>
            </a:r>
          </a:p>
        </p:txBody>
      </p:sp>
      <p:sp>
        <p:nvSpPr>
          <p:cNvPr id="974" name="TextBox 973">
            <a:extLst>
              <a:ext uri="{FF2B5EF4-FFF2-40B4-BE49-F238E27FC236}">
                <a16:creationId xmlns:a16="http://schemas.microsoft.com/office/drawing/2014/main" id="{B0A80308-0E13-4E00-BC6F-568FD5EBDA10}"/>
              </a:ext>
            </a:extLst>
          </p:cNvPr>
          <p:cNvSpPr txBox="1"/>
          <p:nvPr/>
        </p:nvSpPr>
        <p:spPr>
          <a:xfrm rot="16200000">
            <a:off x="2032862" y="2314028"/>
            <a:ext cx="108771" cy="147944"/>
          </a:xfrm>
          <a:prstGeom prst="rect">
            <a:avLst/>
          </a:prstGeom>
          <a:noFill/>
        </p:spPr>
        <p:txBody>
          <a:bodyPr wrap="square" lIns="0" tIns="0" rIns="0" bIns="0" rtlCol="0" anchor="ctr" anchorCtr="1">
            <a:noAutofit/>
          </a:bodyPr>
          <a:lstStyle/>
          <a:p>
            <a:pPr>
              <a:lnSpc>
                <a:spcPct val="90000"/>
              </a:lnSpc>
            </a:pPr>
            <a:r>
              <a:rPr lang="en-US" sz="700" dirty="0"/>
              <a:t>9</a:t>
            </a:r>
          </a:p>
        </p:txBody>
      </p:sp>
      <p:sp>
        <p:nvSpPr>
          <p:cNvPr id="975" name="TextBox 974">
            <a:extLst>
              <a:ext uri="{FF2B5EF4-FFF2-40B4-BE49-F238E27FC236}">
                <a16:creationId xmlns:a16="http://schemas.microsoft.com/office/drawing/2014/main" id="{6EABC280-39E9-4231-82B4-E3DD36C6687D}"/>
              </a:ext>
            </a:extLst>
          </p:cNvPr>
          <p:cNvSpPr txBox="1"/>
          <p:nvPr/>
        </p:nvSpPr>
        <p:spPr>
          <a:xfrm rot="16200000">
            <a:off x="2184784" y="2342606"/>
            <a:ext cx="143175" cy="147944"/>
          </a:xfrm>
          <a:prstGeom prst="rect">
            <a:avLst/>
          </a:prstGeom>
          <a:noFill/>
        </p:spPr>
        <p:txBody>
          <a:bodyPr wrap="square" lIns="0" tIns="0" rIns="0" bIns="0" rtlCol="0" anchor="ctr" anchorCtr="1">
            <a:noAutofit/>
          </a:bodyPr>
          <a:lstStyle/>
          <a:p>
            <a:pPr>
              <a:lnSpc>
                <a:spcPct val="90000"/>
              </a:lnSpc>
            </a:pPr>
            <a:r>
              <a:rPr lang="en-US" sz="700" dirty="0"/>
              <a:t>13</a:t>
            </a:r>
          </a:p>
        </p:txBody>
      </p:sp>
      <p:sp>
        <p:nvSpPr>
          <p:cNvPr id="976" name="TextBox 975">
            <a:extLst>
              <a:ext uri="{FF2B5EF4-FFF2-40B4-BE49-F238E27FC236}">
                <a16:creationId xmlns:a16="http://schemas.microsoft.com/office/drawing/2014/main" id="{22777CEC-7E12-4829-8E9B-901EE8D548B7}"/>
              </a:ext>
            </a:extLst>
          </p:cNvPr>
          <p:cNvSpPr txBox="1"/>
          <p:nvPr/>
        </p:nvSpPr>
        <p:spPr>
          <a:xfrm rot="16200000">
            <a:off x="2324205" y="2342606"/>
            <a:ext cx="185907" cy="147944"/>
          </a:xfrm>
          <a:prstGeom prst="rect">
            <a:avLst/>
          </a:prstGeom>
          <a:noFill/>
        </p:spPr>
        <p:txBody>
          <a:bodyPr wrap="square" lIns="0" tIns="0" rIns="0" bIns="0" rtlCol="0" anchor="ctr" anchorCtr="1">
            <a:noAutofit/>
          </a:bodyPr>
          <a:lstStyle/>
          <a:p>
            <a:pPr>
              <a:lnSpc>
                <a:spcPct val="90000"/>
              </a:lnSpc>
            </a:pPr>
            <a:r>
              <a:rPr lang="en-US" sz="700" dirty="0"/>
              <a:t>17</a:t>
            </a:r>
          </a:p>
        </p:txBody>
      </p:sp>
      <p:sp>
        <p:nvSpPr>
          <p:cNvPr id="977" name="TextBox 976">
            <a:extLst>
              <a:ext uri="{FF2B5EF4-FFF2-40B4-BE49-F238E27FC236}">
                <a16:creationId xmlns:a16="http://schemas.microsoft.com/office/drawing/2014/main" id="{B70BD609-E253-48C0-A325-D275F6564744}"/>
              </a:ext>
            </a:extLst>
          </p:cNvPr>
          <p:cNvSpPr txBox="1"/>
          <p:nvPr/>
        </p:nvSpPr>
        <p:spPr>
          <a:xfrm rot="16200000">
            <a:off x="2512650" y="2342607"/>
            <a:ext cx="161860" cy="147944"/>
          </a:xfrm>
          <a:prstGeom prst="rect">
            <a:avLst/>
          </a:prstGeom>
          <a:noFill/>
        </p:spPr>
        <p:txBody>
          <a:bodyPr wrap="square" lIns="0" tIns="0" rIns="0" bIns="0" rtlCol="0" anchor="ctr" anchorCtr="1">
            <a:noAutofit/>
          </a:bodyPr>
          <a:lstStyle/>
          <a:p>
            <a:pPr>
              <a:lnSpc>
                <a:spcPct val="90000"/>
              </a:lnSpc>
            </a:pPr>
            <a:r>
              <a:rPr lang="en-US" sz="700" dirty="0"/>
              <a:t>21</a:t>
            </a:r>
          </a:p>
        </p:txBody>
      </p:sp>
      <p:sp>
        <p:nvSpPr>
          <p:cNvPr id="978" name="TextBox 977">
            <a:extLst>
              <a:ext uri="{FF2B5EF4-FFF2-40B4-BE49-F238E27FC236}">
                <a16:creationId xmlns:a16="http://schemas.microsoft.com/office/drawing/2014/main" id="{DC7A0659-DB2F-40A9-8ED4-D3B883A3B827}"/>
              </a:ext>
            </a:extLst>
          </p:cNvPr>
          <p:cNvSpPr txBox="1"/>
          <p:nvPr/>
        </p:nvSpPr>
        <p:spPr>
          <a:xfrm rot="16200000">
            <a:off x="2690192" y="2342607"/>
            <a:ext cx="161860" cy="147944"/>
          </a:xfrm>
          <a:prstGeom prst="rect">
            <a:avLst/>
          </a:prstGeom>
          <a:noFill/>
        </p:spPr>
        <p:txBody>
          <a:bodyPr wrap="square" lIns="0" tIns="0" rIns="0" bIns="0" rtlCol="0" anchor="ctr" anchorCtr="1">
            <a:noAutofit/>
          </a:bodyPr>
          <a:lstStyle/>
          <a:p>
            <a:pPr>
              <a:lnSpc>
                <a:spcPct val="90000"/>
              </a:lnSpc>
            </a:pPr>
            <a:r>
              <a:rPr lang="en-US" sz="700" dirty="0"/>
              <a:t>25</a:t>
            </a:r>
          </a:p>
        </p:txBody>
      </p:sp>
      <p:sp>
        <p:nvSpPr>
          <p:cNvPr id="979" name="TextBox 978">
            <a:extLst>
              <a:ext uri="{FF2B5EF4-FFF2-40B4-BE49-F238E27FC236}">
                <a16:creationId xmlns:a16="http://schemas.microsoft.com/office/drawing/2014/main" id="{DEF5973A-903A-4FAA-8AF9-7916D311B39D}"/>
              </a:ext>
            </a:extLst>
          </p:cNvPr>
          <p:cNvSpPr txBox="1"/>
          <p:nvPr/>
        </p:nvSpPr>
        <p:spPr>
          <a:xfrm rot="16200000">
            <a:off x="2827800" y="2342607"/>
            <a:ext cx="213056" cy="147944"/>
          </a:xfrm>
          <a:prstGeom prst="rect">
            <a:avLst/>
          </a:prstGeom>
          <a:noFill/>
        </p:spPr>
        <p:txBody>
          <a:bodyPr wrap="square" lIns="0" tIns="0" rIns="0" bIns="0" rtlCol="0" anchor="ctr" anchorCtr="1">
            <a:noAutofit/>
          </a:bodyPr>
          <a:lstStyle/>
          <a:p>
            <a:pPr>
              <a:lnSpc>
                <a:spcPct val="90000"/>
              </a:lnSpc>
            </a:pPr>
            <a:r>
              <a:rPr lang="en-US" sz="700" dirty="0"/>
              <a:t>29</a:t>
            </a:r>
          </a:p>
        </p:txBody>
      </p:sp>
      <p:sp>
        <p:nvSpPr>
          <p:cNvPr id="980" name="TextBox 979">
            <a:extLst>
              <a:ext uri="{FF2B5EF4-FFF2-40B4-BE49-F238E27FC236}">
                <a16:creationId xmlns:a16="http://schemas.microsoft.com/office/drawing/2014/main" id="{0F63D9CF-8B5C-478D-BBD9-55A99B08A845}"/>
              </a:ext>
            </a:extLst>
          </p:cNvPr>
          <p:cNvSpPr txBox="1"/>
          <p:nvPr/>
        </p:nvSpPr>
        <p:spPr>
          <a:xfrm rot="16200000">
            <a:off x="3019180" y="2342606"/>
            <a:ext cx="185907" cy="147944"/>
          </a:xfrm>
          <a:prstGeom prst="rect">
            <a:avLst/>
          </a:prstGeom>
          <a:noFill/>
        </p:spPr>
        <p:txBody>
          <a:bodyPr wrap="square" lIns="0" tIns="0" rIns="0" bIns="0" rtlCol="0" anchor="ctr" anchorCtr="1">
            <a:noAutofit/>
          </a:bodyPr>
          <a:lstStyle/>
          <a:p>
            <a:pPr>
              <a:lnSpc>
                <a:spcPct val="90000"/>
              </a:lnSpc>
            </a:pPr>
            <a:r>
              <a:rPr lang="en-US" sz="700" dirty="0"/>
              <a:t>33</a:t>
            </a:r>
          </a:p>
        </p:txBody>
      </p:sp>
      <p:sp>
        <p:nvSpPr>
          <p:cNvPr id="981" name="TextBox 980">
            <a:extLst>
              <a:ext uri="{FF2B5EF4-FFF2-40B4-BE49-F238E27FC236}">
                <a16:creationId xmlns:a16="http://schemas.microsoft.com/office/drawing/2014/main" id="{7E83E49B-B5FB-4E0B-92D7-2D8F3915F81C}"/>
              </a:ext>
            </a:extLst>
          </p:cNvPr>
          <p:cNvSpPr txBox="1"/>
          <p:nvPr/>
        </p:nvSpPr>
        <p:spPr>
          <a:xfrm rot="16200000">
            <a:off x="3207625" y="2342607"/>
            <a:ext cx="161860" cy="147944"/>
          </a:xfrm>
          <a:prstGeom prst="rect">
            <a:avLst/>
          </a:prstGeom>
          <a:noFill/>
        </p:spPr>
        <p:txBody>
          <a:bodyPr wrap="square" lIns="0" tIns="0" rIns="0" bIns="0" rtlCol="0" anchor="ctr" anchorCtr="1">
            <a:noAutofit/>
          </a:bodyPr>
          <a:lstStyle/>
          <a:p>
            <a:pPr>
              <a:lnSpc>
                <a:spcPct val="90000"/>
              </a:lnSpc>
            </a:pPr>
            <a:r>
              <a:rPr lang="en-US" sz="700" dirty="0"/>
              <a:t>37</a:t>
            </a:r>
          </a:p>
        </p:txBody>
      </p:sp>
      <p:sp>
        <p:nvSpPr>
          <p:cNvPr id="982" name="TextBox 981">
            <a:extLst>
              <a:ext uri="{FF2B5EF4-FFF2-40B4-BE49-F238E27FC236}">
                <a16:creationId xmlns:a16="http://schemas.microsoft.com/office/drawing/2014/main" id="{80F197B1-01D3-4E19-84B0-AD13507210F0}"/>
              </a:ext>
            </a:extLst>
          </p:cNvPr>
          <p:cNvSpPr txBox="1"/>
          <p:nvPr/>
        </p:nvSpPr>
        <p:spPr>
          <a:xfrm rot="16200000">
            <a:off x="3379585" y="2342607"/>
            <a:ext cx="161860" cy="147944"/>
          </a:xfrm>
          <a:prstGeom prst="rect">
            <a:avLst/>
          </a:prstGeom>
          <a:noFill/>
        </p:spPr>
        <p:txBody>
          <a:bodyPr wrap="square" lIns="0" tIns="0" rIns="0" bIns="0" rtlCol="0" anchor="ctr" anchorCtr="1">
            <a:noAutofit/>
          </a:bodyPr>
          <a:lstStyle/>
          <a:p>
            <a:pPr>
              <a:lnSpc>
                <a:spcPct val="90000"/>
              </a:lnSpc>
            </a:pPr>
            <a:r>
              <a:rPr lang="en-US" sz="700" dirty="0"/>
              <a:t>41</a:t>
            </a:r>
          </a:p>
        </p:txBody>
      </p:sp>
      <p:sp>
        <p:nvSpPr>
          <p:cNvPr id="983" name="TextBox 982">
            <a:extLst>
              <a:ext uri="{FF2B5EF4-FFF2-40B4-BE49-F238E27FC236}">
                <a16:creationId xmlns:a16="http://schemas.microsoft.com/office/drawing/2014/main" id="{0066171A-6ABF-49C4-B5F4-A34C776F683A}"/>
              </a:ext>
            </a:extLst>
          </p:cNvPr>
          <p:cNvSpPr txBox="1"/>
          <p:nvPr/>
        </p:nvSpPr>
        <p:spPr>
          <a:xfrm rot="16200000">
            <a:off x="3522775" y="2342607"/>
            <a:ext cx="213056" cy="147944"/>
          </a:xfrm>
          <a:prstGeom prst="rect">
            <a:avLst/>
          </a:prstGeom>
          <a:noFill/>
        </p:spPr>
        <p:txBody>
          <a:bodyPr wrap="square" lIns="0" tIns="0" rIns="0" bIns="0" rtlCol="0" anchor="ctr" anchorCtr="1">
            <a:noAutofit/>
          </a:bodyPr>
          <a:lstStyle/>
          <a:p>
            <a:pPr>
              <a:lnSpc>
                <a:spcPct val="90000"/>
              </a:lnSpc>
            </a:pPr>
            <a:r>
              <a:rPr lang="en-US" sz="700" dirty="0"/>
              <a:t>45</a:t>
            </a:r>
          </a:p>
        </p:txBody>
      </p:sp>
      <p:sp>
        <p:nvSpPr>
          <p:cNvPr id="984" name="TextBox 983">
            <a:extLst>
              <a:ext uri="{FF2B5EF4-FFF2-40B4-BE49-F238E27FC236}">
                <a16:creationId xmlns:a16="http://schemas.microsoft.com/office/drawing/2014/main" id="{6AEB451B-0C7D-446B-8A12-83D4C1507D34}"/>
              </a:ext>
            </a:extLst>
          </p:cNvPr>
          <p:cNvSpPr txBox="1"/>
          <p:nvPr/>
        </p:nvSpPr>
        <p:spPr>
          <a:xfrm rot="16200000">
            <a:off x="3699234" y="2342606"/>
            <a:ext cx="185907" cy="147944"/>
          </a:xfrm>
          <a:prstGeom prst="rect">
            <a:avLst/>
          </a:prstGeom>
          <a:noFill/>
        </p:spPr>
        <p:txBody>
          <a:bodyPr wrap="square" lIns="0" tIns="0" rIns="0" bIns="0" rtlCol="0" anchor="ctr" anchorCtr="1">
            <a:noAutofit/>
          </a:bodyPr>
          <a:lstStyle/>
          <a:p>
            <a:pPr>
              <a:lnSpc>
                <a:spcPct val="90000"/>
              </a:lnSpc>
            </a:pPr>
            <a:r>
              <a:rPr lang="en-US" sz="700" dirty="0"/>
              <a:t>49</a:t>
            </a:r>
          </a:p>
        </p:txBody>
      </p:sp>
      <p:sp>
        <p:nvSpPr>
          <p:cNvPr id="985" name="TextBox 984">
            <a:extLst>
              <a:ext uri="{FF2B5EF4-FFF2-40B4-BE49-F238E27FC236}">
                <a16:creationId xmlns:a16="http://schemas.microsoft.com/office/drawing/2014/main" id="{CF7B67CD-A7FF-4154-A51A-CC4E95E2FD45}"/>
              </a:ext>
            </a:extLst>
          </p:cNvPr>
          <p:cNvSpPr txBox="1"/>
          <p:nvPr/>
        </p:nvSpPr>
        <p:spPr>
          <a:xfrm rot="16200000">
            <a:off x="3884339" y="2342607"/>
            <a:ext cx="161860" cy="147944"/>
          </a:xfrm>
          <a:prstGeom prst="rect">
            <a:avLst/>
          </a:prstGeom>
          <a:noFill/>
        </p:spPr>
        <p:txBody>
          <a:bodyPr wrap="square" lIns="0" tIns="0" rIns="0" bIns="0" rtlCol="0" anchor="ctr" anchorCtr="1">
            <a:noAutofit/>
          </a:bodyPr>
          <a:lstStyle/>
          <a:p>
            <a:pPr>
              <a:lnSpc>
                <a:spcPct val="90000"/>
              </a:lnSpc>
            </a:pPr>
            <a:r>
              <a:rPr lang="en-US" sz="700" dirty="0"/>
              <a:t>53</a:t>
            </a:r>
          </a:p>
        </p:txBody>
      </p:sp>
      <p:sp>
        <p:nvSpPr>
          <p:cNvPr id="986" name="TextBox 985">
            <a:extLst>
              <a:ext uri="{FF2B5EF4-FFF2-40B4-BE49-F238E27FC236}">
                <a16:creationId xmlns:a16="http://schemas.microsoft.com/office/drawing/2014/main" id="{9A988AAD-AA71-4A88-999A-B9F0AF9895B2}"/>
              </a:ext>
            </a:extLst>
          </p:cNvPr>
          <p:cNvSpPr txBox="1"/>
          <p:nvPr/>
        </p:nvSpPr>
        <p:spPr>
          <a:xfrm rot="16200000">
            <a:off x="4061881" y="2342606"/>
            <a:ext cx="161860" cy="147944"/>
          </a:xfrm>
          <a:prstGeom prst="rect">
            <a:avLst/>
          </a:prstGeom>
          <a:noFill/>
        </p:spPr>
        <p:txBody>
          <a:bodyPr wrap="square" lIns="0" tIns="0" rIns="0" bIns="0" rtlCol="0" anchor="ctr" anchorCtr="1">
            <a:noAutofit/>
          </a:bodyPr>
          <a:lstStyle/>
          <a:p>
            <a:pPr>
              <a:lnSpc>
                <a:spcPct val="90000"/>
              </a:lnSpc>
            </a:pPr>
            <a:r>
              <a:rPr lang="en-US" sz="700" dirty="0"/>
              <a:t>57</a:t>
            </a:r>
          </a:p>
        </p:txBody>
      </p:sp>
      <p:sp>
        <p:nvSpPr>
          <p:cNvPr id="987" name="TextBox 986">
            <a:extLst>
              <a:ext uri="{FF2B5EF4-FFF2-40B4-BE49-F238E27FC236}">
                <a16:creationId xmlns:a16="http://schemas.microsoft.com/office/drawing/2014/main" id="{61F8FD5F-B1D5-44B7-A88B-3BD0C2D22D14}"/>
              </a:ext>
            </a:extLst>
          </p:cNvPr>
          <p:cNvSpPr txBox="1"/>
          <p:nvPr/>
        </p:nvSpPr>
        <p:spPr>
          <a:xfrm rot="16200000">
            <a:off x="4199489" y="2342606"/>
            <a:ext cx="213056" cy="147944"/>
          </a:xfrm>
          <a:prstGeom prst="rect">
            <a:avLst/>
          </a:prstGeom>
          <a:noFill/>
        </p:spPr>
        <p:txBody>
          <a:bodyPr wrap="square" lIns="0" tIns="0" rIns="0" bIns="0" rtlCol="0" anchor="ctr" anchorCtr="1">
            <a:noAutofit/>
          </a:bodyPr>
          <a:lstStyle/>
          <a:p>
            <a:pPr>
              <a:lnSpc>
                <a:spcPct val="90000"/>
              </a:lnSpc>
            </a:pPr>
            <a:r>
              <a:rPr lang="en-US" sz="700" dirty="0"/>
              <a:t>61</a:t>
            </a:r>
          </a:p>
        </p:txBody>
      </p:sp>
      <p:sp>
        <p:nvSpPr>
          <p:cNvPr id="988" name="TextBox 987">
            <a:extLst>
              <a:ext uri="{FF2B5EF4-FFF2-40B4-BE49-F238E27FC236}">
                <a16:creationId xmlns:a16="http://schemas.microsoft.com/office/drawing/2014/main" id="{22CA0E6E-2476-40AD-8132-EF4D08083267}"/>
              </a:ext>
            </a:extLst>
          </p:cNvPr>
          <p:cNvSpPr txBox="1"/>
          <p:nvPr/>
        </p:nvSpPr>
        <p:spPr>
          <a:xfrm rot="16200000">
            <a:off x="4390869" y="2342606"/>
            <a:ext cx="185907" cy="147944"/>
          </a:xfrm>
          <a:prstGeom prst="rect">
            <a:avLst/>
          </a:prstGeom>
          <a:noFill/>
        </p:spPr>
        <p:txBody>
          <a:bodyPr wrap="square" lIns="0" tIns="0" rIns="0" bIns="0" rtlCol="0" anchor="ctr" anchorCtr="1">
            <a:noAutofit/>
          </a:bodyPr>
          <a:lstStyle/>
          <a:p>
            <a:pPr>
              <a:lnSpc>
                <a:spcPct val="90000"/>
              </a:lnSpc>
            </a:pPr>
            <a:r>
              <a:rPr lang="en-US" sz="700" dirty="0"/>
              <a:t>65</a:t>
            </a:r>
          </a:p>
        </p:txBody>
      </p:sp>
      <p:sp>
        <p:nvSpPr>
          <p:cNvPr id="989" name="TextBox 988">
            <a:extLst>
              <a:ext uri="{FF2B5EF4-FFF2-40B4-BE49-F238E27FC236}">
                <a16:creationId xmlns:a16="http://schemas.microsoft.com/office/drawing/2014/main" id="{16A66C85-798E-426E-B530-C9A68222EF3B}"/>
              </a:ext>
            </a:extLst>
          </p:cNvPr>
          <p:cNvSpPr txBox="1"/>
          <p:nvPr/>
        </p:nvSpPr>
        <p:spPr>
          <a:xfrm rot="16200000">
            <a:off x="4579314" y="2342606"/>
            <a:ext cx="161860" cy="147944"/>
          </a:xfrm>
          <a:prstGeom prst="rect">
            <a:avLst/>
          </a:prstGeom>
          <a:noFill/>
        </p:spPr>
        <p:txBody>
          <a:bodyPr wrap="square" lIns="0" tIns="0" rIns="0" bIns="0" rtlCol="0" anchor="ctr" anchorCtr="1">
            <a:noAutofit/>
          </a:bodyPr>
          <a:lstStyle/>
          <a:p>
            <a:pPr>
              <a:lnSpc>
                <a:spcPct val="90000"/>
              </a:lnSpc>
            </a:pPr>
            <a:r>
              <a:rPr lang="en-US" sz="700" dirty="0"/>
              <a:t>69</a:t>
            </a:r>
          </a:p>
        </p:txBody>
      </p:sp>
      <p:sp>
        <p:nvSpPr>
          <p:cNvPr id="990" name="TextBox 989">
            <a:extLst>
              <a:ext uri="{FF2B5EF4-FFF2-40B4-BE49-F238E27FC236}">
                <a16:creationId xmlns:a16="http://schemas.microsoft.com/office/drawing/2014/main" id="{48FC1485-F418-41EC-BD10-20E5E74989CA}"/>
              </a:ext>
            </a:extLst>
          </p:cNvPr>
          <p:cNvSpPr txBox="1"/>
          <p:nvPr/>
        </p:nvSpPr>
        <p:spPr>
          <a:xfrm rot="16200000">
            <a:off x="4751274" y="2342606"/>
            <a:ext cx="161860" cy="147944"/>
          </a:xfrm>
          <a:prstGeom prst="rect">
            <a:avLst/>
          </a:prstGeom>
          <a:noFill/>
        </p:spPr>
        <p:txBody>
          <a:bodyPr wrap="square" lIns="0" tIns="0" rIns="0" bIns="0" rtlCol="0" anchor="ctr" anchorCtr="1">
            <a:noAutofit/>
          </a:bodyPr>
          <a:lstStyle/>
          <a:p>
            <a:pPr>
              <a:lnSpc>
                <a:spcPct val="90000"/>
              </a:lnSpc>
            </a:pPr>
            <a:r>
              <a:rPr lang="en-US" sz="700" dirty="0"/>
              <a:t>73</a:t>
            </a:r>
          </a:p>
        </p:txBody>
      </p:sp>
      <p:sp>
        <p:nvSpPr>
          <p:cNvPr id="991" name="TextBox 990">
            <a:extLst>
              <a:ext uri="{FF2B5EF4-FFF2-40B4-BE49-F238E27FC236}">
                <a16:creationId xmlns:a16="http://schemas.microsoft.com/office/drawing/2014/main" id="{790EAB15-D8B4-4BCD-977B-5C5580DACE9C}"/>
              </a:ext>
            </a:extLst>
          </p:cNvPr>
          <p:cNvSpPr txBox="1"/>
          <p:nvPr/>
        </p:nvSpPr>
        <p:spPr>
          <a:xfrm rot="16200000">
            <a:off x="4894464" y="2342606"/>
            <a:ext cx="213056" cy="147944"/>
          </a:xfrm>
          <a:prstGeom prst="rect">
            <a:avLst/>
          </a:prstGeom>
          <a:noFill/>
        </p:spPr>
        <p:txBody>
          <a:bodyPr wrap="square" lIns="0" tIns="0" rIns="0" bIns="0" rtlCol="0" anchor="ctr" anchorCtr="1">
            <a:noAutofit/>
          </a:bodyPr>
          <a:lstStyle/>
          <a:p>
            <a:pPr>
              <a:lnSpc>
                <a:spcPct val="90000"/>
              </a:lnSpc>
            </a:pPr>
            <a:r>
              <a:rPr lang="en-US" sz="700" dirty="0"/>
              <a:t>77</a:t>
            </a:r>
          </a:p>
        </p:txBody>
      </p:sp>
      <p:sp>
        <p:nvSpPr>
          <p:cNvPr id="992" name="TextBox 991">
            <a:extLst>
              <a:ext uri="{FF2B5EF4-FFF2-40B4-BE49-F238E27FC236}">
                <a16:creationId xmlns:a16="http://schemas.microsoft.com/office/drawing/2014/main" id="{29758209-997C-4F5B-9E8C-4C828C1F934A}"/>
              </a:ext>
            </a:extLst>
          </p:cNvPr>
          <p:cNvSpPr txBox="1"/>
          <p:nvPr/>
        </p:nvSpPr>
        <p:spPr>
          <a:xfrm rot="16200000">
            <a:off x="5071574" y="2342606"/>
            <a:ext cx="185907" cy="147944"/>
          </a:xfrm>
          <a:prstGeom prst="rect">
            <a:avLst/>
          </a:prstGeom>
          <a:noFill/>
        </p:spPr>
        <p:txBody>
          <a:bodyPr wrap="square" lIns="0" tIns="0" rIns="0" bIns="0" rtlCol="0" anchor="ctr" anchorCtr="1">
            <a:noAutofit/>
          </a:bodyPr>
          <a:lstStyle/>
          <a:p>
            <a:pPr>
              <a:lnSpc>
                <a:spcPct val="90000"/>
              </a:lnSpc>
            </a:pPr>
            <a:r>
              <a:rPr lang="en-US" sz="700" dirty="0"/>
              <a:t>81</a:t>
            </a:r>
          </a:p>
        </p:txBody>
      </p:sp>
      <p:sp>
        <p:nvSpPr>
          <p:cNvPr id="993" name="TextBox 992">
            <a:extLst>
              <a:ext uri="{FF2B5EF4-FFF2-40B4-BE49-F238E27FC236}">
                <a16:creationId xmlns:a16="http://schemas.microsoft.com/office/drawing/2014/main" id="{1EB07AF8-FD5B-4940-9163-E2EBAA7C079C}"/>
              </a:ext>
            </a:extLst>
          </p:cNvPr>
          <p:cNvSpPr txBox="1"/>
          <p:nvPr/>
        </p:nvSpPr>
        <p:spPr>
          <a:xfrm rot="16200000">
            <a:off x="5260019" y="2342606"/>
            <a:ext cx="161860" cy="147944"/>
          </a:xfrm>
          <a:prstGeom prst="rect">
            <a:avLst/>
          </a:prstGeom>
          <a:noFill/>
        </p:spPr>
        <p:txBody>
          <a:bodyPr wrap="square" lIns="0" tIns="0" rIns="0" bIns="0" rtlCol="0" anchor="ctr" anchorCtr="1">
            <a:noAutofit/>
          </a:bodyPr>
          <a:lstStyle/>
          <a:p>
            <a:pPr>
              <a:lnSpc>
                <a:spcPct val="90000"/>
              </a:lnSpc>
            </a:pPr>
            <a:r>
              <a:rPr lang="en-US" sz="700" dirty="0"/>
              <a:t>85</a:t>
            </a:r>
          </a:p>
        </p:txBody>
      </p:sp>
      <p:sp>
        <p:nvSpPr>
          <p:cNvPr id="994" name="TextBox 993">
            <a:extLst>
              <a:ext uri="{FF2B5EF4-FFF2-40B4-BE49-F238E27FC236}">
                <a16:creationId xmlns:a16="http://schemas.microsoft.com/office/drawing/2014/main" id="{D6245EFB-8F47-437D-8C1D-31EB42D6D5D4}"/>
              </a:ext>
            </a:extLst>
          </p:cNvPr>
          <p:cNvSpPr txBox="1"/>
          <p:nvPr/>
        </p:nvSpPr>
        <p:spPr>
          <a:xfrm rot="16200000">
            <a:off x="5437561" y="2342606"/>
            <a:ext cx="161860" cy="147944"/>
          </a:xfrm>
          <a:prstGeom prst="rect">
            <a:avLst/>
          </a:prstGeom>
          <a:noFill/>
        </p:spPr>
        <p:txBody>
          <a:bodyPr wrap="square" lIns="0" tIns="0" rIns="0" bIns="0" rtlCol="0" anchor="ctr" anchorCtr="1">
            <a:noAutofit/>
          </a:bodyPr>
          <a:lstStyle/>
          <a:p>
            <a:pPr>
              <a:lnSpc>
                <a:spcPct val="90000"/>
              </a:lnSpc>
            </a:pPr>
            <a:r>
              <a:rPr lang="en-US" sz="700" dirty="0"/>
              <a:t>89</a:t>
            </a:r>
          </a:p>
        </p:txBody>
      </p:sp>
      <p:sp>
        <p:nvSpPr>
          <p:cNvPr id="995" name="TextBox 994">
            <a:extLst>
              <a:ext uri="{FF2B5EF4-FFF2-40B4-BE49-F238E27FC236}">
                <a16:creationId xmlns:a16="http://schemas.microsoft.com/office/drawing/2014/main" id="{0EC1F6FE-026A-4165-B74E-3BEE29B379A7}"/>
              </a:ext>
            </a:extLst>
          </p:cNvPr>
          <p:cNvSpPr txBox="1"/>
          <p:nvPr/>
        </p:nvSpPr>
        <p:spPr>
          <a:xfrm rot="16200000">
            <a:off x="5575169" y="2342606"/>
            <a:ext cx="213056" cy="147944"/>
          </a:xfrm>
          <a:prstGeom prst="rect">
            <a:avLst/>
          </a:prstGeom>
          <a:noFill/>
        </p:spPr>
        <p:txBody>
          <a:bodyPr wrap="square" lIns="0" tIns="0" rIns="0" bIns="0" rtlCol="0" anchor="ctr" anchorCtr="1">
            <a:noAutofit/>
          </a:bodyPr>
          <a:lstStyle/>
          <a:p>
            <a:pPr>
              <a:lnSpc>
                <a:spcPct val="90000"/>
              </a:lnSpc>
            </a:pPr>
            <a:r>
              <a:rPr lang="en-US" sz="700" dirty="0"/>
              <a:t>93</a:t>
            </a:r>
          </a:p>
        </p:txBody>
      </p:sp>
      <p:sp>
        <p:nvSpPr>
          <p:cNvPr id="996" name="TextBox 995">
            <a:extLst>
              <a:ext uri="{FF2B5EF4-FFF2-40B4-BE49-F238E27FC236}">
                <a16:creationId xmlns:a16="http://schemas.microsoft.com/office/drawing/2014/main" id="{4CF9B899-B6A8-448E-8DE0-FAEA20C4C596}"/>
              </a:ext>
            </a:extLst>
          </p:cNvPr>
          <p:cNvSpPr txBox="1"/>
          <p:nvPr/>
        </p:nvSpPr>
        <p:spPr>
          <a:xfrm rot="16200000">
            <a:off x="5771857" y="2342606"/>
            <a:ext cx="185907" cy="147944"/>
          </a:xfrm>
          <a:prstGeom prst="rect">
            <a:avLst/>
          </a:prstGeom>
          <a:noFill/>
        </p:spPr>
        <p:txBody>
          <a:bodyPr wrap="square" lIns="0" tIns="0" rIns="0" bIns="0" rtlCol="0" anchor="ctr" anchorCtr="1">
            <a:noAutofit/>
          </a:bodyPr>
          <a:lstStyle/>
          <a:p>
            <a:pPr>
              <a:lnSpc>
                <a:spcPct val="90000"/>
              </a:lnSpc>
            </a:pPr>
            <a:r>
              <a:rPr lang="en-US" sz="700" dirty="0"/>
              <a:t>97</a:t>
            </a:r>
          </a:p>
        </p:txBody>
      </p:sp>
      <p:sp>
        <p:nvSpPr>
          <p:cNvPr id="997" name="TextBox 996">
            <a:extLst>
              <a:ext uri="{FF2B5EF4-FFF2-40B4-BE49-F238E27FC236}">
                <a16:creationId xmlns:a16="http://schemas.microsoft.com/office/drawing/2014/main" id="{B617635F-1BC3-4A8C-BF41-C1F2775C7933}"/>
              </a:ext>
            </a:extLst>
          </p:cNvPr>
          <p:cNvSpPr txBox="1"/>
          <p:nvPr/>
        </p:nvSpPr>
        <p:spPr>
          <a:xfrm rot="16200000">
            <a:off x="5933154" y="2328317"/>
            <a:ext cx="190650" cy="147944"/>
          </a:xfrm>
          <a:prstGeom prst="rect">
            <a:avLst/>
          </a:prstGeom>
          <a:noFill/>
        </p:spPr>
        <p:txBody>
          <a:bodyPr wrap="square" lIns="0" tIns="0" rIns="0" bIns="0" rtlCol="0" anchor="ctr" anchorCtr="1">
            <a:noAutofit/>
          </a:bodyPr>
          <a:lstStyle/>
          <a:p>
            <a:pPr>
              <a:lnSpc>
                <a:spcPct val="90000"/>
              </a:lnSpc>
            </a:pPr>
            <a:r>
              <a:rPr lang="en-US" sz="700" dirty="0"/>
              <a:t>101</a:t>
            </a:r>
          </a:p>
        </p:txBody>
      </p:sp>
      <p:sp>
        <p:nvSpPr>
          <p:cNvPr id="998" name="TextBox 997">
            <a:extLst>
              <a:ext uri="{FF2B5EF4-FFF2-40B4-BE49-F238E27FC236}">
                <a16:creationId xmlns:a16="http://schemas.microsoft.com/office/drawing/2014/main" id="{BB6E25CE-296C-463F-950F-997F5D20EFA6}"/>
              </a:ext>
            </a:extLst>
          </p:cNvPr>
          <p:cNvSpPr txBox="1"/>
          <p:nvPr/>
        </p:nvSpPr>
        <p:spPr>
          <a:xfrm rot="16200000">
            <a:off x="6103272" y="2323554"/>
            <a:ext cx="190650" cy="147944"/>
          </a:xfrm>
          <a:prstGeom prst="rect">
            <a:avLst/>
          </a:prstGeom>
          <a:noFill/>
        </p:spPr>
        <p:txBody>
          <a:bodyPr wrap="square" lIns="0" tIns="0" rIns="0" bIns="0" rtlCol="0" anchor="ctr" anchorCtr="1">
            <a:noAutofit/>
          </a:bodyPr>
          <a:lstStyle/>
          <a:p>
            <a:pPr>
              <a:lnSpc>
                <a:spcPct val="90000"/>
              </a:lnSpc>
            </a:pPr>
            <a:r>
              <a:rPr lang="en-US" sz="700" dirty="0"/>
              <a:t>105</a:t>
            </a:r>
          </a:p>
        </p:txBody>
      </p:sp>
      <p:sp>
        <p:nvSpPr>
          <p:cNvPr id="999" name="TextBox 998">
            <a:extLst>
              <a:ext uri="{FF2B5EF4-FFF2-40B4-BE49-F238E27FC236}">
                <a16:creationId xmlns:a16="http://schemas.microsoft.com/office/drawing/2014/main" id="{5A9EE08E-AEF0-4555-82E1-FA73BDDC10DC}"/>
              </a:ext>
            </a:extLst>
          </p:cNvPr>
          <p:cNvSpPr txBox="1"/>
          <p:nvPr/>
        </p:nvSpPr>
        <p:spPr>
          <a:xfrm rot="16200000">
            <a:off x="6265235" y="2328317"/>
            <a:ext cx="213056" cy="147944"/>
          </a:xfrm>
          <a:prstGeom prst="rect">
            <a:avLst/>
          </a:prstGeom>
          <a:noFill/>
        </p:spPr>
        <p:txBody>
          <a:bodyPr wrap="square" lIns="0" tIns="0" rIns="0" bIns="0" rtlCol="0" anchor="ctr" anchorCtr="1">
            <a:noAutofit/>
          </a:bodyPr>
          <a:lstStyle/>
          <a:p>
            <a:pPr>
              <a:lnSpc>
                <a:spcPct val="90000"/>
              </a:lnSpc>
            </a:pPr>
            <a:r>
              <a:rPr lang="en-US" sz="700" dirty="0"/>
              <a:t>109</a:t>
            </a:r>
          </a:p>
        </p:txBody>
      </p:sp>
      <p:sp>
        <p:nvSpPr>
          <p:cNvPr id="1000" name="TextBox 999">
            <a:extLst>
              <a:ext uri="{FF2B5EF4-FFF2-40B4-BE49-F238E27FC236}">
                <a16:creationId xmlns:a16="http://schemas.microsoft.com/office/drawing/2014/main" id="{F9DA37A7-F475-4640-AF34-F277395B3FE6}"/>
              </a:ext>
            </a:extLst>
          </p:cNvPr>
          <p:cNvSpPr txBox="1"/>
          <p:nvPr/>
        </p:nvSpPr>
        <p:spPr>
          <a:xfrm rot="16200000">
            <a:off x="6444746" y="2328317"/>
            <a:ext cx="185907" cy="147944"/>
          </a:xfrm>
          <a:prstGeom prst="rect">
            <a:avLst/>
          </a:prstGeom>
          <a:noFill/>
        </p:spPr>
        <p:txBody>
          <a:bodyPr wrap="square" lIns="0" tIns="0" rIns="0" bIns="0" rtlCol="0" anchor="ctr" anchorCtr="1">
            <a:noAutofit/>
          </a:bodyPr>
          <a:lstStyle/>
          <a:p>
            <a:pPr>
              <a:lnSpc>
                <a:spcPct val="90000"/>
              </a:lnSpc>
            </a:pPr>
            <a:r>
              <a:rPr lang="en-US" sz="700" dirty="0"/>
              <a:t>113</a:t>
            </a:r>
          </a:p>
        </p:txBody>
      </p:sp>
      <p:sp>
        <p:nvSpPr>
          <p:cNvPr id="1001" name="TextBox 1000">
            <a:extLst>
              <a:ext uri="{FF2B5EF4-FFF2-40B4-BE49-F238E27FC236}">
                <a16:creationId xmlns:a16="http://schemas.microsoft.com/office/drawing/2014/main" id="{4FB627FC-4288-4565-BB66-3951603BBAE1}"/>
              </a:ext>
            </a:extLst>
          </p:cNvPr>
          <p:cNvSpPr txBox="1"/>
          <p:nvPr/>
        </p:nvSpPr>
        <p:spPr>
          <a:xfrm rot="16200000">
            <a:off x="6611885" y="2328317"/>
            <a:ext cx="190650" cy="147944"/>
          </a:xfrm>
          <a:prstGeom prst="rect">
            <a:avLst/>
          </a:prstGeom>
          <a:noFill/>
        </p:spPr>
        <p:txBody>
          <a:bodyPr wrap="square" lIns="0" tIns="0" rIns="0" bIns="0" rtlCol="0" anchor="ctr" anchorCtr="1">
            <a:noAutofit/>
          </a:bodyPr>
          <a:lstStyle/>
          <a:p>
            <a:pPr>
              <a:lnSpc>
                <a:spcPct val="90000"/>
              </a:lnSpc>
            </a:pPr>
            <a:r>
              <a:rPr lang="en-US" sz="700" dirty="0"/>
              <a:t>117</a:t>
            </a:r>
          </a:p>
        </p:txBody>
      </p:sp>
      <p:sp>
        <p:nvSpPr>
          <p:cNvPr id="1002" name="TextBox 1001">
            <a:extLst>
              <a:ext uri="{FF2B5EF4-FFF2-40B4-BE49-F238E27FC236}">
                <a16:creationId xmlns:a16="http://schemas.microsoft.com/office/drawing/2014/main" id="{2F5B9BF6-6291-494B-A0B9-1630BE4DE932}"/>
              </a:ext>
            </a:extLst>
          </p:cNvPr>
          <p:cNvSpPr txBox="1"/>
          <p:nvPr/>
        </p:nvSpPr>
        <p:spPr>
          <a:xfrm rot="16200000">
            <a:off x="6782003" y="2328317"/>
            <a:ext cx="190650" cy="147944"/>
          </a:xfrm>
          <a:prstGeom prst="rect">
            <a:avLst/>
          </a:prstGeom>
          <a:noFill/>
        </p:spPr>
        <p:txBody>
          <a:bodyPr wrap="square" lIns="0" tIns="0" rIns="0" bIns="0" rtlCol="0" anchor="ctr" anchorCtr="1">
            <a:noAutofit/>
          </a:bodyPr>
          <a:lstStyle/>
          <a:p>
            <a:pPr>
              <a:lnSpc>
                <a:spcPct val="90000"/>
              </a:lnSpc>
            </a:pPr>
            <a:r>
              <a:rPr lang="en-US" sz="700" dirty="0"/>
              <a:t>121</a:t>
            </a:r>
          </a:p>
        </p:txBody>
      </p:sp>
      <p:sp>
        <p:nvSpPr>
          <p:cNvPr id="1003" name="TextBox 1002">
            <a:extLst>
              <a:ext uri="{FF2B5EF4-FFF2-40B4-BE49-F238E27FC236}">
                <a16:creationId xmlns:a16="http://schemas.microsoft.com/office/drawing/2014/main" id="{DDE83DD2-8E25-4A0D-97D5-CC2CBFD395A4}"/>
              </a:ext>
            </a:extLst>
          </p:cNvPr>
          <p:cNvSpPr txBox="1"/>
          <p:nvPr/>
        </p:nvSpPr>
        <p:spPr>
          <a:xfrm rot="16200000">
            <a:off x="6943966" y="2328317"/>
            <a:ext cx="213056" cy="147944"/>
          </a:xfrm>
          <a:prstGeom prst="rect">
            <a:avLst/>
          </a:prstGeom>
          <a:noFill/>
        </p:spPr>
        <p:txBody>
          <a:bodyPr wrap="square" lIns="0" tIns="0" rIns="0" bIns="0" rtlCol="0" anchor="ctr" anchorCtr="1">
            <a:noAutofit/>
          </a:bodyPr>
          <a:lstStyle/>
          <a:p>
            <a:pPr>
              <a:lnSpc>
                <a:spcPct val="90000"/>
              </a:lnSpc>
            </a:pPr>
            <a:r>
              <a:rPr lang="en-US" sz="700" dirty="0"/>
              <a:t>125</a:t>
            </a:r>
          </a:p>
        </p:txBody>
      </p:sp>
      <p:sp>
        <p:nvSpPr>
          <p:cNvPr id="1004" name="TextBox 1003">
            <a:extLst>
              <a:ext uri="{FF2B5EF4-FFF2-40B4-BE49-F238E27FC236}">
                <a16:creationId xmlns:a16="http://schemas.microsoft.com/office/drawing/2014/main" id="{AA2F1410-FCA0-411D-8BA5-6D00D26C0A72}"/>
              </a:ext>
            </a:extLst>
          </p:cNvPr>
          <p:cNvSpPr txBox="1"/>
          <p:nvPr/>
        </p:nvSpPr>
        <p:spPr>
          <a:xfrm rot="16200000">
            <a:off x="7139311" y="2328317"/>
            <a:ext cx="185907" cy="147944"/>
          </a:xfrm>
          <a:prstGeom prst="rect">
            <a:avLst/>
          </a:prstGeom>
          <a:noFill/>
        </p:spPr>
        <p:txBody>
          <a:bodyPr wrap="square" lIns="0" tIns="0" rIns="0" bIns="0" rtlCol="0" anchor="ctr" anchorCtr="1">
            <a:noAutofit/>
          </a:bodyPr>
          <a:lstStyle/>
          <a:p>
            <a:pPr>
              <a:lnSpc>
                <a:spcPct val="90000"/>
              </a:lnSpc>
            </a:pPr>
            <a:r>
              <a:rPr lang="en-US" sz="700" dirty="0"/>
              <a:t>129</a:t>
            </a:r>
          </a:p>
        </p:txBody>
      </p:sp>
      <p:sp>
        <p:nvSpPr>
          <p:cNvPr id="1005" name="TextBox 1004">
            <a:extLst>
              <a:ext uri="{FF2B5EF4-FFF2-40B4-BE49-F238E27FC236}">
                <a16:creationId xmlns:a16="http://schemas.microsoft.com/office/drawing/2014/main" id="{7A25BAFF-6E42-45E2-A493-1C3F2D9E8CF1}"/>
              </a:ext>
            </a:extLst>
          </p:cNvPr>
          <p:cNvSpPr txBox="1"/>
          <p:nvPr/>
        </p:nvSpPr>
        <p:spPr>
          <a:xfrm rot="16200000">
            <a:off x="7304141" y="2328317"/>
            <a:ext cx="190650" cy="147944"/>
          </a:xfrm>
          <a:prstGeom prst="rect">
            <a:avLst/>
          </a:prstGeom>
          <a:noFill/>
        </p:spPr>
        <p:txBody>
          <a:bodyPr wrap="square" lIns="0" tIns="0" rIns="0" bIns="0" rtlCol="0" anchor="ctr" anchorCtr="1">
            <a:noAutofit/>
          </a:bodyPr>
          <a:lstStyle/>
          <a:p>
            <a:pPr>
              <a:lnSpc>
                <a:spcPct val="90000"/>
              </a:lnSpc>
            </a:pPr>
            <a:r>
              <a:rPr lang="en-US" sz="700" dirty="0"/>
              <a:t>133</a:t>
            </a:r>
          </a:p>
        </p:txBody>
      </p:sp>
      <p:sp>
        <p:nvSpPr>
          <p:cNvPr id="1006" name="TextBox 1005">
            <a:extLst>
              <a:ext uri="{FF2B5EF4-FFF2-40B4-BE49-F238E27FC236}">
                <a16:creationId xmlns:a16="http://schemas.microsoft.com/office/drawing/2014/main" id="{6A06281E-E3A4-4DD2-91EA-230B712F32C0}"/>
              </a:ext>
            </a:extLst>
          </p:cNvPr>
          <p:cNvSpPr txBox="1"/>
          <p:nvPr/>
        </p:nvSpPr>
        <p:spPr>
          <a:xfrm rot="16200000">
            <a:off x="7474259" y="2328317"/>
            <a:ext cx="190650" cy="147944"/>
          </a:xfrm>
          <a:prstGeom prst="rect">
            <a:avLst/>
          </a:prstGeom>
          <a:noFill/>
        </p:spPr>
        <p:txBody>
          <a:bodyPr wrap="square" lIns="0" tIns="0" rIns="0" bIns="0" rtlCol="0" anchor="ctr" anchorCtr="1">
            <a:noAutofit/>
          </a:bodyPr>
          <a:lstStyle/>
          <a:p>
            <a:pPr>
              <a:lnSpc>
                <a:spcPct val="90000"/>
              </a:lnSpc>
            </a:pPr>
            <a:r>
              <a:rPr lang="en-US" sz="700" dirty="0"/>
              <a:t>137</a:t>
            </a:r>
          </a:p>
        </p:txBody>
      </p:sp>
      <p:sp>
        <p:nvSpPr>
          <p:cNvPr id="1007" name="TextBox 1006">
            <a:extLst>
              <a:ext uri="{FF2B5EF4-FFF2-40B4-BE49-F238E27FC236}">
                <a16:creationId xmlns:a16="http://schemas.microsoft.com/office/drawing/2014/main" id="{083013F2-866D-44D6-A1EE-3D8216495A69}"/>
              </a:ext>
            </a:extLst>
          </p:cNvPr>
          <p:cNvSpPr txBox="1"/>
          <p:nvPr/>
        </p:nvSpPr>
        <p:spPr>
          <a:xfrm rot="16200000">
            <a:off x="7636222" y="2328317"/>
            <a:ext cx="213056" cy="147944"/>
          </a:xfrm>
          <a:prstGeom prst="rect">
            <a:avLst/>
          </a:prstGeom>
          <a:noFill/>
        </p:spPr>
        <p:txBody>
          <a:bodyPr wrap="square" lIns="0" tIns="0" rIns="0" bIns="0" rtlCol="0" anchor="ctr" anchorCtr="1">
            <a:noAutofit/>
          </a:bodyPr>
          <a:lstStyle/>
          <a:p>
            <a:pPr>
              <a:lnSpc>
                <a:spcPct val="90000"/>
              </a:lnSpc>
            </a:pPr>
            <a:r>
              <a:rPr lang="en-US" sz="700" dirty="0"/>
              <a:t>141</a:t>
            </a:r>
          </a:p>
        </p:txBody>
      </p:sp>
      <p:sp>
        <p:nvSpPr>
          <p:cNvPr id="1008" name="TextBox 1007">
            <a:extLst>
              <a:ext uri="{FF2B5EF4-FFF2-40B4-BE49-F238E27FC236}">
                <a16:creationId xmlns:a16="http://schemas.microsoft.com/office/drawing/2014/main" id="{1BE06A51-7C73-42C3-A292-CAE64C1B1456}"/>
              </a:ext>
            </a:extLst>
          </p:cNvPr>
          <p:cNvSpPr txBox="1"/>
          <p:nvPr/>
        </p:nvSpPr>
        <p:spPr>
          <a:xfrm rot="16200000">
            <a:off x="7815733" y="2328317"/>
            <a:ext cx="185907" cy="147944"/>
          </a:xfrm>
          <a:prstGeom prst="rect">
            <a:avLst/>
          </a:prstGeom>
          <a:noFill/>
        </p:spPr>
        <p:txBody>
          <a:bodyPr wrap="square" lIns="0" tIns="0" rIns="0" bIns="0" rtlCol="0" anchor="ctr" anchorCtr="1">
            <a:noAutofit/>
          </a:bodyPr>
          <a:lstStyle/>
          <a:p>
            <a:pPr>
              <a:lnSpc>
                <a:spcPct val="90000"/>
              </a:lnSpc>
            </a:pPr>
            <a:r>
              <a:rPr lang="en-US" sz="700" dirty="0"/>
              <a:t>145</a:t>
            </a:r>
          </a:p>
        </p:txBody>
      </p:sp>
      <p:sp>
        <p:nvSpPr>
          <p:cNvPr id="1009" name="TextBox 1008">
            <a:extLst>
              <a:ext uri="{FF2B5EF4-FFF2-40B4-BE49-F238E27FC236}">
                <a16:creationId xmlns:a16="http://schemas.microsoft.com/office/drawing/2014/main" id="{91EFB9D9-2AFD-4C57-8B40-7815FF089475}"/>
              </a:ext>
            </a:extLst>
          </p:cNvPr>
          <p:cNvSpPr txBox="1"/>
          <p:nvPr/>
        </p:nvSpPr>
        <p:spPr>
          <a:xfrm rot="16200000">
            <a:off x="7982872" y="2328317"/>
            <a:ext cx="190650" cy="147944"/>
          </a:xfrm>
          <a:prstGeom prst="rect">
            <a:avLst/>
          </a:prstGeom>
          <a:noFill/>
        </p:spPr>
        <p:txBody>
          <a:bodyPr wrap="square" lIns="0" tIns="0" rIns="0" bIns="0" rtlCol="0" anchor="ctr" anchorCtr="1">
            <a:noAutofit/>
          </a:bodyPr>
          <a:lstStyle/>
          <a:p>
            <a:pPr>
              <a:lnSpc>
                <a:spcPct val="90000"/>
              </a:lnSpc>
            </a:pPr>
            <a:r>
              <a:rPr lang="en-US" sz="700" dirty="0"/>
              <a:t>149</a:t>
            </a:r>
          </a:p>
        </p:txBody>
      </p:sp>
      <p:sp>
        <p:nvSpPr>
          <p:cNvPr id="1010" name="TextBox 1009">
            <a:extLst>
              <a:ext uri="{FF2B5EF4-FFF2-40B4-BE49-F238E27FC236}">
                <a16:creationId xmlns:a16="http://schemas.microsoft.com/office/drawing/2014/main" id="{1D06DE10-56D9-4D5E-A02D-6D2352297B23}"/>
              </a:ext>
            </a:extLst>
          </p:cNvPr>
          <p:cNvSpPr txBox="1"/>
          <p:nvPr/>
        </p:nvSpPr>
        <p:spPr>
          <a:xfrm rot="16200000">
            <a:off x="8152990" y="2328317"/>
            <a:ext cx="190650" cy="147944"/>
          </a:xfrm>
          <a:prstGeom prst="rect">
            <a:avLst/>
          </a:prstGeom>
          <a:noFill/>
        </p:spPr>
        <p:txBody>
          <a:bodyPr wrap="square" lIns="0" tIns="0" rIns="0" bIns="0" rtlCol="0" anchor="ctr" anchorCtr="1">
            <a:noAutofit/>
          </a:bodyPr>
          <a:lstStyle/>
          <a:p>
            <a:pPr>
              <a:lnSpc>
                <a:spcPct val="90000"/>
              </a:lnSpc>
            </a:pPr>
            <a:r>
              <a:rPr lang="en-US" sz="700" dirty="0"/>
              <a:t>153</a:t>
            </a:r>
          </a:p>
        </p:txBody>
      </p:sp>
      <p:sp>
        <p:nvSpPr>
          <p:cNvPr id="1011" name="TextBox 1010">
            <a:extLst>
              <a:ext uri="{FF2B5EF4-FFF2-40B4-BE49-F238E27FC236}">
                <a16:creationId xmlns:a16="http://schemas.microsoft.com/office/drawing/2014/main" id="{0FE85446-22D9-4FB3-91D4-03E54149D470}"/>
              </a:ext>
            </a:extLst>
          </p:cNvPr>
          <p:cNvSpPr txBox="1"/>
          <p:nvPr/>
        </p:nvSpPr>
        <p:spPr>
          <a:xfrm rot="16200000">
            <a:off x="8314953" y="2328317"/>
            <a:ext cx="213056" cy="147944"/>
          </a:xfrm>
          <a:prstGeom prst="rect">
            <a:avLst/>
          </a:prstGeom>
          <a:noFill/>
        </p:spPr>
        <p:txBody>
          <a:bodyPr wrap="square" lIns="0" tIns="0" rIns="0" bIns="0" rtlCol="0" anchor="ctr" anchorCtr="1">
            <a:noAutofit/>
          </a:bodyPr>
          <a:lstStyle/>
          <a:p>
            <a:pPr>
              <a:lnSpc>
                <a:spcPct val="90000"/>
              </a:lnSpc>
            </a:pPr>
            <a:r>
              <a:rPr lang="en-US" sz="700" dirty="0"/>
              <a:t>157</a:t>
            </a:r>
          </a:p>
        </p:txBody>
      </p:sp>
      <p:sp>
        <p:nvSpPr>
          <p:cNvPr id="1012" name="TextBox 1011">
            <a:extLst>
              <a:ext uri="{FF2B5EF4-FFF2-40B4-BE49-F238E27FC236}">
                <a16:creationId xmlns:a16="http://schemas.microsoft.com/office/drawing/2014/main" id="{3ECE81BB-237A-4D13-8973-F2BD854C2493}"/>
              </a:ext>
            </a:extLst>
          </p:cNvPr>
          <p:cNvSpPr txBox="1"/>
          <p:nvPr/>
        </p:nvSpPr>
        <p:spPr>
          <a:xfrm rot="16200000">
            <a:off x="8510697" y="2328317"/>
            <a:ext cx="185907" cy="147944"/>
          </a:xfrm>
          <a:prstGeom prst="rect">
            <a:avLst/>
          </a:prstGeom>
          <a:noFill/>
        </p:spPr>
        <p:txBody>
          <a:bodyPr wrap="square" lIns="0" tIns="0" rIns="0" bIns="0" rtlCol="0" anchor="ctr" anchorCtr="1">
            <a:noAutofit/>
          </a:bodyPr>
          <a:lstStyle/>
          <a:p>
            <a:pPr>
              <a:lnSpc>
                <a:spcPct val="90000"/>
              </a:lnSpc>
            </a:pPr>
            <a:r>
              <a:rPr lang="en-US" sz="700" dirty="0"/>
              <a:t>161</a:t>
            </a:r>
          </a:p>
        </p:txBody>
      </p:sp>
      <p:sp>
        <p:nvSpPr>
          <p:cNvPr id="1013" name="TextBox 1012">
            <a:extLst>
              <a:ext uri="{FF2B5EF4-FFF2-40B4-BE49-F238E27FC236}">
                <a16:creationId xmlns:a16="http://schemas.microsoft.com/office/drawing/2014/main" id="{BD6D2F0E-4427-4952-B081-0FFE235CFA12}"/>
              </a:ext>
            </a:extLst>
          </p:cNvPr>
          <p:cNvSpPr txBox="1"/>
          <p:nvPr/>
        </p:nvSpPr>
        <p:spPr>
          <a:xfrm rot="16200000">
            <a:off x="8675538" y="2328317"/>
            <a:ext cx="190650" cy="147944"/>
          </a:xfrm>
          <a:prstGeom prst="rect">
            <a:avLst/>
          </a:prstGeom>
          <a:noFill/>
        </p:spPr>
        <p:txBody>
          <a:bodyPr wrap="square" lIns="0" tIns="0" rIns="0" bIns="0" rtlCol="0" anchor="ctr" anchorCtr="1">
            <a:noAutofit/>
          </a:bodyPr>
          <a:lstStyle/>
          <a:p>
            <a:pPr>
              <a:lnSpc>
                <a:spcPct val="90000"/>
              </a:lnSpc>
            </a:pPr>
            <a:r>
              <a:rPr lang="en-US" sz="700" dirty="0"/>
              <a:t>165</a:t>
            </a:r>
          </a:p>
        </p:txBody>
      </p:sp>
      <p:sp>
        <p:nvSpPr>
          <p:cNvPr id="1014" name="TextBox 1013">
            <a:extLst>
              <a:ext uri="{FF2B5EF4-FFF2-40B4-BE49-F238E27FC236}">
                <a16:creationId xmlns:a16="http://schemas.microsoft.com/office/drawing/2014/main" id="{FD7B479E-8332-4592-B950-A045ABAF2338}"/>
              </a:ext>
            </a:extLst>
          </p:cNvPr>
          <p:cNvSpPr txBox="1"/>
          <p:nvPr/>
        </p:nvSpPr>
        <p:spPr>
          <a:xfrm rot="16200000">
            <a:off x="8845656" y="2328317"/>
            <a:ext cx="190650" cy="147944"/>
          </a:xfrm>
          <a:prstGeom prst="rect">
            <a:avLst/>
          </a:prstGeom>
          <a:noFill/>
        </p:spPr>
        <p:txBody>
          <a:bodyPr wrap="square" lIns="0" tIns="0" rIns="0" bIns="0" rtlCol="0" anchor="ctr" anchorCtr="1">
            <a:noAutofit/>
          </a:bodyPr>
          <a:lstStyle/>
          <a:p>
            <a:pPr>
              <a:lnSpc>
                <a:spcPct val="90000"/>
              </a:lnSpc>
            </a:pPr>
            <a:r>
              <a:rPr lang="en-US" sz="700" dirty="0"/>
              <a:t>169</a:t>
            </a:r>
          </a:p>
        </p:txBody>
      </p:sp>
      <p:sp>
        <p:nvSpPr>
          <p:cNvPr id="1015" name="TextBox 1014">
            <a:extLst>
              <a:ext uri="{FF2B5EF4-FFF2-40B4-BE49-F238E27FC236}">
                <a16:creationId xmlns:a16="http://schemas.microsoft.com/office/drawing/2014/main" id="{13D77483-8B3C-4916-92FB-56A9F7078EB9}"/>
              </a:ext>
            </a:extLst>
          </p:cNvPr>
          <p:cNvSpPr txBox="1"/>
          <p:nvPr/>
        </p:nvSpPr>
        <p:spPr>
          <a:xfrm rot="16200000">
            <a:off x="9007619" y="2328317"/>
            <a:ext cx="213056" cy="147944"/>
          </a:xfrm>
          <a:prstGeom prst="rect">
            <a:avLst/>
          </a:prstGeom>
          <a:noFill/>
        </p:spPr>
        <p:txBody>
          <a:bodyPr wrap="square" lIns="0" tIns="0" rIns="0" bIns="0" rtlCol="0" anchor="ctr" anchorCtr="1">
            <a:noAutofit/>
          </a:bodyPr>
          <a:lstStyle/>
          <a:p>
            <a:pPr>
              <a:lnSpc>
                <a:spcPct val="90000"/>
              </a:lnSpc>
            </a:pPr>
            <a:r>
              <a:rPr lang="en-US" sz="700" dirty="0"/>
              <a:t>173</a:t>
            </a:r>
          </a:p>
        </p:txBody>
      </p:sp>
      <p:sp>
        <p:nvSpPr>
          <p:cNvPr id="1016" name="TextBox 1015">
            <a:extLst>
              <a:ext uri="{FF2B5EF4-FFF2-40B4-BE49-F238E27FC236}">
                <a16:creationId xmlns:a16="http://schemas.microsoft.com/office/drawing/2014/main" id="{234EF129-243A-4882-AAE8-FD9DAB257D42}"/>
              </a:ext>
            </a:extLst>
          </p:cNvPr>
          <p:cNvSpPr txBox="1"/>
          <p:nvPr/>
        </p:nvSpPr>
        <p:spPr>
          <a:xfrm rot="16200000">
            <a:off x="9187130" y="2328317"/>
            <a:ext cx="185907" cy="147944"/>
          </a:xfrm>
          <a:prstGeom prst="rect">
            <a:avLst/>
          </a:prstGeom>
          <a:noFill/>
        </p:spPr>
        <p:txBody>
          <a:bodyPr wrap="square" lIns="0" tIns="0" rIns="0" bIns="0" rtlCol="0" anchor="ctr" anchorCtr="1">
            <a:noAutofit/>
          </a:bodyPr>
          <a:lstStyle/>
          <a:p>
            <a:pPr>
              <a:lnSpc>
                <a:spcPct val="90000"/>
              </a:lnSpc>
            </a:pPr>
            <a:r>
              <a:rPr lang="en-US" sz="700" dirty="0"/>
              <a:t>177</a:t>
            </a:r>
          </a:p>
        </p:txBody>
      </p:sp>
      <p:sp>
        <p:nvSpPr>
          <p:cNvPr id="1017" name="TextBox 1016">
            <a:extLst>
              <a:ext uri="{FF2B5EF4-FFF2-40B4-BE49-F238E27FC236}">
                <a16:creationId xmlns:a16="http://schemas.microsoft.com/office/drawing/2014/main" id="{1B2F6646-2019-4769-B90F-65925E402174}"/>
              </a:ext>
            </a:extLst>
          </p:cNvPr>
          <p:cNvSpPr txBox="1"/>
          <p:nvPr/>
        </p:nvSpPr>
        <p:spPr>
          <a:xfrm rot="16200000">
            <a:off x="9354269" y="2328317"/>
            <a:ext cx="190650" cy="147944"/>
          </a:xfrm>
          <a:prstGeom prst="rect">
            <a:avLst/>
          </a:prstGeom>
          <a:noFill/>
        </p:spPr>
        <p:txBody>
          <a:bodyPr wrap="square" lIns="0" tIns="0" rIns="0" bIns="0" rtlCol="0" anchor="ctr" anchorCtr="1">
            <a:noAutofit/>
          </a:bodyPr>
          <a:lstStyle/>
          <a:p>
            <a:pPr>
              <a:lnSpc>
                <a:spcPct val="90000"/>
              </a:lnSpc>
            </a:pPr>
            <a:r>
              <a:rPr lang="en-US" sz="700" dirty="0"/>
              <a:t>181</a:t>
            </a:r>
          </a:p>
        </p:txBody>
      </p:sp>
      <p:sp>
        <p:nvSpPr>
          <p:cNvPr id="1018" name="TextBox 1017">
            <a:extLst>
              <a:ext uri="{FF2B5EF4-FFF2-40B4-BE49-F238E27FC236}">
                <a16:creationId xmlns:a16="http://schemas.microsoft.com/office/drawing/2014/main" id="{60A3C8DF-0FA6-4DCB-9928-579A2A69686B}"/>
              </a:ext>
            </a:extLst>
          </p:cNvPr>
          <p:cNvSpPr txBox="1"/>
          <p:nvPr/>
        </p:nvSpPr>
        <p:spPr>
          <a:xfrm rot="16200000">
            <a:off x="9524387" y="2328317"/>
            <a:ext cx="190650" cy="147944"/>
          </a:xfrm>
          <a:prstGeom prst="rect">
            <a:avLst/>
          </a:prstGeom>
          <a:noFill/>
        </p:spPr>
        <p:txBody>
          <a:bodyPr wrap="square" lIns="0" tIns="0" rIns="0" bIns="0" rtlCol="0" anchor="ctr" anchorCtr="1">
            <a:noAutofit/>
          </a:bodyPr>
          <a:lstStyle/>
          <a:p>
            <a:pPr>
              <a:lnSpc>
                <a:spcPct val="90000"/>
              </a:lnSpc>
            </a:pPr>
            <a:r>
              <a:rPr lang="en-US" sz="700" dirty="0"/>
              <a:t>185</a:t>
            </a:r>
          </a:p>
        </p:txBody>
      </p:sp>
      <p:sp>
        <p:nvSpPr>
          <p:cNvPr id="1019" name="TextBox 1018">
            <a:extLst>
              <a:ext uri="{FF2B5EF4-FFF2-40B4-BE49-F238E27FC236}">
                <a16:creationId xmlns:a16="http://schemas.microsoft.com/office/drawing/2014/main" id="{B03CC799-0942-4D7A-8323-49CCEF969BEA}"/>
              </a:ext>
            </a:extLst>
          </p:cNvPr>
          <p:cNvSpPr txBox="1"/>
          <p:nvPr/>
        </p:nvSpPr>
        <p:spPr>
          <a:xfrm rot="16200000">
            <a:off x="9686350" y="2328317"/>
            <a:ext cx="213056" cy="147944"/>
          </a:xfrm>
          <a:prstGeom prst="rect">
            <a:avLst/>
          </a:prstGeom>
          <a:noFill/>
        </p:spPr>
        <p:txBody>
          <a:bodyPr wrap="square" lIns="0" tIns="0" rIns="0" bIns="0" rtlCol="0" anchor="ctr" anchorCtr="1">
            <a:noAutofit/>
          </a:bodyPr>
          <a:lstStyle/>
          <a:p>
            <a:pPr>
              <a:lnSpc>
                <a:spcPct val="90000"/>
              </a:lnSpc>
            </a:pPr>
            <a:r>
              <a:rPr lang="en-US" sz="700" dirty="0"/>
              <a:t>189</a:t>
            </a:r>
          </a:p>
        </p:txBody>
      </p:sp>
      <p:sp>
        <p:nvSpPr>
          <p:cNvPr id="1020" name="TextBox 1019">
            <a:extLst>
              <a:ext uri="{FF2B5EF4-FFF2-40B4-BE49-F238E27FC236}">
                <a16:creationId xmlns:a16="http://schemas.microsoft.com/office/drawing/2014/main" id="{FAB0F9E7-9E1B-46B6-9EEA-79C105AC820D}"/>
              </a:ext>
            </a:extLst>
          </p:cNvPr>
          <p:cNvSpPr txBox="1"/>
          <p:nvPr/>
        </p:nvSpPr>
        <p:spPr>
          <a:xfrm rot="16200000">
            <a:off x="9882371" y="2328317"/>
            <a:ext cx="185907" cy="147944"/>
          </a:xfrm>
          <a:prstGeom prst="rect">
            <a:avLst/>
          </a:prstGeom>
          <a:noFill/>
        </p:spPr>
        <p:txBody>
          <a:bodyPr wrap="square" lIns="0" tIns="0" rIns="0" bIns="0" rtlCol="0" anchor="ctr" anchorCtr="1">
            <a:noAutofit/>
          </a:bodyPr>
          <a:lstStyle/>
          <a:p>
            <a:pPr>
              <a:lnSpc>
                <a:spcPct val="90000"/>
              </a:lnSpc>
            </a:pPr>
            <a:r>
              <a:rPr lang="en-US" sz="700" dirty="0"/>
              <a:t>193</a:t>
            </a:r>
          </a:p>
        </p:txBody>
      </p:sp>
      <p:sp>
        <p:nvSpPr>
          <p:cNvPr id="1021" name="TextBox 1020">
            <a:extLst>
              <a:ext uri="{FF2B5EF4-FFF2-40B4-BE49-F238E27FC236}">
                <a16:creationId xmlns:a16="http://schemas.microsoft.com/office/drawing/2014/main" id="{527BB704-FA92-4555-9429-48DD9B153B84}"/>
              </a:ext>
            </a:extLst>
          </p:cNvPr>
          <p:cNvSpPr txBox="1"/>
          <p:nvPr/>
        </p:nvSpPr>
        <p:spPr>
          <a:xfrm rot="16200000">
            <a:off x="10043668" y="2328317"/>
            <a:ext cx="190650" cy="147944"/>
          </a:xfrm>
          <a:prstGeom prst="rect">
            <a:avLst/>
          </a:prstGeom>
          <a:noFill/>
        </p:spPr>
        <p:txBody>
          <a:bodyPr wrap="square" lIns="0" tIns="0" rIns="0" bIns="0" rtlCol="0" anchor="ctr" anchorCtr="1">
            <a:noAutofit/>
          </a:bodyPr>
          <a:lstStyle/>
          <a:p>
            <a:pPr>
              <a:lnSpc>
                <a:spcPct val="90000"/>
              </a:lnSpc>
            </a:pPr>
            <a:r>
              <a:rPr lang="en-US" sz="700" dirty="0"/>
              <a:t>197</a:t>
            </a:r>
          </a:p>
        </p:txBody>
      </p:sp>
      <p:sp>
        <p:nvSpPr>
          <p:cNvPr id="1022" name="TextBox 1021">
            <a:extLst>
              <a:ext uri="{FF2B5EF4-FFF2-40B4-BE49-F238E27FC236}">
                <a16:creationId xmlns:a16="http://schemas.microsoft.com/office/drawing/2014/main" id="{2E70625F-9FBE-47A1-B727-281B25F951DA}"/>
              </a:ext>
            </a:extLst>
          </p:cNvPr>
          <p:cNvSpPr txBox="1"/>
          <p:nvPr/>
        </p:nvSpPr>
        <p:spPr>
          <a:xfrm rot="16200000">
            <a:off x="10218399" y="2323554"/>
            <a:ext cx="190650" cy="147944"/>
          </a:xfrm>
          <a:prstGeom prst="rect">
            <a:avLst/>
          </a:prstGeom>
          <a:noFill/>
        </p:spPr>
        <p:txBody>
          <a:bodyPr wrap="square" lIns="0" tIns="0" rIns="0" bIns="0" rtlCol="0" anchor="ctr" anchorCtr="1">
            <a:noAutofit/>
          </a:bodyPr>
          <a:lstStyle/>
          <a:p>
            <a:pPr>
              <a:lnSpc>
                <a:spcPct val="90000"/>
              </a:lnSpc>
            </a:pPr>
            <a:r>
              <a:rPr lang="en-US" sz="700" dirty="0"/>
              <a:t>201</a:t>
            </a:r>
          </a:p>
        </p:txBody>
      </p:sp>
      <p:sp>
        <p:nvSpPr>
          <p:cNvPr id="1023" name="TextBox 1022">
            <a:extLst>
              <a:ext uri="{FF2B5EF4-FFF2-40B4-BE49-F238E27FC236}">
                <a16:creationId xmlns:a16="http://schemas.microsoft.com/office/drawing/2014/main" id="{7FEFF600-7FBD-4BD8-BEEE-D64BC38A0DA6}"/>
              </a:ext>
            </a:extLst>
          </p:cNvPr>
          <p:cNvSpPr txBox="1"/>
          <p:nvPr/>
        </p:nvSpPr>
        <p:spPr>
          <a:xfrm rot="16200000">
            <a:off x="10380362" y="2323554"/>
            <a:ext cx="213056" cy="147944"/>
          </a:xfrm>
          <a:prstGeom prst="rect">
            <a:avLst/>
          </a:prstGeom>
          <a:noFill/>
        </p:spPr>
        <p:txBody>
          <a:bodyPr wrap="square" lIns="0" tIns="0" rIns="0" bIns="0" rtlCol="0" anchor="ctr" anchorCtr="1">
            <a:noAutofit/>
          </a:bodyPr>
          <a:lstStyle/>
          <a:p>
            <a:pPr>
              <a:lnSpc>
                <a:spcPct val="90000"/>
              </a:lnSpc>
            </a:pPr>
            <a:r>
              <a:rPr lang="en-US" sz="700" dirty="0"/>
              <a:t>205</a:t>
            </a:r>
          </a:p>
        </p:txBody>
      </p:sp>
      <p:sp>
        <p:nvSpPr>
          <p:cNvPr id="1024" name="TextBox 1023">
            <a:extLst>
              <a:ext uri="{FF2B5EF4-FFF2-40B4-BE49-F238E27FC236}">
                <a16:creationId xmlns:a16="http://schemas.microsoft.com/office/drawing/2014/main" id="{5AD34947-0D9C-4974-9D8F-E1BF261C6052}"/>
              </a:ext>
            </a:extLst>
          </p:cNvPr>
          <p:cNvSpPr txBox="1"/>
          <p:nvPr/>
        </p:nvSpPr>
        <p:spPr>
          <a:xfrm rot="16200000">
            <a:off x="10559873" y="2323554"/>
            <a:ext cx="185907" cy="147944"/>
          </a:xfrm>
          <a:prstGeom prst="rect">
            <a:avLst/>
          </a:prstGeom>
          <a:noFill/>
        </p:spPr>
        <p:txBody>
          <a:bodyPr wrap="square" lIns="0" tIns="0" rIns="0" bIns="0" rtlCol="0" anchor="ctr" anchorCtr="1">
            <a:noAutofit/>
          </a:bodyPr>
          <a:lstStyle/>
          <a:p>
            <a:pPr>
              <a:lnSpc>
                <a:spcPct val="90000"/>
              </a:lnSpc>
            </a:pPr>
            <a:r>
              <a:rPr lang="en-US" sz="700" dirty="0"/>
              <a:t>209</a:t>
            </a:r>
          </a:p>
        </p:txBody>
      </p:sp>
      <p:sp>
        <p:nvSpPr>
          <p:cNvPr id="1025" name="TextBox 1024">
            <a:extLst>
              <a:ext uri="{FF2B5EF4-FFF2-40B4-BE49-F238E27FC236}">
                <a16:creationId xmlns:a16="http://schemas.microsoft.com/office/drawing/2014/main" id="{B0EC72B5-49DE-4D19-BBAC-66F6567C8D5F}"/>
              </a:ext>
            </a:extLst>
          </p:cNvPr>
          <p:cNvSpPr txBox="1"/>
          <p:nvPr/>
        </p:nvSpPr>
        <p:spPr>
          <a:xfrm rot="16200000">
            <a:off x="10727012" y="2323554"/>
            <a:ext cx="190650" cy="147944"/>
          </a:xfrm>
          <a:prstGeom prst="rect">
            <a:avLst/>
          </a:prstGeom>
          <a:noFill/>
        </p:spPr>
        <p:txBody>
          <a:bodyPr wrap="square" lIns="0" tIns="0" rIns="0" bIns="0" rtlCol="0" anchor="ctr" anchorCtr="1">
            <a:noAutofit/>
          </a:bodyPr>
          <a:lstStyle/>
          <a:p>
            <a:pPr>
              <a:lnSpc>
                <a:spcPct val="90000"/>
              </a:lnSpc>
            </a:pPr>
            <a:r>
              <a:rPr lang="en-US" sz="700" dirty="0"/>
              <a:t>213</a:t>
            </a:r>
          </a:p>
        </p:txBody>
      </p:sp>
      <p:sp>
        <p:nvSpPr>
          <p:cNvPr id="1026" name="TextBox 1025">
            <a:extLst>
              <a:ext uri="{FF2B5EF4-FFF2-40B4-BE49-F238E27FC236}">
                <a16:creationId xmlns:a16="http://schemas.microsoft.com/office/drawing/2014/main" id="{EB2CDF4D-BA58-473C-84FE-E999CE0DAE79}"/>
              </a:ext>
            </a:extLst>
          </p:cNvPr>
          <p:cNvSpPr txBox="1"/>
          <p:nvPr/>
        </p:nvSpPr>
        <p:spPr>
          <a:xfrm rot="16200000">
            <a:off x="10898994" y="2323554"/>
            <a:ext cx="190650" cy="147944"/>
          </a:xfrm>
          <a:prstGeom prst="rect">
            <a:avLst/>
          </a:prstGeom>
          <a:noFill/>
        </p:spPr>
        <p:txBody>
          <a:bodyPr wrap="square" lIns="0" tIns="0" rIns="0" bIns="0" rtlCol="0" anchor="ctr" anchorCtr="1">
            <a:noAutofit/>
          </a:bodyPr>
          <a:lstStyle/>
          <a:p>
            <a:pPr>
              <a:lnSpc>
                <a:spcPct val="90000"/>
              </a:lnSpc>
            </a:pPr>
            <a:r>
              <a:rPr lang="en-US" sz="700" dirty="0"/>
              <a:t>217</a:t>
            </a:r>
          </a:p>
        </p:txBody>
      </p:sp>
      <p:sp>
        <p:nvSpPr>
          <p:cNvPr id="1027" name="TextBox 1026">
            <a:extLst>
              <a:ext uri="{FF2B5EF4-FFF2-40B4-BE49-F238E27FC236}">
                <a16:creationId xmlns:a16="http://schemas.microsoft.com/office/drawing/2014/main" id="{A9020420-3DDA-4DF5-916E-479432A1D9A2}"/>
              </a:ext>
            </a:extLst>
          </p:cNvPr>
          <p:cNvSpPr txBox="1"/>
          <p:nvPr/>
        </p:nvSpPr>
        <p:spPr>
          <a:xfrm rot="16200000">
            <a:off x="11060957" y="2323554"/>
            <a:ext cx="213056" cy="147944"/>
          </a:xfrm>
          <a:prstGeom prst="rect">
            <a:avLst/>
          </a:prstGeom>
          <a:noFill/>
        </p:spPr>
        <p:txBody>
          <a:bodyPr wrap="square" lIns="0" tIns="0" rIns="0" bIns="0" rtlCol="0" anchor="ctr" anchorCtr="1">
            <a:noAutofit/>
          </a:bodyPr>
          <a:lstStyle/>
          <a:p>
            <a:pPr>
              <a:lnSpc>
                <a:spcPct val="90000"/>
              </a:lnSpc>
            </a:pPr>
            <a:r>
              <a:rPr lang="en-US" sz="700" dirty="0"/>
              <a:t>221</a:t>
            </a:r>
          </a:p>
        </p:txBody>
      </p:sp>
      <p:sp>
        <p:nvSpPr>
          <p:cNvPr id="1028" name="TextBox 1027">
            <a:extLst>
              <a:ext uri="{FF2B5EF4-FFF2-40B4-BE49-F238E27FC236}">
                <a16:creationId xmlns:a16="http://schemas.microsoft.com/office/drawing/2014/main" id="{F2A42EDA-3007-4AA2-9307-85151758DE9C}"/>
              </a:ext>
            </a:extLst>
          </p:cNvPr>
          <p:cNvSpPr txBox="1"/>
          <p:nvPr/>
        </p:nvSpPr>
        <p:spPr>
          <a:xfrm rot="16200000">
            <a:off x="11242790" y="2323554"/>
            <a:ext cx="190650" cy="147944"/>
          </a:xfrm>
          <a:prstGeom prst="rect">
            <a:avLst/>
          </a:prstGeom>
          <a:noFill/>
        </p:spPr>
        <p:txBody>
          <a:bodyPr wrap="square" lIns="0" tIns="0" rIns="0" bIns="0" rtlCol="0" anchor="ctr" anchorCtr="1">
            <a:noAutofit/>
          </a:bodyPr>
          <a:lstStyle/>
          <a:p>
            <a:pPr>
              <a:lnSpc>
                <a:spcPct val="90000"/>
              </a:lnSpc>
            </a:pPr>
            <a:r>
              <a:rPr lang="en-US" sz="700" dirty="0"/>
              <a:t>225</a:t>
            </a:r>
          </a:p>
        </p:txBody>
      </p:sp>
      <p:sp>
        <p:nvSpPr>
          <p:cNvPr id="1029" name="TextBox 1028">
            <a:extLst>
              <a:ext uri="{FF2B5EF4-FFF2-40B4-BE49-F238E27FC236}">
                <a16:creationId xmlns:a16="http://schemas.microsoft.com/office/drawing/2014/main" id="{83420E6A-9DA9-4BAD-9FC1-DEA10A8D13D7}"/>
              </a:ext>
            </a:extLst>
          </p:cNvPr>
          <p:cNvSpPr txBox="1"/>
          <p:nvPr/>
        </p:nvSpPr>
        <p:spPr>
          <a:xfrm rot="16200000">
            <a:off x="11414772" y="2323554"/>
            <a:ext cx="190650" cy="147944"/>
          </a:xfrm>
          <a:prstGeom prst="rect">
            <a:avLst/>
          </a:prstGeom>
          <a:noFill/>
        </p:spPr>
        <p:txBody>
          <a:bodyPr wrap="square" lIns="0" tIns="0" rIns="0" bIns="0" rtlCol="0" anchor="ctr" anchorCtr="1">
            <a:noAutofit/>
          </a:bodyPr>
          <a:lstStyle/>
          <a:p>
            <a:pPr>
              <a:lnSpc>
                <a:spcPct val="90000"/>
              </a:lnSpc>
            </a:pPr>
            <a:r>
              <a:rPr lang="en-US" sz="700" dirty="0"/>
              <a:t>229</a:t>
            </a:r>
          </a:p>
        </p:txBody>
      </p:sp>
      <p:sp>
        <p:nvSpPr>
          <p:cNvPr id="1030" name="TextBox 1029">
            <a:extLst>
              <a:ext uri="{FF2B5EF4-FFF2-40B4-BE49-F238E27FC236}">
                <a16:creationId xmlns:a16="http://schemas.microsoft.com/office/drawing/2014/main" id="{49243BC2-4D32-4B79-91E5-45D0D0D31F14}"/>
              </a:ext>
            </a:extLst>
          </p:cNvPr>
          <p:cNvSpPr txBox="1"/>
          <p:nvPr/>
        </p:nvSpPr>
        <p:spPr>
          <a:xfrm rot="16200000">
            <a:off x="11576735" y="2323554"/>
            <a:ext cx="213056" cy="147944"/>
          </a:xfrm>
          <a:prstGeom prst="rect">
            <a:avLst/>
          </a:prstGeom>
          <a:noFill/>
        </p:spPr>
        <p:txBody>
          <a:bodyPr wrap="square" lIns="0" tIns="0" rIns="0" bIns="0" rtlCol="0" anchor="ctr" anchorCtr="1">
            <a:noAutofit/>
          </a:bodyPr>
          <a:lstStyle/>
          <a:p>
            <a:pPr>
              <a:lnSpc>
                <a:spcPct val="90000"/>
              </a:lnSpc>
            </a:pPr>
            <a:r>
              <a:rPr lang="en-US" sz="700" dirty="0"/>
              <a:t>233</a:t>
            </a:r>
          </a:p>
        </p:txBody>
      </p:sp>
      <p:sp>
        <p:nvSpPr>
          <p:cNvPr id="2" name="Date Placeholder 1"/>
          <p:cNvSpPr>
            <a:spLocks noGrp="1"/>
          </p:cNvSpPr>
          <p:nvPr>
            <p:ph type="dt" sz="half" idx="10"/>
          </p:nvPr>
        </p:nvSpPr>
        <p:spPr/>
        <p:txBody>
          <a:bodyPr/>
          <a:lstStyle/>
          <a:p>
            <a:r>
              <a:rPr lang="en-US" b="1"/>
              <a:t>November 2022</a:t>
            </a:r>
            <a:endParaRPr lang="en-US" b="1" dirty="0"/>
          </a:p>
        </p:txBody>
      </p:sp>
      <p:sp>
        <p:nvSpPr>
          <p:cNvPr id="3" name="Slide Number Placeholder 2"/>
          <p:cNvSpPr>
            <a:spLocks noGrp="1"/>
          </p:cNvSpPr>
          <p:nvPr>
            <p:ph type="sldNum" sz="quarter" idx="12"/>
          </p:nvPr>
        </p:nvSpPr>
        <p:spPr/>
        <p:txBody>
          <a:bodyPr/>
          <a:lstStyle/>
          <a:p>
            <a:fld id="{B016F8AB-BCEA-4347-8BA6-BE776009BC89}" type="slidenum">
              <a:rPr lang="en-GB" smtClean="0"/>
              <a:pPr/>
              <a:t>33</a:t>
            </a:fld>
            <a:endParaRPr lang="en-GB"/>
          </a:p>
        </p:txBody>
      </p:sp>
    </p:spTree>
    <p:extLst>
      <p:ext uri="{BB962C8B-B14F-4D97-AF65-F5344CB8AC3E}">
        <p14:creationId xmlns:p14="http://schemas.microsoft.com/office/powerpoint/2010/main" val="384385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732" y="550208"/>
            <a:ext cx="10828865" cy="592792"/>
          </a:xfrm>
        </p:spPr>
        <p:txBody>
          <a:bodyPr>
            <a:normAutofit/>
          </a:bodyPr>
          <a:lstStyle/>
          <a:p>
            <a:r>
              <a:rPr lang="en-GB" b="1" dirty="0"/>
              <a:t>802.11bf</a:t>
            </a:r>
            <a:r>
              <a:rPr lang="en-GB" dirty="0"/>
              <a:t> WLAN sensing</a:t>
            </a:r>
          </a:p>
        </p:txBody>
      </p:sp>
      <p:sp>
        <p:nvSpPr>
          <p:cNvPr id="11" name="Slide Number Placeholder 3">
            <a:extLst>
              <a:ext uri="{FF2B5EF4-FFF2-40B4-BE49-F238E27FC236}">
                <a16:creationId xmlns:a16="http://schemas.microsoft.com/office/drawing/2014/main" id="{B8FE6600-07DE-457F-95FD-EF2ED8D69832}"/>
              </a:ext>
            </a:extLst>
          </p:cNvPr>
          <p:cNvSpPr txBox="1">
            <a:spLocks/>
          </p:cNvSpPr>
          <p:nvPr/>
        </p:nvSpPr>
        <p:spPr>
          <a:xfrm>
            <a:off x="11201400" y="6404269"/>
            <a:ext cx="533399" cy="232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F2884EB-C6E3-684C-A39B-0E652C4E0E60}" type="slidenum">
              <a:rPr lang="en-US" smtClean="0">
                <a:solidFill>
                  <a:prstClr val="black">
                    <a:tint val="75000"/>
                  </a:prstClr>
                </a:solidFill>
              </a:rPr>
              <a:pPr>
                <a:defRPr/>
              </a:pPr>
              <a:t>34</a:t>
            </a:fld>
            <a:endParaRPr lang="en-US" dirty="0">
              <a:solidFill>
                <a:prstClr val="black">
                  <a:tint val="75000"/>
                </a:prstClr>
              </a:solidFill>
            </a:endParaRPr>
          </a:p>
        </p:txBody>
      </p:sp>
      <p:sp>
        <p:nvSpPr>
          <p:cNvPr id="2" name="Date Placeholder 1"/>
          <p:cNvSpPr>
            <a:spLocks noGrp="1"/>
          </p:cNvSpPr>
          <p:nvPr>
            <p:ph type="dt" sz="half" idx="2"/>
          </p:nvPr>
        </p:nvSpPr>
        <p:spPr>
          <a:xfrm>
            <a:off x="5967198" y="6477000"/>
            <a:ext cx="1422400" cy="228600"/>
          </a:xfrm>
        </p:spPr>
        <p:txBody>
          <a:bodyPr/>
          <a:lstStyle/>
          <a:p>
            <a:pPr>
              <a:defRPr/>
            </a:pPr>
            <a:r>
              <a:rPr lang="en-US"/>
              <a:t>November 2022</a:t>
            </a:r>
            <a:endParaRPr lang="en-US" dirty="0"/>
          </a:p>
        </p:txBody>
      </p:sp>
      <p:sp>
        <p:nvSpPr>
          <p:cNvPr id="21" name="Rectangle 3"/>
          <p:cNvSpPr txBox="1">
            <a:spLocks noChangeArrowheads="1"/>
          </p:cNvSpPr>
          <p:nvPr/>
        </p:nvSpPr>
        <p:spPr bwMode="auto">
          <a:xfrm>
            <a:off x="517200" y="980873"/>
            <a:ext cx="11141399" cy="389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har char="•"/>
              <a:defRPr sz="2400" b="1">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000">
                <a:solidFill>
                  <a:schemeClr val="tx1"/>
                </a:solidFill>
                <a:latin typeface="Times New Roman" panose="02020603050405020304" pitchFamily="18" charset="0"/>
                <a:ea typeface="MS PGothic" panose="020B0600070205080204" pitchFamily="34" charset="-128"/>
              </a:defRPr>
            </a:lvl2pPr>
            <a:lvl3pPr marL="9906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9pPr>
          </a:lstStyle>
          <a:p>
            <a:r>
              <a:rPr lang="en-US" altLang="zh-CN" dirty="0">
                <a:latin typeface="+mn-lt"/>
              </a:rPr>
              <a:t>WLAN sensing is the use of received WLAN signals to detect features of an intended target in a given environment. </a:t>
            </a:r>
          </a:p>
          <a:p>
            <a:pPr lvl="1" algn="just">
              <a:buFont typeface="Arial" panose="020B0604020202020204" pitchFamily="34" charset="0"/>
              <a:buChar char="•"/>
            </a:pPr>
            <a:r>
              <a:rPr lang="en-US" altLang="zh-CN" dirty="0">
                <a:latin typeface="+mn-lt"/>
              </a:rPr>
              <a:t>Measure range, velocity, angular, motion, presence or proximity</a:t>
            </a:r>
          </a:p>
          <a:p>
            <a:pPr lvl="1" algn="just">
              <a:buFont typeface="Arial" panose="020B0604020202020204" pitchFamily="34" charset="0"/>
              <a:buChar char="•"/>
            </a:pPr>
            <a:r>
              <a:rPr lang="en-US" altLang="zh-CN" dirty="0">
                <a:latin typeface="+mn-lt"/>
              </a:rPr>
              <a:t>Detect objects, people, animals</a:t>
            </a:r>
          </a:p>
          <a:p>
            <a:pPr lvl="1" algn="just">
              <a:buFont typeface="Arial" panose="020B0604020202020204" pitchFamily="34" charset="0"/>
              <a:buChar char="•"/>
            </a:pPr>
            <a:r>
              <a:rPr lang="en-US" altLang="zh-CN" dirty="0">
                <a:latin typeface="+mn-lt"/>
              </a:rPr>
              <a:t>Use in room, house, car, enterprise environments</a:t>
            </a:r>
          </a:p>
          <a:p>
            <a:pPr lvl="2" algn="just"/>
            <a:endParaRPr lang="en-US" altLang="zh-CN" dirty="0">
              <a:latin typeface="+mn-lt"/>
            </a:endParaRPr>
          </a:p>
          <a:p>
            <a:r>
              <a:rPr lang="en-US" altLang="zh-CN" dirty="0">
                <a:latin typeface="+mn-lt"/>
              </a:rPr>
              <a:t>Target frequency bands are:</a:t>
            </a:r>
          </a:p>
          <a:p>
            <a:pPr lvl="1">
              <a:buFont typeface="Arial" panose="020B0604020202020204" pitchFamily="34" charset="0"/>
              <a:buChar char="•"/>
            </a:pPr>
            <a:r>
              <a:rPr lang="en-US" altLang="zh-CN" dirty="0">
                <a:latin typeface="+mn-lt"/>
              </a:rPr>
              <a:t>between 1 GHz and 7.125 GHz (MAC/PHY service interface)</a:t>
            </a:r>
          </a:p>
          <a:p>
            <a:pPr lvl="1">
              <a:buFont typeface="Arial" panose="020B0604020202020204" pitchFamily="34" charset="0"/>
              <a:buChar char="•"/>
            </a:pPr>
            <a:r>
              <a:rPr lang="en-US" altLang="zh-CN" dirty="0">
                <a:latin typeface="+mn-lt"/>
              </a:rPr>
              <a:t>above 45 GHz (MAC/PHY)</a:t>
            </a:r>
          </a:p>
        </p:txBody>
      </p:sp>
      <p:sp>
        <p:nvSpPr>
          <p:cNvPr id="4" name="Slide Number Placeholder 3"/>
          <p:cNvSpPr>
            <a:spLocks noGrp="1"/>
          </p:cNvSpPr>
          <p:nvPr>
            <p:ph type="sldNum" sz="quarter" idx="4"/>
          </p:nvPr>
        </p:nvSpPr>
        <p:spPr/>
        <p:txBody>
          <a:bodyPr/>
          <a:lstStyle/>
          <a:p>
            <a:fld id="{619BE129-E825-4348-BEE4-441F0A7ECEA1}" type="slidenum">
              <a:rPr lang="en-US" altLang="en-US" smtClean="0"/>
              <a:pPr/>
              <a:t>34</a:t>
            </a:fld>
            <a:endParaRPr lang="en-US" altLang="en-US" sz="2400" dirty="0"/>
          </a:p>
        </p:txBody>
      </p:sp>
    </p:spTree>
    <p:extLst>
      <p:ext uri="{BB962C8B-B14F-4D97-AF65-F5344CB8AC3E}">
        <p14:creationId xmlns:p14="http://schemas.microsoft.com/office/powerpoint/2010/main" val="2436171004"/>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732" y="550208"/>
            <a:ext cx="10828865" cy="592792"/>
          </a:xfrm>
        </p:spPr>
        <p:txBody>
          <a:bodyPr>
            <a:normAutofit/>
          </a:bodyPr>
          <a:lstStyle/>
          <a:p>
            <a:r>
              <a:rPr lang="en-GB" dirty="0"/>
              <a:t>802.11bf WLAN sensing</a:t>
            </a:r>
          </a:p>
        </p:txBody>
      </p:sp>
      <p:sp>
        <p:nvSpPr>
          <p:cNvPr id="11" name="Slide Number Placeholder 3">
            <a:extLst>
              <a:ext uri="{FF2B5EF4-FFF2-40B4-BE49-F238E27FC236}">
                <a16:creationId xmlns:a16="http://schemas.microsoft.com/office/drawing/2014/main" id="{B8FE6600-07DE-457F-95FD-EF2ED8D69832}"/>
              </a:ext>
            </a:extLst>
          </p:cNvPr>
          <p:cNvSpPr txBox="1">
            <a:spLocks/>
          </p:cNvSpPr>
          <p:nvPr/>
        </p:nvSpPr>
        <p:spPr>
          <a:xfrm>
            <a:off x="11201400" y="6404269"/>
            <a:ext cx="533399" cy="232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F2884EB-C6E3-684C-A39B-0E652C4E0E60}" type="slidenum">
              <a:rPr lang="en-US" smtClean="0">
                <a:solidFill>
                  <a:prstClr val="black">
                    <a:tint val="75000"/>
                  </a:prstClr>
                </a:solidFill>
              </a:rPr>
              <a:pPr>
                <a:defRPr/>
              </a:pPr>
              <a:t>35</a:t>
            </a:fld>
            <a:endParaRPr lang="en-US" dirty="0">
              <a:solidFill>
                <a:prstClr val="black">
                  <a:tint val="75000"/>
                </a:prstClr>
              </a:solidFill>
            </a:endParaRPr>
          </a:p>
        </p:txBody>
      </p:sp>
      <p:sp>
        <p:nvSpPr>
          <p:cNvPr id="2" name="Date Placeholder 1"/>
          <p:cNvSpPr>
            <a:spLocks noGrp="1"/>
          </p:cNvSpPr>
          <p:nvPr>
            <p:ph type="dt" sz="half" idx="2"/>
          </p:nvPr>
        </p:nvSpPr>
        <p:spPr>
          <a:xfrm>
            <a:off x="5967198" y="6477000"/>
            <a:ext cx="1422400" cy="228600"/>
          </a:xfrm>
        </p:spPr>
        <p:txBody>
          <a:bodyPr/>
          <a:lstStyle/>
          <a:p>
            <a:pPr>
              <a:defRPr/>
            </a:pPr>
            <a:r>
              <a:rPr lang="en-US"/>
              <a:t>November 2022</a:t>
            </a:r>
            <a:endParaRPr lang="en-US" dirty="0"/>
          </a:p>
        </p:txBody>
      </p:sp>
      <p:sp>
        <p:nvSpPr>
          <p:cNvPr id="13" name="Text Placeholder 3">
            <a:extLst>
              <a:ext uri="{FF2B5EF4-FFF2-40B4-BE49-F238E27FC236}">
                <a16:creationId xmlns:a16="http://schemas.microsoft.com/office/drawing/2014/main" id="{3720423F-DD90-49FA-8123-60513B43FBC6}"/>
              </a:ext>
            </a:extLst>
          </p:cNvPr>
          <p:cNvSpPr txBox="1">
            <a:spLocks/>
          </p:cNvSpPr>
          <p:nvPr/>
        </p:nvSpPr>
        <p:spPr>
          <a:xfrm>
            <a:off x="375797" y="6022688"/>
            <a:ext cx="10972800" cy="26397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5113" indent="-161925"/>
            <a:r>
              <a:rPr lang="en-US" sz="1100" dirty="0"/>
              <a:t>Note: The specification of applications that make use of WLAN sensing measurements is beyond the scope of P802.11bf.</a:t>
            </a:r>
            <a:endParaRPr lang="en-GB" sz="1100" dirty="0"/>
          </a:p>
        </p:txBody>
      </p:sp>
      <p:sp>
        <p:nvSpPr>
          <p:cNvPr id="21" name="Rectangle 3"/>
          <p:cNvSpPr txBox="1">
            <a:spLocks noChangeArrowheads="1"/>
          </p:cNvSpPr>
          <p:nvPr/>
        </p:nvSpPr>
        <p:spPr bwMode="auto">
          <a:xfrm>
            <a:off x="517200" y="980873"/>
            <a:ext cx="11141399" cy="2752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har char="•"/>
              <a:defRPr sz="2400" b="1">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000">
                <a:solidFill>
                  <a:schemeClr val="tx1"/>
                </a:solidFill>
                <a:latin typeface="Times New Roman" panose="02020603050405020304" pitchFamily="18" charset="0"/>
                <a:ea typeface="MS PGothic" panose="020B0600070205080204" pitchFamily="34" charset="-128"/>
              </a:defRPr>
            </a:lvl2pPr>
            <a:lvl3pPr marL="9906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9pPr>
          </a:lstStyle>
          <a:p>
            <a:r>
              <a:rPr lang="en-US" altLang="zh-CN" sz="2000" dirty="0">
                <a:latin typeface="+mn-lt"/>
              </a:rPr>
              <a:t>WLAN sensing is the use of received WLAN signals to detect features of an intended target in a given environment. </a:t>
            </a:r>
          </a:p>
          <a:p>
            <a:pPr lvl="2" algn="just"/>
            <a:r>
              <a:rPr lang="en-US" altLang="zh-CN" sz="1600" dirty="0">
                <a:latin typeface="+mn-lt"/>
              </a:rPr>
              <a:t>Measure range, velocity, angular, motion, presence or proximity</a:t>
            </a:r>
          </a:p>
          <a:p>
            <a:pPr lvl="2" algn="just"/>
            <a:r>
              <a:rPr lang="en-US" altLang="zh-CN" sz="1600" dirty="0">
                <a:latin typeface="+mn-lt"/>
              </a:rPr>
              <a:t>Detect objects, people, animals: Enables touchless applications</a:t>
            </a:r>
          </a:p>
          <a:p>
            <a:pPr lvl="2" algn="just"/>
            <a:r>
              <a:rPr lang="en-US" altLang="zh-CN" sz="1600" dirty="0">
                <a:latin typeface="+mn-lt"/>
              </a:rPr>
              <a:t>Use in room, house, car, enterprise environments</a:t>
            </a:r>
          </a:p>
          <a:p>
            <a:r>
              <a:rPr lang="en-US" altLang="zh-CN" sz="2000" dirty="0">
                <a:latin typeface="+mn-lt"/>
              </a:rPr>
              <a:t>Target frequency bands are between 1 GHz and 7.125 GHz (MAC Service interface) and above 45 GHz (MAC/PHY)</a:t>
            </a:r>
          </a:p>
          <a:p>
            <a:r>
              <a:rPr lang="en-US" altLang="en-US" sz="2000" dirty="0">
                <a:latin typeface="+mn-lt"/>
              </a:rPr>
              <a:t>Some use cases</a:t>
            </a:r>
          </a:p>
        </p:txBody>
      </p:sp>
      <p:grpSp>
        <p:nvGrpSpPr>
          <p:cNvPr id="53" name="组合 52"/>
          <p:cNvGrpSpPr/>
          <p:nvPr/>
        </p:nvGrpSpPr>
        <p:grpSpPr>
          <a:xfrm>
            <a:off x="1524000" y="3813468"/>
            <a:ext cx="9753600" cy="2158493"/>
            <a:chOff x="634350" y="4495800"/>
            <a:chExt cx="6796638" cy="1676400"/>
          </a:xfrm>
        </p:grpSpPr>
        <p:grpSp>
          <p:nvGrpSpPr>
            <p:cNvPr id="25" name="组合 1"/>
            <p:cNvGrpSpPr>
              <a:grpSpLocks/>
            </p:cNvGrpSpPr>
            <p:nvPr/>
          </p:nvGrpSpPr>
          <p:grpSpPr bwMode="auto">
            <a:xfrm>
              <a:off x="634350" y="4495800"/>
              <a:ext cx="6796638" cy="1676400"/>
              <a:chOff x="-91344" y="2042046"/>
              <a:chExt cx="8205334" cy="3095259"/>
            </a:xfrm>
          </p:grpSpPr>
          <p:pic>
            <p:nvPicPr>
              <p:cNvPr id="28"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62461" y="2090034"/>
                <a:ext cx="1841604" cy="1691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23"/>
              <p:cNvGrpSpPr>
                <a:grpSpLocks/>
              </p:cNvGrpSpPr>
              <p:nvPr/>
            </p:nvGrpSpPr>
            <p:grpSpPr bwMode="auto">
              <a:xfrm>
                <a:off x="5194834" y="2042047"/>
                <a:ext cx="2919156" cy="3095258"/>
                <a:chOff x="3794446" y="1329830"/>
                <a:chExt cx="4402333" cy="3095258"/>
              </a:xfrm>
            </p:grpSpPr>
            <p:pic>
              <p:nvPicPr>
                <p:cNvPr id="42" name="Pictur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499" y="1329830"/>
                  <a:ext cx="2845924" cy="176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3"/>
                <p:cNvSpPr txBox="1">
                  <a:spLocks noChangeArrowheads="1"/>
                </p:cNvSpPr>
                <p:nvPr/>
              </p:nvSpPr>
              <p:spPr bwMode="auto">
                <a:xfrm>
                  <a:off x="3794446" y="3709085"/>
                  <a:ext cx="4402333" cy="71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sz="1200">
                      <a:solidFill>
                        <a:schemeClr val="tx1"/>
                      </a:solidFill>
                      <a:latin typeface="Times New Roman" panose="02020603050405020304" pitchFamily="18" charset="0"/>
                      <a:ea typeface="MS PGothic" panose="020B0600070205080204" pitchFamily="34" charset="-128"/>
                    </a:defRPr>
                  </a:lvl1pPr>
                  <a:lvl2pPr marL="742950" indent="-285750">
                    <a:defRPr sz="1200">
                      <a:solidFill>
                        <a:schemeClr val="tx1"/>
                      </a:solidFill>
                      <a:latin typeface="Times New Roman" panose="02020603050405020304" pitchFamily="18" charset="0"/>
                      <a:ea typeface="MS PGothic" panose="020B0600070205080204" pitchFamily="34" charset="-128"/>
                    </a:defRPr>
                  </a:lvl2pPr>
                  <a:lvl3pPr marL="1143000" indent="-228600">
                    <a:defRPr sz="1200">
                      <a:solidFill>
                        <a:schemeClr val="tx1"/>
                      </a:solidFill>
                      <a:latin typeface="Times New Roman" panose="02020603050405020304" pitchFamily="18" charset="0"/>
                      <a:ea typeface="MS PGothic" panose="020B0600070205080204" pitchFamily="34" charset="-128"/>
                    </a:defRPr>
                  </a:lvl3pPr>
                  <a:lvl4pPr marL="1600200" indent="-228600">
                    <a:defRPr sz="1200">
                      <a:solidFill>
                        <a:schemeClr val="tx1"/>
                      </a:solidFill>
                      <a:latin typeface="Times New Roman" panose="02020603050405020304" pitchFamily="18" charset="0"/>
                      <a:ea typeface="MS PGothic" panose="020B0600070205080204" pitchFamily="34" charset="-128"/>
                    </a:defRPr>
                  </a:lvl4pPr>
                  <a:lvl5pPr marL="2057400" indent="-228600">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lgn="ctr">
                    <a:spcBef>
                      <a:spcPct val="20000"/>
                    </a:spcBef>
                    <a:defRPr/>
                  </a:pPr>
                  <a:r>
                    <a:rPr lang="en-US" altLang="zh-CN" sz="1000" dirty="0">
                      <a:latin typeface="Arial" panose="020B0604020202020204" pitchFamily="34" charset="0"/>
                      <a:cs typeface="Arial" panose="020B0604020202020204" pitchFamily="34" charset="0"/>
                    </a:rPr>
                    <a:t> </a:t>
                  </a:r>
                  <a:r>
                    <a:rPr lang="en-US" altLang="zh-CN" dirty="0">
                      <a:latin typeface="+mn-lt"/>
                      <a:cs typeface="Arial" panose="020B0604020202020204" pitchFamily="34" charset="0"/>
                    </a:rPr>
                    <a:t>Presence and proximity detection (Home/Enterprise/Vehicle)</a:t>
                  </a:r>
                </a:p>
              </p:txBody>
            </p:sp>
          </p:grpSp>
          <p:pic>
            <p:nvPicPr>
              <p:cNvPr id="33" name="Picture 2" descr="C:\Users\h00316112\AppData\Roaming\eSpace_Desktop\UserData\h00316112\imagefiles\D3EE7218-AB6E-4238-BB79-A5829048149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042046"/>
                <a:ext cx="1771113" cy="172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
              <p:cNvSpPr txBox="1">
                <a:spLocks noChangeArrowheads="1"/>
              </p:cNvSpPr>
              <p:nvPr/>
            </p:nvSpPr>
            <p:spPr bwMode="auto">
              <a:xfrm>
                <a:off x="-91344" y="4357586"/>
                <a:ext cx="1902800" cy="5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ct val="20000"/>
                  </a:spcBef>
                  <a:buChar char="•"/>
                  <a:defRPr sz="2400" b="1">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0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9pPr>
              </a:lstStyle>
              <a:p>
                <a:pPr algn="ctr">
                  <a:buFontTx/>
                  <a:buNone/>
                </a:pPr>
                <a:r>
                  <a:rPr lang="en-US" altLang="zh-CN" sz="1200" b="0" dirty="0">
                    <a:latin typeface="+mn-lt"/>
                    <a:cs typeface="Arial" panose="020B0604020202020204" pitchFamily="34" charset="0"/>
                  </a:rPr>
                  <a:t>Smart home</a:t>
                </a:r>
              </a:p>
            </p:txBody>
          </p:sp>
          <p:pic>
            <p:nvPicPr>
              <p:cNvPr id="35" name="Picture 4" descr="âInteractive controlâçå¾çæç´¢ç»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94280" y="2072217"/>
                <a:ext cx="1445015" cy="169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
              <p:cNvSpPr txBox="1">
                <a:spLocks noChangeArrowheads="1"/>
              </p:cNvSpPr>
              <p:nvPr/>
            </p:nvSpPr>
            <p:spPr bwMode="auto">
              <a:xfrm>
                <a:off x="1809876" y="4405877"/>
                <a:ext cx="2023508" cy="44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ct val="20000"/>
                  </a:spcBef>
                  <a:buChar char="•"/>
                  <a:defRPr sz="2400" b="1">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0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9pPr>
              </a:lstStyle>
              <a:p>
                <a:pPr algn="ctr">
                  <a:buNone/>
                </a:pPr>
                <a:r>
                  <a:rPr lang="en-US" altLang="zh-CN" sz="1200" b="0" dirty="0">
                    <a:latin typeface="+mn-lt"/>
                    <a:cs typeface="Arial" panose="020B0604020202020204" pitchFamily="34" charset="0"/>
                  </a:rPr>
                  <a:t>Gesture recognition</a:t>
                </a:r>
              </a:p>
            </p:txBody>
          </p:sp>
          <p:sp>
            <p:nvSpPr>
              <p:cNvPr id="37" name="Rectangle 3"/>
              <p:cNvSpPr txBox="1">
                <a:spLocks noChangeArrowheads="1"/>
              </p:cNvSpPr>
              <p:nvPr/>
            </p:nvSpPr>
            <p:spPr bwMode="auto">
              <a:xfrm>
                <a:off x="3775404" y="4404114"/>
                <a:ext cx="1615718" cy="41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ct val="20000"/>
                  </a:spcBef>
                  <a:buChar char="•"/>
                  <a:defRPr sz="2400" b="1">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0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9pPr>
              </a:lstStyle>
              <a:p>
                <a:pPr algn="ctr">
                  <a:buNone/>
                </a:pPr>
                <a:r>
                  <a:rPr lang="en-US" altLang="zh-CN" sz="1200" b="0" dirty="0">
                    <a:latin typeface="+mn-lt"/>
                    <a:cs typeface="Arial" panose="020B0604020202020204" pitchFamily="34" charset="0"/>
                  </a:rPr>
                  <a:t>Gaming control</a:t>
                </a:r>
              </a:p>
            </p:txBody>
          </p:sp>
        </p:grpSp>
        <p:sp>
          <p:nvSpPr>
            <p:cNvPr id="46" name="Rectangle 30">
              <a:extLst>
                <a:ext uri="{FF2B5EF4-FFF2-40B4-BE49-F238E27FC236}">
                  <a16:creationId xmlns:a16="http://schemas.microsoft.com/office/drawing/2014/main" id="{3AC00BAF-5CC1-4FEB-AAE5-8C531DB1579B}"/>
                </a:ext>
              </a:extLst>
            </p:cNvPr>
            <p:cNvSpPr/>
            <p:nvPr/>
          </p:nvSpPr>
          <p:spPr>
            <a:xfrm>
              <a:off x="681547" y="5472903"/>
              <a:ext cx="1495513" cy="276999"/>
            </a:xfrm>
            <a:prstGeom prst="rect">
              <a:avLst/>
            </a:prstGeom>
          </p:spPr>
          <p:txBody>
            <a:bodyPr wrap="square">
              <a:spAutoFit/>
            </a:bodyPr>
            <a:lstStyle/>
            <a:p>
              <a:pPr algn="ctr"/>
              <a:r>
                <a:rPr lang="en-US" sz="600" dirty="0"/>
                <a:t>https://www.cse.ust.hk/~qianzh/research/sensing-2.jpg</a:t>
              </a:r>
            </a:p>
          </p:txBody>
        </p:sp>
        <p:sp>
          <p:nvSpPr>
            <p:cNvPr id="47" name="Rectangle 19">
              <a:extLst>
                <a:ext uri="{FF2B5EF4-FFF2-40B4-BE49-F238E27FC236}">
                  <a16:creationId xmlns:a16="http://schemas.microsoft.com/office/drawing/2014/main" id="{B8E00F66-BBD8-4F85-936B-F8B22E38F961}"/>
                </a:ext>
              </a:extLst>
            </p:cNvPr>
            <p:cNvSpPr/>
            <p:nvPr/>
          </p:nvSpPr>
          <p:spPr>
            <a:xfrm>
              <a:off x="2164435" y="5461097"/>
              <a:ext cx="1693533" cy="369332"/>
            </a:xfrm>
            <a:prstGeom prst="rect">
              <a:avLst/>
            </a:prstGeom>
          </p:spPr>
          <p:txBody>
            <a:bodyPr wrap="square">
              <a:spAutoFit/>
            </a:bodyPr>
            <a:lstStyle/>
            <a:p>
              <a:pPr algn="ctr"/>
              <a:r>
                <a:rPr lang="en-US" sz="600" dirty="0"/>
                <a:t>https://www.pressebox.com/pressrelease/gb-pronova-gmbh/HoloPro-and-the-magic-of-interactive-control/boxid/129647#</a:t>
              </a:r>
            </a:p>
          </p:txBody>
        </p:sp>
        <p:sp>
          <p:nvSpPr>
            <p:cNvPr id="48" name="Rectangle 20">
              <a:extLst>
                <a:ext uri="{FF2B5EF4-FFF2-40B4-BE49-F238E27FC236}">
                  <a16:creationId xmlns:a16="http://schemas.microsoft.com/office/drawing/2014/main" id="{EED1E4AF-F849-4A15-984E-B9E4F642C486}"/>
                </a:ext>
              </a:extLst>
            </p:cNvPr>
            <p:cNvSpPr/>
            <p:nvPr/>
          </p:nvSpPr>
          <p:spPr>
            <a:xfrm>
              <a:off x="3857969" y="5459681"/>
              <a:ext cx="1598215" cy="369332"/>
            </a:xfrm>
            <a:prstGeom prst="rect">
              <a:avLst/>
            </a:prstGeom>
          </p:spPr>
          <p:txBody>
            <a:bodyPr wrap="square">
              <a:spAutoFit/>
            </a:bodyPr>
            <a:lstStyle/>
            <a:p>
              <a:pPr algn="ctr"/>
              <a:r>
                <a:rPr lang="en-US" sz="600" dirty="0"/>
                <a:t>http://4.bp.blogspot.com/-_krIAHPdn-8/T02hISBvOnI/AAAAAAAAA1A/jAufr2N8k4c/s1600/Kinect%2BGames.jpg</a:t>
              </a:r>
            </a:p>
          </p:txBody>
        </p:sp>
        <p:sp>
          <p:nvSpPr>
            <p:cNvPr id="51" name="Rectangle 3"/>
            <p:cNvSpPr txBox="1">
              <a:spLocks noChangeArrowheads="1"/>
            </p:cNvSpPr>
            <p:nvPr/>
          </p:nvSpPr>
          <p:spPr bwMode="auto">
            <a:xfrm>
              <a:off x="5519434" y="5438024"/>
              <a:ext cx="1642245" cy="2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sz="1200">
                  <a:solidFill>
                    <a:schemeClr val="tx1"/>
                  </a:solidFill>
                  <a:latin typeface="Times New Roman" panose="02020603050405020304" pitchFamily="18" charset="0"/>
                  <a:ea typeface="MS PGothic" panose="020B0600070205080204" pitchFamily="34" charset="-128"/>
                </a:defRPr>
              </a:lvl1pPr>
              <a:lvl2pPr marL="742950" indent="-285750">
                <a:defRPr sz="1200">
                  <a:solidFill>
                    <a:schemeClr val="tx1"/>
                  </a:solidFill>
                  <a:latin typeface="Times New Roman" panose="02020603050405020304" pitchFamily="18" charset="0"/>
                  <a:ea typeface="MS PGothic" panose="020B0600070205080204" pitchFamily="34" charset="-128"/>
                </a:defRPr>
              </a:lvl2pPr>
              <a:lvl3pPr marL="1143000" indent="-228600">
                <a:defRPr sz="1200">
                  <a:solidFill>
                    <a:schemeClr val="tx1"/>
                  </a:solidFill>
                  <a:latin typeface="Times New Roman" panose="02020603050405020304" pitchFamily="18" charset="0"/>
                  <a:ea typeface="MS PGothic" panose="020B0600070205080204" pitchFamily="34" charset="-128"/>
                </a:defRPr>
              </a:lvl3pPr>
              <a:lvl4pPr marL="1600200" indent="-228600">
                <a:defRPr sz="1200">
                  <a:solidFill>
                    <a:schemeClr val="tx1"/>
                  </a:solidFill>
                  <a:latin typeface="Times New Roman" panose="02020603050405020304" pitchFamily="18" charset="0"/>
                  <a:ea typeface="MS PGothic" panose="020B0600070205080204" pitchFamily="34" charset="-128"/>
                </a:defRPr>
              </a:lvl4pPr>
              <a:lvl5pPr marL="2057400" indent="-228600">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lgn="ctr">
                <a:spcBef>
                  <a:spcPct val="20000"/>
                </a:spcBef>
              </a:pPr>
              <a:r>
                <a:rPr lang="en-US" altLang="zh-CN" sz="600" dirty="0"/>
                <a:t>https://www.lastampa.it/tecnologia/news/2018/06/27/news/router-google-wifi-internet-senza-fili-in-ogni-angolo-della-casa-1.34027426</a:t>
              </a:r>
            </a:p>
          </p:txBody>
        </p:sp>
      </p:grpSp>
      <p:sp>
        <p:nvSpPr>
          <p:cNvPr id="4" name="Slide Number Placeholder 3"/>
          <p:cNvSpPr>
            <a:spLocks noGrp="1"/>
          </p:cNvSpPr>
          <p:nvPr>
            <p:ph type="sldNum" sz="quarter" idx="4"/>
          </p:nvPr>
        </p:nvSpPr>
        <p:spPr/>
        <p:txBody>
          <a:bodyPr/>
          <a:lstStyle/>
          <a:p>
            <a:fld id="{619BE129-E825-4348-BEE4-441F0A7ECEA1}" type="slidenum">
              <a:rPr lang="en-US" altLang="en-US" smtClean="0"/>
              <a:pPr/>
              <a:t>35</a:t>
            </a:fld>
            <a:endParaRPr lang="en-US" altLang="en-US" sz="2400" dirty="0"/>
          </a:p>
        </p:txBody>
      </p:sp>
    </p:spTree>
    <p:extLst>
      <p:ext uri="{BB962C8B-B14F-4D97-AF65-F5344CB8AC3E}">
        <p14:creationId xmlns:p14="http://schemas.microsoft.com/office/powerpoint/2010/main" val="11388993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732" y="550208"/>
            <a:ext cx="10828865" cy="592792"/>
          </a:xfrm>
        </p:spPr>
        <p:txBody>
          <a:bodyPr>
            <a:normAutofit/>
          </a:bodyPr>
          <a:lstStyle/>
          <a:p>
            <a:r>
              <a:rPr lang="en-GB" dirty="0"/>
              <a:t>802.11bf WLAN sensing</a:t>
            </a:r>
          </a:p>
        </p:txBody>
      </p:sp>
      <p:sp>
        <p:nvSpPr>
          <p:cNvPr id="11" name="Slide Number Placeholder 3">
            <a:extLst>
              <a:ext uri="{FF2B5EF4-FFF2-40B4-BE49-F238E27FC236}">
                <a16:creationId xmlns:a16="http://schemas.microsoft.com/office/drawing/2014/main" id="{B8FE6600-07DE-457F-95FD-EF2ED8D69832}"/>
              </a:ext>
            </a:extLst>
          </p:cNvPr>
          <p:cNvSpPr txBox="1">
            <a:spLocks/>
          </p:cNvSpPr>
          <p:nvPr/>
        </p:nvSpPr>
        <p:spPr>
          <a:xfrm>
            <a:off x="11201400" y="6404269"/>
            <a:ext cx="533399" cy="232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F2884EB-C6E3-684C-A39B-0E652C4E0E60}" type="slidenum">
              <a:rPr lang="en-US" smtClean="0">
                <a:solidFill>
                  <a:prstClr val="black">
                    <a:tint val="75000"/>
                  </a:prstClr>
                </a:solidFill>
              </a:rPr>
              <a:pPr>
                <a:defRPr/>
              </a:pPr>
              <a:t>36</a:t>
            </a:fld>
            <a:endParaRPr lang="en-US" dirty="0">
              <a:solidFill>
                <a:prstClr val="black">
                  <a:tint val="75000"/>
                </a:prstClr>
              </a:solidFill>
            </a:endParaRPr>
          </a:p>
        </p:txBody>
      </p:sp>
      <p:sp>
        <p:nvSpPr>
          <p:cNvPr id="2" name="Date Placeholder 1"/>
          <p:cNvSpPr>
            <a:spLocks noGrp="1"/>
          </p:cNvSpPr>
          <p:nvPr>
            <p:ph type="dt" sz="half" idx="2"/>
          </p:nvPr>
        </p:nvSpPr>
        <p:spPr>
          <a:xfrm>
            <a:off x="5967198" y="6477000"/>
            <a:ext cx="1422400" cy="228600"/>
          </a:xfrm>
        </p:spPr>
        <p:txBody>
          <a:bodyPr/>
          <a:lstStyle/>
          <a:p>
            <a:pPr>
              <a:defRPr/>
            </a:pPr>
            <a:r>
              <a:rPr lang="en-US"/>
              <a:t>November 2022</a:t>
            </a:r>
            <a:endParaRPr lang="en-US" dirty="0"/>
          </a:p>
        </p:txBody>
      </p:sp>
      <p:sp>
        <p:nvSpPr>
          <p:cNvPr id="21" name="Rectangle 3"/>
          <p:cNvSpPr txBox="1">
            <a:spLocks noChangeArrowheads="1"/>
          </p:cNvSpPr>
          <p:nvPr/>
        </p:nvSpPr>
        <p:spPr bwMode="auto">
          <a:xfrm>
            <a:off x="517201" y="980873"/>
            <a:ext cx="4283399" cy="572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har char="•"/>
              <a:defRPr sz="2400" b="1">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000">
                <a:solidFill>
                  <a:schemeClr val="tx1"/>
                </a:solidFill>
                <a:latin typeface="Times New Roman" panose="02020603050405020304" pitchFamily="18" charset="0"/>
                <a:ea typeface="MS PGothic" panose="020B0600070205080204" pitchFamily="34" charset="-128"/>
              </a:defRPr>
            </a:lvl2pPr>
            <a:lvl3pPr marL="9906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9pPr>
          </a:lstStyle>
          <a:p>
            <a:r>
              <a:rPr lang="en-US" altLang="zh-CN" sz="2000" dirty="0">
                <a:latin typeface="+mn-lt"/>
              </a:rPr>
              <a:t>802.11bf enables: </a:t>
            </a:r>
          </a:p>
          <a:p>
            <a:pPr lvl="1">
              <a:buFont typeface="Arial" panose="020B0604020202020204" pitchFamily="34" charset="0"/>
              <a:buChar char="•"/>
            </a:pPr>
            <a:r>
              <a:rPr lang="en-US" altLang="zh-CN" sz="1800" dirty="0">
                <a:latin typeface="+mn-lt"/>
              </a:rPr>
              <a:t>Stations to inform other stations of their WLAN sensing capabilities</a:t>
            </a:r>
          </a:p>
          <a:p>
            <a:pPr lvl="1">
              <a:buFont typeface="Arial" panose="020B0604020202020204" pitchFamily="34" charset="0"/>
              <a:buChar char="•"/>
            </a:pPr>
            <a:r>
              <a:rPr lang="en-US" altLang="zh-CN" sz="1800" dirty="0">
                <a:latin typeface="+mn-lt"/>
              </a:rPr>
              <a:t>Request and setup transmissions that enable WLAN sensing measurements to be performed</a:t>
            </a:r>
          </a:p>
          <a:p>
            <a:pPr lvl="1">
              <a:buFont typeface="Arial" panose="020B0604020202020204" pitchFamily="34" charset="0"/>
              <a:buChar char="•"/>
            </a:pPr>
            <a:r>
              <a:rPr lang="en-US" altLang="zh-CN" sz="1800" dirty="0">
                <a:latin typeface="+mn-lt"/>
              </a:rPr>
              <a:t>Exchange of WLAN sensing feedback and information</a:t>
            </a:r>
            <a:br>
              <a:rPr lang="en-US" altLang="zh-CN" sz="1600" dirty="0">
                <a:latin typeface="+mn-lt"/>
              </a:rPr>
            </a:br>
            <a:endParaRPr lang="en-US" altLang="zh-CN" sz="1600" dirty="0">
              <a:latin typeface="+mn-lt"/>
            </a:endParaRPr>
          </a:p>
          <a:p>
            <a:r>
              <a:rPr lang="en-US" altLang="zh-CN" sz="2000" dirty="0">
                <a:latin typeface="+mn-lt"/>
              </a:rPr>
              <a:t>Sensing performance metrics include</a:t>
            </a:r>
          </a:p>
          <a:p>
            <a:pPr lvl="1">
              <a:buFont typeface="Arial" panose="020B0604020202020204" pitchFamily="34" charset="0"/>
              <a:buChar char="•"/>
            </a:pPr>
            <a:r>
              <a:rPr lang="en-US" altLang="zh-CN" sz="1800" dirty="0">
                <a:latin typeface="+mn-lt"/>
              </a:rPr>
              <a:t>Accuracy of range, angle and velocity resolution </a:t>
            </a:r>
          </a:p>
          <a:p>
            <a:pPr lvl="1">
              <a:buFont typeface="Arial" panose="020B0604020202020204" pitchFamily="34" charset="0"/>
              <a:buChar char="•"/>
            </a:pPr>
            <a:r>
              <a:rPr lang="en-US" altLang="zh-CN" sz="1800" dirty="0">
                <a:latin typeface="+mn-lt"/>
              </a:rPr>
              <a:t>Resolution of range, angle and velocity</a:t>
            </a:r>
          </a:p>
          <a:p>
            <a:pPr lvl="1">
              <a:buFont typeface="Arial" panose="020B0604020202020204" pitchFamily="34" charset="0"/>
              <a:buChar char="•"/>
            </a:pPr>
            <a:r>
              <a:rPr lang="en-US" altLang="zh-CN" sz="1800" dirty="0">
                <a:latin typeface="+mn-lt"/>
              </a:rPr>
              <a:t>Coverage range, field of view</a:t>
            </a:r>
          </a:p>
          <a:p>
            <a:pPr marL="457200" lvl="1" indent="0" algn="just">
              <a:buNone/>
            </a:pPr>
            <a:endParaRPr lang="en-US" altLang="zh-CN" sz="1600" dirty="0"/>
          </a:p>
        </p:txBody>
      </p:sp>
      <p:pic>
        <p:nvPicPr>
          <p:cNvPr id="54" name="Picture 6">
            <a:extLst>
              <a:ext uri="{FF2B5EF4-FFF2-40B4-BE49-F238E27FC236}">
                <a16:creationId xmlns:a16="http://schemas.microsoft.com/office/drawing/2014/main" id="{90BEB833-7667-472F-80E2-661B324BD6B8}"/>
              </a:ext>
            </a:extLst>
          </p:cNvPr>
          <p:cNvPicPr>
            <a:picLocks noChangeAspect="1"/>
          </p:cNvPicPr>
          <p:nvPr/>
        </p:nvPicPr>
        <p:blipFill>
          <a:blip r:embed="rId3"/>
          <a:stretch>
            <a:fillRect/>
          </a:stretch>
        </p:blipFill>
        <p:spPr>
          <a:xfrm>
            <a:off x="5181600" y="1447800"/>
            <a:ext cx="6781800" cy="3668487"/>
          </a:xfrm>
          <a:prstGeom prst="rect">
            <a:avLst/>
          </a:prstGeom>
        </p:spPr>
      </p:pic>
      <p:sp>
        <p:nvSpPr>
          <p:cNvPr id="4" name="Slide Number Placeholder 3"/>
          <p:cNvSpPr>
            <a:spLocks noGrp="1"/>
          </p:cNvSpPr>
          <p:nvPr>
            <p:ph type="sldNum" sz="quarter" idx="4"/>
          </p:nvPr>
        </p:nvSpPr>
        <p:spPr/>
        <p:txBody>
          <a:bodyPr/>
          <a:lstStyle/>
          <a:p>
            <a:fld id="{619BE129-E825-4348-BEE4-441F0A7ECEA1}" type="slidenum">
              <a:rPr lang="en-US" altLang="en-US" smtClean="0"/>
              <a:pPr/>
              <a:t>36</a:t>
            </a:fld>
            <a:endParaRPr lang="en-US" altLang="en-US" sz="2400" dirty="0"/>
          </a:p>
        </p:txBody>
      </p:sp>
    </p:spTree>
    <p:extLst>
      <p:ext uri="{BB962C8B-B14F-4D97-AF65-F5344CB8AC3E}">
        <p14:creationId xmlns:p14="http://schemas.microsoft.com/office/powerpoint/2010/main" val="1457856287"/>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62000" y="2209800"/>
            <a:ext cx="9067800" cy="3384069"/>
          </a:xfrm>
          <a:prstGeom prst="rect">
            <a:avLst/>
          </a:prstGeom>
        </p:spPr>
      </p:pic>
      <p:sp>
        <p:nvSpPr>
          <p:cNvPr id="3" name="Title 2"/>
          <p:cNvSpPr>
            <a:spLocks noGrp="1"/>
          </p:cNvSpPr>
          <p:nvPr>
            <p:ph type="title"/>
          </p:nvPr>
        </p:nvSpPr>
        <p:spPr>
          <a:xfrm>
            <a:off x="519732" y="550208"/>
            <a:ext cx="10828865" cy="592792"/>
          </a:xfrm>
        </p:spPr>
        <p:txBody>
          <a:bodyPr>
            <a:normAutofit/>
          </a:bodyPr>
          <a:lstStyle/>
          <a:p>
            <a:r>
              <a:rPr lang="en-GB" b="1" dirty="0"/>
              <a:t>802.11bh</a:t>
            </a:r>
            <a:r>
              <a:rPr lang="en-GB" dirty="0"/>
              <a:t> Randomized and Changing MAC addresses (RCM)</a:t>
            </a:r>
          </a:p>
        </p:txBody>
      </p:sp>
      <p:sp>
        <p:nvSpPr>
          <p:cNvPr id="11" name="Slide Number Placeholder 3">
            <a:extLst>
              <a:ext uri="{FF2B5EF4-FFF2-40B4-BE49-F238E27FC236}">
                <a16:creationId xmlns:a16="http://schemas.microsoft.com/office/drawing/2014/main" id="{B8FE6600-07DE-457F-95FD-EF2ED8D69832}"/>
              </a:ext>
            </a:extLst>
          </p:cNvPr>
          <p:cNvSpPr txBox="1">
            <a:spLocks/>
          </p:cNvSpPr>
          <p:nvPr/>
        </p:nvSpPr>
        <p:spPr>
          <a:xfrm>
            <a:off x="11201400" y="6404269"/>
            <a:ext cx="533399" cy="232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F2884EB-C6E3-684C-A39B-0E652C4E0E60}" type="slidenum">
              <a:rPr lang="en-US" smtClean="0">
                <a:solidFill>
                  <a:prstClr val="black">
                    <a:tint val="75000"/>
                  </a:prstClr>
                </a:solidFill>
              </a:rPr>
              <a:pPr>
                <a:defRPr/>
              </a:pPr>
              <a:t>37</a:t>
            </a:fld>
            <a:endParaRPr lang="en-US" dirty="0">
              <a:solidFill>
                <a:prstClr val="black">
                  <a:tint val="75000"/>
                </a:prstClr>
              </a:solidFill>
            </a:endParaRPr>
          </a:p>
        </p:txBody>
      </p:sp>
      <p:sp>
        <p:nvSpPr>
          <p:cNvPr id="2" name="Date Placeholder 1"/>
          <p:cNvSpPr>
            <a:spLocks noGrp="1"/>
          </p:cNvSpPr>
          <p:nvPr>
            <p:ph type="dt" sz="half" idx="2"/>
          </p:nvPr>
        </p:nvSpPr>
        <p:spPr>
          <a:xfrm>
            <a:off x="5967198" y="6477000"/>
            <a:ext cx="1422400" cy="228600"/>
          </a:xfrm>
        </p:spPr>
        <p:txBody>
          <a:bodyPr/>
          <a:lstStyle/>
          <a:p>
            <a:pPr>
              <a:defRPr/>
            </a:pPr>
            <a:r>
              <a:rPr lang="en-US"/>
              <a:t>November 2022</a:t>
            </a:r>
            <a:endParaRPr lang="en-US" dirty="0"/>
          </a:p>
        </p:txBody>
      </p:sp>
      <p:sp>
        <p:nvSpPr>
          <p:cNvPr id="21" name="Rectangle 3"/>
          <p:cNvSpPr txBox="1">
            <a:spLocks noChangeArrowheads="1"/>
          </p:cNvSpPr>
          <p:nvPr/>
        </p:nvSpPr>
        <p:spPr bwMode="auto">
          <a:xfrm>
            <a:off x="37131" y="5312375"/>
            <a:ext cx="11672268" cy="867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har char="•"/>
              <a:defRPr sz="2400" b="1">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000">
                <a:solidFill>
                  <a:schemeClr val="tx1"/>
                </a:solidFill>
                <a:latin typeface="Times New Roman" panose="02020603050405020304" pitchFamily="18" charset="0"/>
                <a:ea typeface="MS PGothic" panose="020B0600070205080204" pitchFamily="34" charset="-128"/>
              </a:defRPr>
            </a:lvl2pPr>
            <a:lvl3pPr marL="9906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9pPr>
          </a:lstStyle>
          <a:p>
            <a:pPr marL="511175" lvl="1">
              <a:lnSpc>
                <a:spcPct val="90000"/>
              </a:lnSpc>
              <a:spcBef>
                <a:spcPts val="800"/>
              </a:spcBef>
              <a:buFont typeface="Wingdings" panose="05000000000000000000" pitchFamily="2" charset="2"/>
              <a:buChar char="v"/>
            </a:pPr>
            <a:r>
              <a:rPr lang="en-US" sz="1800" dirty="0">
                <a:latin typeface="+mn-lt"/>
                <a:ea typeface="+mn-ea"/>
              </a:rPr>
              <a:t>MAC address randomization can undermine the network’s ability to steer the device to the best connection point, or to recognize the device and provide differentiated access in secure environments, pay-for-bandwidth scenarios, etc.</a:t>
            </a:r>
          </a:p>
        </p:txBody>
      </p:sp>
      <p:sp>
        <p:nvSpPr>
          <p:cNvPr id="6" name="TextBox 5"/>
          <p:cNvSpPr txBox="1"/>
          <p:nvPr/>
        </p:nvSpPr>
        <p:spPr>
          <a:xfrm>
            <a:off x="685800" y="874313"/>
            <a:ext cx="10896601" cy="1676400"/>
          </a:xfrm>
          <a:prstGeom prst="rect">
            <a:avLst/>
          </a:prstGeom>
          <a:noFill/>
        </p:spPr>
        <p:txBody>
          <a:bodyPr wrap="none" lIns="0" tIns="0" rIns="0" bIns="0" rtlCol="0">
            <a:noAutofit/>
          </a:bodyPr>
          <a:lstStyle/>
          <a:p>
            <a:endParaRPr lang="en-GB" dirty="0"/>
          </a:p>
          <a:p>
            <a:r>
              <a:rPr lang="en-US" dirty="0"/>
              <a:t>A MAC address is a physical hardware identifier that is assigned by the hardware manufacturer  to a </a:t>
            </a:r>
          </a:p>
          <a:p>
            <a:r>
              <a:rPr lang="en-US" dirty="0"/>
              <a:t>network device (Ethernet, Wireless, and Bluetooth as examples) </a:t>
            </a:r>
          </a:p>
          <a:p>
            <a:endParaRPr lang="en-US" dirty="0"/>
          </a:p>
          <a:p>
            <a:r>
              <a:rPr lang="en-US" dirty="0"/>
              <a:t>To protect user privacy, there is a growing trend to randomize the client device’s MAC address, which </a:t>
            </a:r>
          </a:p>
          <a:p>
            <a:r>
              <a:rPr lang="en-US" dirty="0"/>
              <a:t>can otherwise be “snooped” by third-parties and used to track the user’s movements and potentially actions.</a:t>
            </a:r>
          </a:p>
          <a:p>
            <a:endParaRPr lang="en-GB" dirty="0"/>
          </a:p>
        </p:txBody>
      </p:sp>
      <p:sp>
        <p:nvSpPr>
          <p:cNvPr id="4" name="Slide Number Placeholder 3"/>
          <p:cNvSpPr>
            <a:spLocks noGrp="1"/>
          </p:cNvSpPr>
          <p:nvPr>
            <p:ph type="sldNum" sz="quarter" idx="4"/>
          </p:nvPr>
        </p:nvSpPr>
        <p:spPr/>
        <p:txBody>
          <a:bodyPr/>
          <a:lstStyle/>
          <a:p>
            <a:fld id="{619BE129-E825-4348-BEE4-441F0A7ECEA1}" type="slidenum">
              <a:rPr lang="en-US" altLang="en-US" smtClean="0"/>
              <a:pPr/>
              <a:t>37</a:t>
            </a:fld>
            <a:endParaRPr lang="en-US" altLang="en-US" sz="2400" dirty="0"/>
          </a:p>
        </p:txBody>
      </p:sp>
    </p:spTree>
    <p:extLst>
      <p:ext uri="{BB962C8B-B14F-4D97-AF65-F5344CB8AC3E}">
        <p14:creationId xmlns:p14="http://schemas.microsoft.com/office/powerpoint/2010/main" val="1132681613"/>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732" y="550208"/>
            <a:ext cx="10828865" cy="592792"/>
          </a:xfrm>
        </p:spPr>
        <p:txBody>
          <a:bodyPr>
            <a:normAutofit/>
          </a:bodyPr>
          <a:lstStyle/>
          <a:p>
            <a:r>
              <a:rPr lang="en-GB" b="1" dirty="0"/>
              <a:t>802.11bh</a:t>
            </a:r>
            <a:r>
              <a:rPr lang="en-GB" dirty="0"/>
              <a:t> Randomized and Changing MAC addresses (RCM)</a:t>
            </a:r>
          </a:p>
        </p:txBody>
      </p:sp>
      <p:sp>
        <p:nvSpPr>
          <p:cNvPr id="11" name="Slide Number Placeholder 3">
            <a:extLst>
              <a:ext uri="{FF2B5EF4-FFF2-40B4-BE49-F238E27FC236}">
                <a16:creationId xmlns:a16="http://schemas.microsoft.com/office/drawing/2014/main" id="{B8FE6600-07DE-457F-95FD-EF2ED8D69832}"/>
              </a:ext>
            </a:extLst>
          </p:cNvPr>
          <p:cNvSpPr txBox="1">
            <a:spLocks/>
          </p:cNvSpPr>
          <p:nvPr/>
        </p:nvSpPr>
        <p:spPr>
          <a:xfrm>
            <a:off x="11201400" y="6404269"/>
            <a:ext cx="533399" cy="232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F2884EB-C6E3-684C-A39B-0E652C4E0E60}" type="slidenum">
              <a:rPr lang="en-US" smtClean="0">
                <a:solidFill>
                  <a:prstClr val="black">
                    <a:tint val="75000"/>
                  </a:prstClr>
                </a:solidFill>
              </a:rPr>
              <a:pPr>
                <a:defRPr/>
              </a:pPr>
              <a:t>38</a:t>
            </a:fld>
            <a:endParaRPr lang="en-US" dirty="0">
              <a:solidFill>
                <a:prstClr val="black">
                  <a:tint val="75000"/>
                </a:prstClr>
              </a:solidFill>
            </a:endParaRPr>
          </a:p>
        </p:txBody>
      </p:sp>
      <p:sp>
        <p:nvSpPr>
          <p:cNvPr id="2" name="Date Placeholder 1"/>
          <p:cNvSpPr>
            <a:spLocks noGrp="1"/>
          </p:cNvSpPr>
          <p:nvPr>
            <p:ph type="dt" sz="half" idx="2"/>
          </p:nvPr>
        </p:nvSpPr>
        <p:spPr>
          <a:xfrm>
            <a:off x="5967198" y="6477000"/>
            <a:ext cx="1422400" cy="228600"/>
          </a:xfrm>
        </p:spPr>
        <p:txBody>
          <a:bodyPr/>
          <a:lstStyle/>
          <a:p>
            <a:pPr>
              <a:defRPr/>
            </a:pPr>
            <a:r>
              <a:rPr lang="en-US"/>
              <a:t>November 2022</a:t>
            </a:r>
            <a:endParaRPr lang="en-US" dirty="0"/>
          </a:p>
        </p:txBody>
      </p:sp>
      <p:sp>
        <p:nvSpPr>
          <p:cNvPr id="21" name="Rectangle 3"/>
          <p:cNvSpPr txBox="1">
            <a:spLocks noChangeArrowheads="1"/>
          </p:cNvSpPr>
          <p:nvPr/>
        </p:nvSpPr>
        <p:spPr bwMode="auto">
          <a:xfrm>
            <a:off x="381000" y="1524000"/>
            <a:ext cx="4267200" cy="4783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har char="•"/>
              <a:defRPr sz="2400" b="1">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000">
                <a:solidFill>
                  <a:schemeClr val="tx1"/>
                </a:solidFill>
                <a:latin typeface="Times New Roman" panose="02020603050405020304" pitchFamily="18" charset="0"/>
                <a:ea typeface="MS PGothic" panose="020B0600070205080204" pitchFamily="34" charset="-128"/>
              </a:defRPr>
            </a:lvl2pPr>
            <a:lvl3pPr marL="9906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9pPr>
          </a:lstStyle>
          <a:p>
            <a:pPr marL="225425" lvl="1" indent="0">
              <a:lnSpc>
                <a:spcPct val="90000"/>
              </a:lnSpc>
              <a:spcBef>
                <a:spcPts val="1200"/>
              </a:spcBef>
              <a:buNone/>
            </a:pPr>
            <a:r>
              <a:rPr lang="en-US" sz="2400" dirty="0">
                <a:latin typeface="+mn-lt"/>
                <a:ea typeface="+mn-ea"/>
              </a:rPr>
              <a:t>Impacted use cases include:</a:t>
            </a:r>
          </a:p>
          <a:p>
            <a:pPr marL="568325" lvl="1" indent="-342900">
              <a:lnSpc>
                <a:spcPct val="90000"/>
              </a:lnSpc>
              <a:spcBef>
                <a:spcPts val="1200"/>
              </a:spcBef>
              <a:buFont typeface="Arial" panose="020B0604020202020204" pitchFamily="34" charset="0"/>
              <a:buChar char="•"/>
            </a:pPr>
            <a:r>
              <a:rPr lang="en-US" sz="2400" dirty="0">
                <a:latin typeface="+mn-lt"/>
                <a:ea typeface="+mn-ea"/>
              </a:rPr>
              <a:t>Steering a client device to the best connection point</a:t>
            </a:r>
          </a:p>
          <a:p>
            <a:pPr marL="568325" lvl="1" indent="-342900">
              <a:lnSpc>
                <a:spcPct val="90000"/>
              </a:lnSpc>
              <a:spcBef>
                <a:spcPts val="1200"/>
              </a:spcBef>
              <a:buFont typeface="Arial" panose="020B0604020202020204" pitchFamily="34" charset="0"/>
              <a:buChar char="•"/>
            </a:pPr>
            <a:r>
              <a:rPr lang="en-US" sz="2400" dirty="0">
                <a:latin typeface="+mn-lt"/>
                <a:ea typeface="+mn-ea"/>
              </a:rPr>
              <a:t>Recognizing the device, to provide personalized home automation</a:t>
            </a:r>
          </a:p>
          <a:p>
            <a:pPr marL="568325" lvl="1" indent="-342900">
              <a:lnSpc>
                <a:spcPct val="90000"/>
              </a:lnSpc>
              <a:spcBef>
                <a:spcPts val="1200"/>
              </a:spcBef>
              <a:buFont typeface="Arial" panose="020B0604020202020204" pitchFamily="34" charset="0"/>
              <a:buChar char="•"/>
            </a:pPr>
            <a:r>
              <a:rPr lang="en-US" sz="2400" dirty="0">
                <a:latin typeface="+mn-lt"/>
                <a:ea typeface="+mn-ea"/>
              </a:rPr>
              <a:t>Access to pay services, or differentiated levels of service</a:t>
            </a:r>
          </a:p>
          <a:p>
            <a:pPr marL="568325" lvl="1" indent="-342900">
              <a:lnSpc>
                <a:spcPct val="90000"/>
              </a:lnSpc>
              <a:spcBef>
                <a:spcPts val="1200"/>
              </a:spcBef>
              <a:buFont typeface="Arial" panose="020B0604020202020204" pitchFamily="34" charset="0"/>
              <a:buChar char="•"/>
            </a:pPr>
            <a:r>
              <a:rPr lang="en-US" sz="2400" dirty="0">
                <a:latin typeface="+mn-lt"/>
                <a:ea typeface="+mn-ea"/>
              </a:rPr>
              <a:t>Customer support and troubleshooting</a:t>
            </a:r>
          </a:p>
          <a:p>
            <a:pPr marL="568325" lvl="1" indent="-342900">
              <a:lnSpc>
                <a:spcPct val="90000"/>
              </a:lnSpc>
              <a:spcBef>
                <a:spcPts val="800"/>
              </a:spcBef>
              <a:buFont typeface="Arial" panose="020B0604020202020204" pitchFamily="34" charset="0"/>
              <a:buChar char="•"/>
            </a:pPr>
            <a:endParaRPr lang="en-US" sz="2400" dirty="0">
              <a:latin typeface="+mn-lt"/>
              <a:ea typeface="+mn-ea"/>
            </a:endParaRPr>
          </a:p>
        </p:txBody>
      </p:sp>
      <p:pic>
        <p:nvPicPr>
          <p:cNvPr id="4" name="Picture 3"/>
          <p:cNvPicPr>
            <a:picLocks noChangeAspect="1"/>
          </p:cNvPicPr>
          <p:nvPr/>
        </p:nvPicPr>
        <p:blipFill>
          <a:blip r:embed="rId3"/>
          <a:stretch>
            <a:fillRect/>
          </a:stretch>
        </p:blipFill>
        <p:spPr>
          <a:xfrm>
            <a:off x="5712915" y="1910855"/>
            <a:ext cx="6100171" cy="3670758"/>
          </a:xfrm>
          <a:prstGeom prst="rect">
            <a:avLst/>
          </a:prstGeom>
        </p:spPr>
      </p:pic>
      <p:sp>
        <p:nvSpPr>
          <p:cNvPr id="6" name="TextBox 5"/>
          <p:cNvSpPr txBox="1"/>
          <p:nvPr/>
        </p:nvSpPr>
        <p:spPr>
          <a:xfrm>
            <a:off x="8763001" y="1219200"/>
            <a:ext cx="2971798" cy="311919"/>
          </a:xfrm>
          <a:prstGeom prst="rect">
            <a:avLst/>
          </a:prstGeom>
          <a:noFill/>
        </p:spPr>
        <p:txBody>
          <a:bodyPr wrap="none" lIns="0" tIns="0" rIns="0" bIns="0" rtlCol="0">
            <a:noAutofit/>
          </a:bodyPr>
          <a:lstStyle/>
          <a:p>
            <a:pPr>
              <a:lnSpc>
                <a:spcPct val="90000"/>
              </a:lnSpc>
            </a:pPr>
            <a:r>
              <a:rPr lang="en-US" dirty="0"/>
              <a:t>Client Steering Use Case</a:t>
            </a:r>
            <a:endParaRPr lang="en-GB" dirty="0"/>
          </a:p>
        </p:txBody>
      </p:sp>
      <p:sp>
        <p:nvSpPr>
          <p:cNvPr id="5" name="Slide Number Placeholder 4"/>
          <p:cNvSpPr>
            <a:spLocks noGrp="1"/>
          </p:cNvSpPr>
          <p:nvPr>
            <p:ph type="sldNum" sz="quarter" idx="4"/>
          </p:nvPr>
        </p:nvSpPr>
        <p:spPr/>
        <p:txBody>
          <a:bodyPr/>
          <a:lstStyle/>
          <a:p>
            <a:fld id="{619BE129-E825-4348-BEE4-441F0A7ECEA1}" type="slidenum">
              <a:rPr lang="en-US" altLang="en-US" smtClean="0"/>
              <a:pPr/>
              <a:t>38</a:t>
            </a:fld>
            <a:endParaRPr lang="en-US" altLang="en-US" sz="2400" dirty="0"/>
          </a:p>
        </p:txBody>
      </p:sp>
    </p:spTree>
    <p:extLst>
      <p:ext uri="{BB962C8B-B14F-4D97-AF65-F5344CB8AC3E}">
        <p14:creationId xmlns:p14="http://schemas.microsoft.com/office/powerpoint/2010/main" val="3338348953"/>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389598" y="809198"/>
            <a:ext cx="4192802" cy="296396"/>
          </a:xfrm>
          <a:prstGeom prst="rect">
            <a:avLst/>
          </a:prstGeom>
          <a:solidFill>
            <a:srgbClr val="92D050"/>
          </a:solidFill>
        </p:spPr>
        <p:txBody>
          <a:bodyPr wrap="none" lIns="0" tIns="0" rIns="0" bIns="0" rtlCol="0">
            <a:noAutofit/>
          </a:bodyPr>
          <a:lstStyle/>
          <a:p>
            <a:pPr>
              <a:lnSpc>
                <a:spcPct val="90000"/>
              </a:lnSpc>
            </a:pPr>
            <a:endParaRPr lang="en-GB" dirty="0"/>
          </a:p>
        </p:txBody>
      </p:sp>
      <p:sp>
        <p:nvSpPr>
          <p:cNvPr id="3" name="Title 2"/>
          <p:cNvSpPr>
            <a:spLocks noGrp="1"/>
          </p:cNvSpPr>
          <p:nvPr>
            <p:ph type="title"/>
          </p:nvPr>
        </p:nvSpPr>
        <p:spPr>
          <a:xfrm>
            <a:off x="519732" y="550208"/>
            <a:ext cx="10828865" cy="592792"/>
          </a:xfrm>
        </p:spPr>
        <p:txBody>
          <a:bodyPr>
            <a:normAutofit/>
          </a:bodyPr>
          <a:lstStyle/>
          <a:p>
            <a:r>
              <a:rPr lang="en-GB" b="1" dirty="0"/>
              <a:t>802.11bi</a:t>
            </a:r>
            <a:r>
              <a:rPr lang="en-GB" dirty="0"/>
              <a:t> Enhanced Data Privacy</a:t>
            </a:r>
          </a:p>
        </p:txBody>
      </p:sp>
      <p:sp>
        <p:nvSpPr>
          <p:cNvPr id="11" name="Slide Number Placeholder 3">
            <a:extLst>
              <a:ext uri="{FF2B5EF4-FFF2-40B4-BE49-F238E27FC236}">
                <a16:creationId xmlns:a16="http://schemas.microsoft.com/office/drawing/2014/main" id="{B8FE6600-07DE-457F-95FD-EF2ED8D69832}"/>
              </a:ext>
            </a:extLst>
          </p:cNvPr>
          <p:cNvSpPr txBox="1">
            <a:spLocks/>
          </p:cNvSpPr>
          <p:nvPr/>
        </p:nvSpPr>
        <p:spPr>
          <a:xfrm>
            <a:off x="11201400" y="6404269"/>
            <a:ext cx="533399" cy="232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F2884EB-C6E3-684C-A39B-0E652C4E0E60}" type="slidenum">
              <a:rPr lang="en-US" smtClean="0">
                <a:solidFill>
                  <a:prstClr val="black">
                    <a:tint val="75000"/>
                  </a:prstClr>
                </a:solidFill>
              </a:rPr>
              <a:pPr>
                <a:defRPr/>
              </a:pPr>
              <a:t>39</a:t>
            </a:fld>
            <a:endParaRPr lang="en-US" dirty="0">
              <a:solidFill>
                <a:prstClr val="black">
                  <a:tint val="75000"/>
                </a:prstClr>
              </a:solidFill>
            </a:endParaRPr>
          </a:p>
        </p:txBody>
      </p:sp>
      <p:sp>
        <p:nvSpPr>
          <p:cNvPr id="2" name="Date Placeholder 1"/>
          <p:cNvSpPr>
            <a:spLocks noGrp="1"/>
          </p:cNvSpPr>
          <p:nvPr>
            <p:ph type="dt" sz="half" idx="2"/>
          </p:nvPr>
        </p:nvSpPr>
        <p:spPr>
          <a:xfrm>
            <a:off x="5967198" y="6477000"/>
            <a:ext cx="1422400" cy="228600"/>
          </a:xfrm>
        </p:spPr>
        <p:txBody>
          <a:bodyPr/>
          <a:lstStyle/>
          <a:p>
            <a:pPr>
              <a:defRPr/>
            </a:pPr>
            <a:r>
              <a:rPr lang="en-US"/>
              <a:t>November 2022</a:t>
            </a:r>
            <a:endParaRPr lang="en-US" dirty="0"/>
          </a:p>
        </p:txBody>
      </p:sp>
      <p:sp>
        <p:nvSpPr>
          <p:cNvPr id="21" name="Rectangle 3"/>
          <p:cNvSpPr txBox="1">
            <a:spLocks noChangeArrowheads="1"/>
          </p:cNvSpPr>
          <p:nvPr/>
        </p:nvSpPr>
        <p:spPr bwMode="auto">
          <a:xfrm>
            <a:off x="517201" y="980873"/>
            <a:ext cx="4511999" cy="2752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har char="•"/>
              <a:defRPr sz="2400" b="1">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000">
                <a:solidFill>
                  <a:schemeClr val="tx1"/>
                </a:solidFill>
                <a:latin typeface="Times New Roman" panose="02020603050405020304" pitchFamily="18" charset="0"/>
                <a:ea typeface="MS PGothic" panose="020B0600070205080204" pitchFamily="34" charset="-128"/>
              </a:defRPr>
            </a:lvl2pPr>
            <a:lvl3pPr marL="9906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9pPr>
          </a:lstStyle>
          <a:p>
            <a:pPr marL="0" indent="0">
              <a:buNone/>
            </a:pPr>
            <a:br>
              <a:rPr lang="en-US" altLang="zh-CN" sz="1400" dirty="0">
                <a:latin typeface="+mn-lt"/>
              </a:rPr>
            </a:br>
            <a:r>
              <a:rPr lang="en-US" sz="2000" b="0" dirty="0">
                <a:latin typeface="+mn-lt"/>
              </a:rPr>
              <a:t>Defines new mechanisms to improve user privacy</a:t>
            </a:r>
          </a:p>
          <a:p>
            <a:r>
              <a:rPr lang="en-US" sz="2000" b="0" dirty="0">
                <a:latin typeface="+mn-lt"/>
              </a:rPr>
              <a:t>Today, IEEE </a:t>
            </a:r>
            <a:r>
              <a:rPr lang="en-US" sz="2000" b="0" dirty="0" err="1">
                <a:latin typeface="+mn-lt"/>
              </a:rPr>
              <a:t>Std</a:t>
            </a:r>
            <a:r>
              <a:rPr lang="en-US" sz="2000" b="0" dirty="0">
                <a:latin typeface="+mn-lt"/>
              </a:rPr>
              <a:t> 802.11aq-2018 defines MAC address randomization and specific requirements to prevent device tracking using passive observation of PHY, MAC protocol fields. </a:t>
            </a:r>
            <a:br>
              <a:rPr lang="en-US" sz="2000" b="0" dirty="0">
                <a:latin typeface="+mn-lt"/>
              </a:rPr>
            </a:br>
            <a:endParaRPr lang="en-US" sz="2000" b="0" dirty="0">
              <a:latin typeface="+mn-lt"/>
            </a:endParaRPr>
          </a:p>
          <a:p>
            <a:r>
              <a:rPr lang="en-US" sz="2000" b="0" dirty="0">
                <a:latin typeface="+mn-lt"/>
              </a:rPr>
              <a:t>To ensure continued growth and support for IEEE </a:t>
            </a:r>
            <a:r>
              <a:rPr lang="en-US" sz="2000" b="0" dirty="0" err="1">
                <a:latin typeface="+mn-lt"/>
              </a:rPr>
              <a:t>Std</a:t>
            </a:r>
            <a:r>
              <a:rPr lang="en-US" sz="2000" b="0" dirty="0">
                <a:latin typeface="+mn-lt"/>
              </a:rPr>
              <a:t> 802.11, this project is investigating additional enhancements for user privacy solutions applicable to 802.11.</a:t>
            </a:r>
          </a:p>
          <a:p>
            <a:pPr marL="457200" lvl="1" indent="0" algn="just">
              <a:buNone/>
            </a:pPr>
            <a:endParaRPr lang="en-US" altLang="zh-CN" sz="1400" dirty="0">
              <a:latin typeface="+mn-lt"/>
            </a:endParaRPr>
          </a:p>
        </p:txBody>
      </p:sp>
      <p:sp>
        <p:nvSpPr>
          <p:cNvPr id="16" name="TextBox 15"/>
          <p:cNvSpPr txBox="1"/>
          <p:nvPr/>
        </p:nvSpPr>
        <p:spPr>
          <a:xfrm>
            <a:off x="7543799" y="846604"/>
            <a:ext cx="3778127" cy="677396"/>
          </a:xfrm>
          <a:prstGeom prst="rect">
            <a:avLst/>
          </a:prstGeom>
          <a:noFill/>
        </p:spPr>
        <p:txBody>
          <a:bodyPr wrap="none" lIns="0" tIns="0" rIns="0" bIns="0" rtlCol="0">
            <a:noAutofit/>
          </a:bodyPr>
          <a:lstStyle/>
          <a:p>
            <a:pPr marL="285750" indent="-285750">
              <a:lnSpc>
                <a:spcPct val="90000"/>
              </a:lnSpc>
              <a:buFont typeface="Wingdings" panose="05000000000000000000" pitchFamily="2" charset="2"/>
              <a:buChar char="ü"/>
            </a:pPr>
            <a:r>
              <a:rPr lang="en-US" dirty="0"/>
              <a:t>Privacy of Password (WPA3)</a:t>
            </a:r>
            <a:br>
              <a:rPr lang="en-US" dirty="0"/>
            </a:br>
            <a:r>
              <a:rPr lang="en-US" dirty="0"/>
              <a:t>Privacy of Password </a:t>
            </a:r>
            <a:r>
              <a:rPr lang="en-US" b="1" dirty="0"/>
              <a:t>Identifier</a:t>
            </a:r>
            <a:endParaRPr lang="en-GB" b="1" dirty="0"/>
          </a:p>
        </p:txBody>
      </p:sp>
      <p:pic>
        <p:nvPicPr>
          <p:cNvPr id="5" name="Picture 4"/>
          <p:cNvPicPr>
            <a:picLocks noChangeAspect="1"/>
          </p:cNvPicPr>
          <p:nvPr/>
        </p:nvPicPr>
        <p:blipFill>
          <a:blip r:embed="rId3"/>
          <a:stretch>
            <a:fillRect/>
          </a:stretch>
        </p:blipFill>
        <p:spPr>
          <a:xfrm>
            <a:off x="6328969" y="1909304"/>
            <a:ext cx="4992958" cy="3538161"/>
          </a:xfrm>
          <a:prstGeom prst="rect">
            <a:avLst/>
          </a:prstGeom>
        </p:spPr>
      </p:pic>
      <p:sp>
        <p:nvSpPr>
          <p:cNvPr id="6" name="TextBox 5"/>
          <p:cNvSpPr txBox="1"/>
          <p:nvPr/>
        </p:nvSpPr>
        <p:spPr>
          <a:xfrm>
            <a:off x="3429000" y="6095999"/>
            <a:ext cx="7391400" cy="308269"/>
          </a:xfrm>
          <a:prstGeom prst="rect">
            <a:avLst/>
          </a:prstGeom>
          <a:noFill/>
        </p:spPr>
        <p:txBody>
          <a:bodyPr wrap="none" lIns="0" tIns="0" rIns="0" bIns="0" rtlCol="0">
            <a:noAutofit/>
          </a:bodyPr>
          <a:lstStyle/>
          <a:p>
            <a:pPr>
              <a:lnSpc>
                <a:spcPct val="90000"/>
              </a:lnSpc>
            </a:pPr>
            <a:r>
              <a:rPr lang="en-US" sz="1200" dirty="0"/>
              <a:t>Figure: https://mentor.ieee.org/802.11/dcn/21/11-21-0541-00-00bi-protecting-password-identifiers.pptx </a:t>
            </a:r>
            <a:endParaRPr lang="en-GB" sz="1200" dirty="0"/>
          </a:p>
        </p:txBody>
      </p:sp>
      <p:sp>
        <p:nvSpPr>
          <p:cNvPr id="4" name="Slide Number Placeholder 3"/>
          <p:cNvSpPr>
            <a:spLocks noGrp="1"/>
          </p:cNvSpPr>
          <p:nvPr>
            <p:ph type="sldNum" sz="quarter" idx="4"/>
          </p:nvPr>
        </p:nvSpPr>
        <p:spPr/>
        <p:txBody>
          <a:bodyPr/>
          <a:lstStyle/>
          <a:p>
            <a:fld id="{619BE129-E825-4348-BEE4-441F0A7ECEA1}" type="slidenum">
              <a:rPr lang="en-US" altLang="en-US" smtClean="0"/>
              <a:pPr/>
              <a:t>39</a:t>
            </a:fld>
            <a:endParaRPr lang="en-US" altLang="en-US" sz="2400" dirty="0"/>
          </a:p>
        </p:txBody>
      </p:sp>
    </p:spTree>
    <p:extLst>
      <p:ext uri="{BB962C8B-B14F-4D97-AF65-F5344CB8AC3E}">
        <p14:creationId xmlns:p14="http://schemas.microsoft.com/office/powerpoint/2010/main" val="3840430841"/>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09600" y="597390"/>
            <a:ext cx="10363200" cy="1066800"/>
          </a:xfrm>
        </p:spPr>
        <p:txBody>
          <a:bodyPr/>
          <a:lstStyle/>
          <a:p>
            <a:r>
              <a:rPr lang="en-GB" dirty="0"/>
              <a:t>Type of Groups in 802.11</a:t>
            </a:r>
            <a:endParaRPr lang="en-US" dirty="0"/>
          </a:p>
        </p:txBody>
      </p:sp>
      <p:sp>
        <p:nvSpPr>
          <p:cNvPr id="2" name="Date Placeholder 1"/>
          <p:cNvSpPr>
            <a:spLocks noGrp="1"/>
          </p:cNvSpPr>
          <p:nvPr>
            <p:ph type="dt" sz="half" idx="10"/>
          </p:nvPr>
        </p:nvSpPr>
        <p:spPr/>
        <p:txBody>
          <a:bodyPr/>
          <a:lstStyle/>
          <a:p>
            <a:pPr>
              <a:defRPr/>
            </a:pPr>
            <a:r>
              <a:rPr lang="en-US"/>
              <a:t>November 2022</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299368314"/>
              </p:ext>
            </p:extLst>
          </p:nvPr>
        </p:nvGraphicFramePr>
        <p:xfrm>
          <a:off x="1981200" y="1524000"/>
          <a:ext cx="7391400" cy="3975494"/>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566057">
                <a:tc>
                  <a:txBody>
                    <a:bodyPr/>
                    <a:lstStyle/>
                    <a:p>
                      <a:pPr algn="ctr"/>
                      <a:r>
                        <a:rPr lang="en-GB" sz="3200" dirty="0"/>
                        <a:t>Type of Group</a:t>
                      </a:r>
                    </a:p>
                  </a:txBody>
                  <a:tcPr marT="45736" marB="45736"/>
                </a:tc>
                <a:tc>
                  <a:txBody>
                    <a:bodyPr/>
                    <a:lstStyle/>
                    <a:p>
                      <a:pPr algn="ctr"/>
                      <a:r>
                        <a:rPr lang="en-GB" sz="3200" dirty="0"/>
                        <a:t>Description</a:t>
                      </a:r>
                    </a:p>
                  </a:txBody>
                  <a:tcPr marT="45736" marB="45736"/>
                </a:tc>
                <a:extLst>
                  <a:ext uri="{0D108BD9-81ED-4DB2-BD59-A6C34878D82A}">
                    <a16:rowId xmlns:a16="http://schemas.microsoft.com/office/drawing/2014/main" val="10000"/>
                  </a:ext>
                </a:extLst>
              </a:tr>
              <a:tr h="566057">
                <a:tc>
                  <a:txBody>
                    <a:bodyPr/>
                    <a:lstStyle/>
                    <a:p>
                      <a:pPr algn="ctr"/>
                      <a:r>
                        <a:rPr lang="en-GB" sz="2800" dirty="0"/>
                        <a:t>WG</a:t>
                      </a:r>
                    </a:p>
                  </a:txBody>
                  <a:tcPr marT="45736" marB="45736"/>
                </a:tc>
                <a:tc>
                  <a:txBody>
                    <a:bodyPr/>
                    <a:lstStyle/>
                    <a:p>
                      <a:pPr algn="ctr"/>
                      <a:r>
                        <a:rPr lang="en-GB" sz="2800" dirty="0"/>
                        <a:t>Working Group</a:t>
                      </a:r>
                    </a:p>
                  </a:txBody>
                  <a:tcPr marT="45736" marB="45736"/>
                </a:tc>
                <a:extLst>
                  <a:ext uri="{0D108BD9-81ED-4DB2-BD59-A6C34878D82A}">
                    <a16:rowId xmlns:a16="http://schemas.microsoft.com/office/drawing/2014/main" val="10001"/>
                  </a:ext>
                </a:extLst>
              </a:tr>
              <a:tr h="566057">
                <a:tc>
                  <a:txBody>
                    <a:bodyPr/>
                    <a:lstStyle/>
                    <a:p>
                      <a:pPr algn="ctr"/>
                      <a:r>
                        <a:rPr lang="en-GB" sz="2800" dirty="0"/>
                        <a:t>SC</a:t>
                      </a:r>
                    </a:p>
                  </a:txBody>
                  <a:tcPr marT="45736" marB="45736"/>
                </a:tc>
                <a:tc>
                  <a:txBody>
                    <a:bodyPr/>
                    <a:lstStyle/>
                    <a:p>
                      <a:pPr algn="ctr"/>
                      <a:r>
                        <a:rPr lang="en-GB" sz="2800" dirty="0"/>
                        <a:t>Standing Committee</a:t>
                      </a:r>
                    </a:p>
                  </a:txBody>
                  <a:tcPr marT="45736" marB="45736"/>
                </a:tc>
                <a:extLst>
                  <a:ext uri="{0D108BD9-81ED-4DB2-BD59-A6C34878D82A}">
                    <a16:rowId xmlns:a16="http://schemas.microsoft.com/office/drawing/2014/main" val="10002"/>
                  </a:ext>
                </a:extLst>
              </a:tr>
              <a:tr h="566057">
                <a:tc>
                  <a:txBody>
                    <a:bodyPr/>
                    <a:lstStyle/>
                    <a:p>
                      <a:pPr algn="ctr"/>
                      <a:r>
                        <a:rPr lang="en-GB" sz="2800" dirty="0"/>
                        <a:t>TG</a:t>
                      </a:r>
                    </a:p>
                  </a:txBody>
                  <a:tcPr marT="45736" marB="45736"/>
                </a:tc>
                <a:tc>
                  <a:txBody>
                    <a:bodyPr/>
                    <a:lstStyle/>
                    <a:p>
                      <a:pPr algn="ctr"/>
                      <a:r>
                        <a:rPr lang="en-GB" sz="2800" dirty="0"/>
                        <a:t>Task Group</a:t>
                      </a:r>
                    </a:p>
                  </a:txBody>
                  <a:tcPr marT="45736" marB="45736"/>
                </a:tc>
                <a:extLst>
                  <a:ext uri="{0D108BD9-81ED-4DB2-BD59-A6C34878D82A}">
                    <a16:rowId xmlns:a16="http://schemas.microsoft.com/office/drawing/2014/main" val="10003"/>
                  </a:ext>
                </a:extLst>
              </a:tr>
              <a:tr h="566057">
                <a:tc>
                  <a:txBody>
                    <a:bodyPr/>
                    <a:lstStyle/>
                    <a:p>
                      <a:pPr algn="ctr"/>
                      <a:r>
                        <a:rPr lang="en-GB" sz="2800" dirty="0"/>
                        <a:t>SG</a:t>
                      </a:r>
                    </a:p>
                  </a:txBody>
                  <a:tcPr marT="45736" marB="45736"/>
                </a:tc>
                <a:tc>
                  <a:txBody>
                    <a:bodyPr/>
                    <a:lstStyle/>
                    <a:p>
                      <a:pPr algn="ctr"/>
                      <a:r>
                        <a:rPr lang="en-GB" sz="2800" dirty="0"/>
                        <a:t>Study Group</a:t>
                      </a:r>
                    </a:p>
                  </a:txBody>
                  <a:tcPr marT="45736" marB="45736"/>
                </a:tc>
                <a:extLst>
                  <a:ext uri="{0D108BD9-81ED-4DB2-BD59-A6C34878D82A}">
                    <a16:rowId xmlns:a16="http://schemas.microsoft.com/office/drawing/2014/main" val="10004"/>
                  </a:ext>
                </a:extLst>
              </a:tr>
              <a:tr h="566057">
                <a:tc>
                  <a:txBody>
                    <a:bodyPr/>
                    <a:lstStyle/>
                    <a:p>
                      <a:pPr algn="ctr"/>
                      <a:r>
                        <a:rPr lang="en-GB" sz="2800" dirty="0"/>
                        <a:t>TIG</a:t>
                      </a:r>
                    </a:p>
                  </a:txBody>
                  <a:tcPr marT="45736" marB="45736"/>
                </a:tc>
                <a:tc>
                  <a:txBody>
                    <a:bodyPr/>
                    <a:lstStyle/>
                    <a:p>
                      <a:pPr algn="ctr"/>
                      <a:r>
                        <a:rPr lang="en-GB" sz="2800" dirty="0"/>
                        <a:t>Topic Interest Group</a:t>
                      </a:r>
                    </a:p>
                  </a:txBody>
                  <a:tcPr marT="45736" marB="45736"/>
                </a:tc>
                <a:extLst>
                  <a:ext uri="{0D108BD9-81ED-4DB2-BD59-A6C34878D82A}">
                    <a16:rowId xmlns:a16="http://schemas.microsoft.com/office/drawing/2014/main" val="10005"/>
                  </a:ext>
                </a:extLst>
              </a:tr>
              <a:tr h="566057">
                <a:tc>
                  <a:txBody>
                    <a:bodyPr/>
                    <a:lstStyle/>
                    <a:p>
                      <a:pPr algn="ctr"/>
                      <a:r>
                        <a:rPr lang="en-US" sz="2800" dirty="0"/>
                        <a:t>AHG</a:t>
                      </a:r>
                      <a:endParaRPr lang="en-GB" sz="2800" dirty="0"/>
                    </a:p>
                  </a:txBody>
                  <a:tcPr marT="45736" marB="45736"/>
                </a:tc>
                <a:tc>
                  <a:txBody>
                    <a:bodyPr/>
                    <a:lstStyle/>
                    <a:p>
                      <a:pPr algn="ctr"/>
                      <a:r>
                        <a:rPr lang="en-US" sz="2800" dirty="0"/>
                        <a:t>Ad Hoc Group</a:t>
                      </a:r>
                      <a:endParaRPr lang="en-GB" sz="2800" dirty="0"/>
                    </a:p>
                  </a:txBody>
                  <a:tcPr marT="45736" marB="45736"/>
                </a:tc>
                <a:extLst>
                  <a:ext uri="{0D108BD9-81ED-4DB2-BD59-A6C34878D82A}">
                    <a16:rowId xmlns:a16="http://schemas.microsoft.com/office/drawing/2014/main" val="10006"/>
                  </a:ext>
                </a:extLst>
              </a:tr>
            </a:tbl>
          </a:graphicData>
        </a:graphic>
      </p:graphicFrame>
      <p:sp>
        <p:nvSpPr>
          <p:cNvPr id="7" name="Slide Number Placeholder 3">
            <a:extLst>
              <a:ext uri="{FF2B5EF4-FFF2-40B4-BE49-F238E27FC236}">
                <a16:creationId xmlns:a16="http://schemas.microsoft.com/office/drawing/2014/main" id="{59C047C9-B10C-4BA9-99BF-BE4B900491B7}"/>
              </a:ext>
            </a:extLst>
          </p:cNvPr>
          <p:cNvSpPr txBox="1">
            <a:spLocks/>
          </p:cNvSpPr>
          <p:nvPr/>
        </p:nvSpPr>
        <p:spPr>
          <a:xfrm>
            <a:off x="11201400" y="6404269"/>
            <a:ext cx="533399" cy="232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tint val="75000"/>
                  </a:prstClr>
                </a:solidFill>
              </a:rPr>
              <a:t>  </a:t>
            </a:r>
          </a:p>
        </p:txBody>
      </p:sp>
      <p:sp>
        <p:nvSpPr>
          <p:cNvPr id="4" name="Slide Number Placeholder 3"/>
          <p:cNvSpPr>
            <a:spLocks noGrp="1"/>
          </p:cNvSpPr>
          <p:nvPr>
            <p:ph type="sldNum" sz="quarter" idx="12"/>
          </p:nvPr>
        </p:nvSpPr>
        <p:spPr/>
        <p:txBody>
          <a:bodyPr/>
          <a:lstStyle/>
          <a:p>
            <a:pPr>
              <a:defRPr/>
            </a:pPr>
            <a:r>
              <a:rPr lang="en-US"/>
              <a:t>Slide </a:t>
            </a:r>
            <a:fld id="{638FAED2-464C-4508-9182-2C89713D063B}" type="slidenum">
              <a:rPr lang="en-US" smtClean="0"/>
              <a:pPr>
                <a:defRPr/>
              </a:pPr>
              <a:t>4</a:t>
            </a:fld>
            <a:endParaRPr lang="en-US"/>
          </a:p>
        </p:txBody>
      </p:sp>
    </p:spTree>
    <p:extLst>
      <p:ext uri="{BB962C8B-B14F-4D97-AF65-F5344CB8AC3E}">
        <p14:creationId xmlns:p14="http://schemas.microsoft.com/office/powerpoint/2010/main" val="4216190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9319" y="539675"/>
            <a:ext cx="10373481" cy="592792"/>
          </a:xfrm>
        </p:spPr>
        <p:txBody>
          <a:bodyPr>
            <a:normAutofit/>
          </a:bodyPr>
          <a:lstStyle/>
          <a:p>
            <a:r>
              <a:rPr lang="en-GB" b="1" dirty="0"/>
              <a:t>P802.11bk (TBC)</a:t>
            </a:r>
            <a:r>
              <a:rPr lang="en-GB" dirty="0"/>
              <a:t> 320 MHz Positioning </a:t>
            </a:r>
          </a:p>
        </p:txBody>
      </p:sp>
      <p:sp>
        <p:nvSpPr>
          <p:cNvPr id="10" name="Text Placeholder 3"/>
          <p:cNvSpPr txBox="1">
            <a:spLocks/>
          </p:cNvSpPr>
          <p:nvPr/>
        </p:nvSpPr>
        <p:spPr>
          <a:xfrm>
            <a:off x="152400" y="1140923"/>
            <a:ext cx="11811000" cy="277507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6088" indent="-342900"/>
            <a:r>
              <a:rPr lang="en-GB" sz="2000" dirty="0"/>
              <a:t>New project to further increase the accuracy of 802.11 based location and proximity determination </a:t>
            </a:r>
          </a:p>
          <a:p>
            <a:pPr marL="446088" indent="-342900"/>
            <a:r>
              <a:rPr lang="en-GB" sz="2000" dirty="0"/>
              <a:t>WLAN standardization roadmap towards 0.1m accuracy levels in real world scenarios</a:t>
            </a:r>
          </a:p>
          <a:p>
            <a:pPr marL="446088" indent="-342900"/>
            <a:r>
              <a:rPr lang="en-GB" sz="2000" dirty="0"/>
              <a:t>Based on P802.11be 320 MHz channelization and waveforms, reuses the 802.11be PHY</a:t>
            </a:r>
          </a:p>
          <a:p>
            <a:pPr marL="446088" indent="-342900"/>
            <a:r>
              <a:rPr lang="en-GB" sz="2000" dirty="0"/>
              <a:t>Takes advantage of WLAN spectrum availability in the &lt;7GHz band and the superior 802.11 link budget</a:t>
            </a:r>
          </a:p>
          <a:p>
            <a:pPr marL="446088" indent="-342900"/>
            <a:r>
              <a:rPr lang="en-GB" sz="2000" dirty="0"/>
              <a:t>Attractive for device-to-device, improved self-locating network accuracy, keyless entry and engine-start use cases</a:t>
            </a:r>
          </a:p>
        </p:txBody>
      </p:sp>
      <p:pic>
        <p:nvPicPr>
          <p:cNvPr id="12" name="Picture 11"/>
          <p:cNvPicPr>
            <a:picLocks noChangeAspect="1"/>
          </p:cNvPicPr>
          <p:nvPr/>
        </p:nvPicPr>
        <p:blipFill>
          <a:blip r:embed="rId3"/>
          <a:stretch>
            <a:fillRect/>
          </a:stretch>
        </p:blipFill>
        <p:spPr>
          <a:xfrm>
            <a:off x="6858000" y="4233081"/>
            <a:ext cx="2362200" cy="2006322"/>
          </a:xfrm>
          <a:prstGeom prst="rect">
            <a:avLst/>
          </a:prstGeom>
        </p:spPr>
      </p:pic>
      <p:pic>
        <p:nvPicPr>
          <p:cNvPr id="14" name="Picture 13"/>
          <p:cNvPicPr>
            <a:picLocks noChangeAspect="1"/>
          </p:cNvPicPr>
          <p:nvPr/>
        </p:nvPicPr>
        <p:blipFill>
          <a:blip r:embed="rId4"/>
          <a:stretch>
            <a:fillRect/>
          </a:stretch>
        </p:blipFill>
        <p:spPr>
          <a:xfrm>
            <a:off x="304800" y="4351880"/>
            <a:ext cx="2611922" cy="1922037"/>
          </a:xfrm>
          <a:prstGeom prst="rect">
            <a:avLst/>
          </a:prstGeom>
        </p:spPr>
      </p:pic>
      <p:pic>
        <p:nvPicPr>
          <p:cNvPr id="16" name="Picture 2" descr="תוצאת תמונה עבור ‪secure car acces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070" r="12848"/>
          <a:stretch/>
        </p:blipFill>
        <p:spPr bwMode="auto">
          <a:xfrm>
            <a:off x="9581147" y="4379954"/>
            <a:ext cx="2153652" cy="1791206"/>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3">
            <a:extLst>
              <a:ext uri="{FF2B5EF4-FFF2-40B4-BE49-F238E27FC236}">
                <a16:creationId xmlns:a16="http://schemas.microsoft.com/office/drawing/2014/main" id="{B8FE6600-07DE-457F-95FD-EF2ED8D69832}"/>
              </a:ext>
            </a:extLst>
          </p:cNvPr>
          <p:cNvSpPr txBox="1">
            <a:spLocks/>
          </p:cNvSpPr>
          <p:nvPr/>
        </p:nvSpPr>
        <p:spPr>
          <a:xfrm>
            <a:off x="10896600" y="6402967"/>
            <a:ext cx="1219199" cy="232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tint val="75000"/>
                  </a:prstClr>
                </a:solidFill>
              </a:rPr>
              <a:t>Slide</a:t>
            </a:r>
            <a:fld id="{1F2884EB-C6E3-684C-A39B-0E652C4E0E60}" type="slidenum">
              <a:rPr lang="en-US" smtClean="0">
                <a:solidFill>
                  <a:prstClr val="black">
                    <a:tint val="75000"/>
                  </a:prstClr>
                </a:solidFill>
              </a:rPr>
              <a:pPr>
                <a:defRPr/>
              </a:pPr>
              <a:t>40</a:t>
            </a:fld>
            <a:endParaRPr lang="en-US" dirty="0">
              <a:solidFill>
                <a:prstClr val="black">
                  <a:tint val="75000"/>
                </a:prstClr>
              </a:solidFill>
            </a:endParaRPr>
          </a:p>
        </p:txBody>
      </p:sp>
      <p:sp>
        <p:nvSpPr>
          <p:cNvPr id="2" name="Date Placeholder 1"/>
          <p:cNvSpPr>
            <a:spLocks noGrp="1"/>
          </p:cNvSpPr>
          <p:nvPr>
            <p:ph type="dt" sz="half" idx="2"/>
          </p:nvPr>
        </p:nvSpPr>
        <p:spPr>
          <a:xfrm>
            <a:off x="5967198" y="6477000"/>
            <a:ext cx="1422400" cy="228600"/>
          </a:xfrm>
        </p:spPr>
        <p:txBody>
          <a:bodyPr/>
          <a:lstStyle/>
          <a:p>
            <a:pPr>
              <a:defRPr/>
            </a:pPr>
            <a:r>
              <a:rPr lang="en-US"/>
              <a:t>September 2022</a:t>
            </a:r>
            <a:endParaRPr lang="en-US" dirty="0"/>
          </a:p>
        </p:txBody>
      </p:sp>
      <p:pic>
        <p:nvPicPr>
          <p:cNvPr id="23" name="Picture 22">
            <a:extLst>
              <a:ext uri="{FF2B5EF4-FFF2-40B4-BE49-F238E27FC236}">
                <a16:creationId xmlns:a16="http://schemas.microsoft.com/office/drawing/2014/main" id="{8C084BE9-EDEE-41E9-9328-7DA87332E00C}"/>
              </a:ext>
            </a:extLst>
          </p:cNvPr>
          <p:cNvPicPr>
            <a:picLocks noChangeAspect="1"/>
          </p:cNvPicPr>
          <p:nvPr/>
        </p:nvPicPr>
        <p:blipFill>
          <a:blip r:embed="rId6"/>
          <a:stretch>
            <a:fillRect/>
          </a:stretch>
        </p:blipFill>
        <p:spPr>
          <a:xfrm>
            <a:off x="3078540" y="4153597"/>
            <a:ext cx="3510780" cy="2243919"/>
          </a:xfrm>
          <a:prstGeom prst="rect">
            <a:avLst/>
          </a:prstGeom>
        </p:spPr>
      </p:pic>
    </p:spTree>
    <p:extLst>
      <p:ext uri="{BB962C8B-B14F-4D97-AF65-F5344CB8AC3E}">
        <p14:creationId xmlns:p14="http://schemas.microsoft.com/office/powerpoint/2010/main" val="1455883698"/>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637961"/>
            <a:ext cx="10515600" cy="989014"/>
          </a:xfrm>
        </p:spPr>
        <p:txBody>
          <a:bodyPr/>
          <a:lstStyle/>
          <a:p>
            <a:r>
              <a:rPr lang="en-US" b="1" dirty="0"/>
              <a:t>UHR SG: </a:t>
            </a:r>
            <a:r>
              <a:rPr lang="en-US" dirty="0"/>
              <a:t>Ultra High Reliability Study Group was approved in July 2022 to define scope and purpose of next MAC/PHY project</a:t>
            </a:r>
          </a:p>
        </p:txBody>
      </p:sp>
      <p:sp>
        <p:nvSpPr>
          <p:cNvPr id="5" name="Date Placeholder 4"/>
          <p:cNvSpPr>
            <a:spLocks noGrp="1"/>
          </p:cNvSpPr>
          <p:nvPr>
            <p:ph type="dt" sz="half" idx="10"/>
          </p:nvPr>
        </p:nvSpPr>
        <p:spPr/>
        <p:txBody>
          <a:bodyPr/>
          <a:lstStyle/>
          <a:p>
            <a:r>
              <a:rPr lang="en-US"/>
              <a:t>November 2022</a:t>
            </a:r>
          </a:p>
        </p:txBody>
      </p:sp>
      <p:sp>
        <p:nvSpPr>
          <p:cNvPr id="2" name="Rectangle 1"/>
          <p:cNvSpPr/>
          <p:nvPr/>
        </p:nvSpPr>
        <p:spPr>
          <a:xfrm>
            <a:off x="533400" y="2057400"/>
            <a:ext cx="6324600" cy="2585323"/>
          </a:xfrm>
          <a:prstGeom prst="rect">
            <a:avLst/>
          </a:prstGeom>
        </p:spPr>
        <p:txBody>
          <a:bodyPr wrap="square">
            <a:spAutoFit/>
          </a:bodyPr>
          <a:lstStyle/>
          <a:p>
            <a:r>
              <a:rPr lang="en-US" dirty="0"/>
              <a:t>The </a:t>
            </a:r>
            <a:r>
              <a:rPr lang="en-US" u="sng" dirty="0"/>
              <a:t>Study Group</a:t>
            </a:r>
            <a:r>
              <a:rPr lang="en-US" dirty="0"/>
              <a:t> will investigate technology which may</a:t>
            </a:r>
          </a:p>
          <a:p>
            <a:r>
              <a:rPr lang="en-US" dirty="0"/>
              <a:t> </a:t>
            </a:r>
          </a:p>
          <a:p>
            <a:r>
              <a:rPr lang="en-US" dirty="0"/>
              <a:t>improve reliability of WLAN connectivity, </a:t>
            </a:r>
          </a:p>
          <a:p>
            <a:r>
              <a:rPr lang="en-US" dirty="0"/>
              <a:t>reduce latencies, </a:t>
            </a:r>
          </a:p>
          <a:p>
            <a:r>
              <a:rPr lang="en-US" dirty="0"/>
              <a:t>increase manageability, </a:t>
            </a:r>
          </a:p>
          <a:p>
            <a:r>
              <a:rPr lang="en-US" dirty="0"/>
              <a:t>increase throughput including at different SNR levels, and </a:t>
            </a:r>
          </a:p>
          <a:p>
            <a:r>
              <a:rPr lang="en-US" dirty="0"/>
              <a:t>reduce device level power consumption</a:t>
            </a:r>
          </a:p>
          <a:p>
            <a:endParaRPr lang="en-US" dirty="0"/>
          </a:p>
          <a:p>
            <a:r>
              <a:rPr lang="en-US" dirty="0"/>
              <a:t>Goal: </a:t>
            </a:r>
            <a:r>
              <a:rPr lang="en-US" u="sng" dirty="0"/>
              <a:t>Task Group </a:t>
            </a:r>
            <a:r>
              <a:rPr lang="en-US" dirty="0"/>
              <a:t>to start work in May/July 2023</a:t>
            </a:r>
            <a:endParaRPr lang="en-GB" dirty="0"/>
          </a:p>
        </p:txBody>
      </p:sp>
      <p:sp>
        <p:nvSpPr>
          <p:cNvPr id="3" name="Slide Number Placeholder 2"/>
          <p:cNvSpPr>
            <a:spLocks noGrp="1"/>
          </p:cNvSpPr>
          <p:nvPr>
            <p:ph type="sldNum" sz="quarter" idx="12"/>
          </p:nvPr>
        </p:nvSpPr>
        <p:spPr/>
        <p:txBody>
          <a:bodyPr/>
          <a:lstStyle/>
          <a:p>
            <a:fld id="{B016F8AB-BCEA-4347-8BA6-BE776009BC89}" type="slidenum">
              <a:rPr lang="en-GB" smtClean="0"/>
              <a:pPr/>
              <a:t>41</a:t>
            </a:fld>
            <a:endParaRPr lang="en-GB"/>
          </a:p>
        </p:txBody>
      </p:sp>
      <p:grpSp>
        <p:nvGrpSpPr>
          <p:cNvPr id="4" name="Group 3"/>
          <p:cNvGrpSpPr/>
          <p:nvPr/>
        </p:nvGrpSpPr>
        <p:grpSpPr>
          <a:xfrm>
            <a:off x="8108256" y="4003632"/>
            <a:ext cx="2440665" cy="1891294"/>
            <a:chOff x="7161696" y="1842506"/>
            <a:chExt cx="4533507" cy="4250342"/>
          </a:xfrm>
        </p:grpSpPr>
        <p:pic>
          <p:nvPicPr>
            <p:cNvPr id="8" name="Picture 7">
              <a:extLst>
                <a:ext uri="{FF2B5EF4-FFF2-40B4-BE49-F238E27FC236}">
                  <a16:creationId xmlns:a16="http://schemas.microsoft.com/office/drawing/2014/main" id="{77CD1BB9-8979-4D29-959D-3A3A4EB0AF97}"/>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318"/>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233760" y="3929473"/>
              <a:ext cx="2747143" cy="2163375"/>
            </a:xfrm>
            <a:prstGeom prst="rect">
              <a:avLst/>
            </a:prstGeom>
          </p:spPr>
        </p:pic>
        <p:pic>
          <p:nvPicPr>
            <p:cNvPr id="9" name="Picture 8">
              <a:extLst>
                <a:ext uri="{FF2B5EF4-FFF2-40B4-BE49-F238E27FC236}">
                  <a16:creationId xmlns:a16="http://schemas.microsoft.com/office/drawing/2014/main" id="{F66E20A3-81DF-42DE-8D7D-764484D09366}"/>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9227"/>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6200000">
              <a:off x="8981287" y="3572735"/>
              <a:ext cx="2765257" cy="2177639"/>
            </a:xfrm>
            <a:prstGeom prst="rect">
              <a:avLst/>
            </a:prstGeom>
          </p:spPr>
        </p:pic>
        <p:pic>
          <p:nvPicPr>
            <p:cNvPr id="10" name="Picture 9">
              <a:extLst>
                <a:ext uri="{FF2B5EF4-FFF2-40B4-BE49-F238E27FC236}">
                  <a16:creationId xmlns:a16="http://schemas.microsoft.com/office/drawing/2014/main" id="{24384115-188B-4292-942B-5861A8B0EFA4}"/>
                </a:ext>
              </a:extLst>
            </p:cNvPr>
            <p:cNvPicPr>
              <a:picLocks noChangeAspect="1"/>
            </p:cNvPicPr>
            <p:nvPr/>
          </p:nvPicPr>
          <p:blipFill>
            <a:blip r:embed="rId8" cstate="print">
              <a:extLst>
                <a:ext uri="{BEBA8EAE-BF5A-486C-A8C5-ECC9F3942E4B}">
                  <a14:imgProps xmlns:a14="http://schemas.microsoft.com/office/drawing/2010/main">
                    <a14:imgLayer r:embed="rId7">
                      <a14:imgEffect>
                        <a14:colorTemperature colorTemp="8137"/>
                      </a14:imgEffect>
                      <a14:imgEffect>
                        <a14:brightnessContrast bright="-1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5400000">
              <a:off x="6867886" y="2157918"/>
              <a:ext cx="2765259" cy="2177640"/>
            </a:xfrm>
            <a:prstGeom prst="rect">
              <a:avLst/>
            </a:prstGeom>
            <a:noFill/>
          </p:spPr>
        </p:pic>
        <p:pic>
          <p:nvPicPr>
            <p:cNvPr id="11" name="Picture 10">
              <a:extLst>
                <a:ext uri="{FF2B5EF4-FFF2-40B4-BE49-F238E27FC236}">
                  <a16:creationId xmlns:a16="http://schemas.microsoft.com/office/drawing/2014/main" id="{88D9AFB2-0423-40A5-AD98-800A494AFA7E}"/>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0800000">
              <a:off x="8663235" y="1842506"/>
              <a:ext cx="2690565" cy="2118819"/>
            </a:xfrm>
            <a:prstGeom prst="rect">
              <a:avLst/>
            </a:prstGeom>
          </p:spPr>
        </p:pic>
        <p:sp>
          <p:nvSpPr>
            <p:cNvPr id="12" name="TextBox 11">
              <a:extLst>
                <a:ext uri="{FF2B5EF4-FFF2-40B4-BE49-F238E27FC236}">
                  <a16:creationId xmlns:a16="http://schemas.microsoft.com/office/drawing/2014/main" id="{77378C73-EC53-46E3-BC37-00EB1207312C}"/>
                </a:ext>
              </a:extLst>
            </p:cNvPr>
            <p:cNvSpPr txBox="1"/>
            <p:nvPr/>
          </p:nvSpPr>
          <p:spPr>
            <a:xfrm>
              <a:off x="7262616" y="1942069"/>
              <a:ext cx="2260540" cy="587921"/>
            </a:xfrm>
            <a:prstGeom prst="rect">
              <a:avLst/>
            </a:prstGeom>
            <a:noFill/>
          </p:spPr>
          <p:txBody>
            <a:bodyPr wrap="square" rtlCol="0">
              <a:spAutoFit/>
            </a:bodyPr>
            <a:lstStyle/>
            <a:p>
              <a:r>
                <a:rPr lang="en-CA" sz="1100" dirty="0">
                  <a:solidFill>
                    <a:schemeClr val="bg1"/>
                  </a:solidFill>
                </a:rPr>
                <a:t>Longer Range</a:t>
              </a:r>
              <a:endParaRPr lang="en-US" sz="1100" dirty="0">
                <a:solidFill>
                  <a:schemeClr val="bg1"/>
                </a:solidFill>
              </a:endParaRPr>
            </a:p>
          </p:txBody>
        </p:sp>
        <p:sp>
          <p:nvSpPr>
            <p:cNvPr id="13" name="TextBox 12">
              <a:extLst>
                <a:ext uri="{FF2B5EF4-FFF2-40B4-BE49-F238E27FC236}">
                  <a16:creationId xmlns:a16="http://schemas.microsoft.com/office/drawing/2014/main" id="{E1D6B556-CFF8-4321-9185-E155B50F842D}"/>
                </a:ext>
              </a:extLst>
            </p:cNvPr>
            <p:cNvSpPr txBox="1"/>
            <p:nvPr/>
          </p:nvSpPr>
          <p:spPr>
            <a:xfrm>
              <a:off x="9706975" y="1913184"/>
              <a:ext cx="1745761" cy="968341"/>
            </a:xfrm>
            <a:prstGeom prst="rect">
              <a:avLst/>
            </a:prstGeom>
            <a:noFill/>
          </p:spPr>
          <p:txBody>
            <a:bodyPr wrap="square" rtlCol="0">
              <a:spAutoFit/>
            </a:bodyPr>
            <a:lstStyle/>
            <a:p>
              <a:r>
                <a:rPr lang="en-CA" sz="1100" dirty="0">
                  <a:solidFill>
                    <a:schemeClr val="bg1"/>
                  </a:solidFill>
                </a:rPr>
                <a:t>Higher Throughput</a:t>
              </a:r>
              <a:endParaRPr lang="en-US" sz="1100" dirty="0">
                <a:solidFill>
                  <a:schemeClr val="bg1"/>
                </a:solidFill>
              </a:endParaRPr>
            </a:p>
          </p:txBody>
        </p:sp>
        <p:sp>
          <p:nvSpPr>
            <p:cNvPr id="14" name="TextBox 13">
              <a:extLst>
                <a:ext uri="{FF2B5EF4-FFF2-40B4-BE49-F238E27FC236}">
                  <a16:creationId xmlns:a16="http://schemas.microsoft.com/office/drawing/2014/main" id="{C1EE7328-783E-4E49-AC7E-104204230E47}"/>
                </a:ext>
              </a:extLst>
            </p:cNvPr>
            <p:cNvSpPr txBox="1"/>
            <p:nvPr/>
          </p:nvSpPr>
          <p:spPr>
            <a:xfrm>
              <a:off x="7315717" y="4822472"/>
              <a:ext cx="2154332" cy="968341"/>
            </a:xfrm>
            <a:prstGeom prst="rect">
              <a:avLst/>
            </a:prstGeom>
            <a:noFill/>
          </p:spPr>
          <p:txBody>
            <a:bodyPr wrap="square" rtlCol="0">
              <a:spAutoFit/>
            </a:bodyPr>
            <a:lstStyle/>
            <a:p>
              <a:r>
                <a:rPr lang="en-CA" sz="1100" dirty="0"/>
                <a:t>Backwards Compatibility</a:t>
              </a:r>
              <a:endParaRPr lang="en-US" sz="1100" dirty="0"/>
            </a:p>
          </p:txBody>
        </p:sp>
        <p:sp>
          <p:nvSpPr>
            <p:cNvPr id="15" name="TextBox 14">
              <a:extLst>
                <a:ext uri="{FF2B5EF4-FFF2-40B4-BE49-F238E27FC236}">
                  <a16:creationId xmlns:a16="http://schemas.microsoft.com/office/drawing/2014/main" id="{73FEA2AF-9DA3-48C8-B446-855B3D742236}"/>
                </a:ext>
              </a:extLst>
            </p:cNvPr>
            <p:cNvSpPr txBox="1"/>
            <p:nvPr/>
          </p:nvSpPr>
          <p:spPr>
            <a:xfrm>
              <a:off x="9780844" y="5230464"/>
              <a:ext cx="1914359" cy="587921"/>
            </a:xfrm>
            <a:prstGeom prst="rect">
              <a:avLst/>
            </a:prstGeom>
            <a:noFill/>
          </p:spPr>
          <p:txBody>
            <a:bodyPr wrap="square" rtlCol="0">
              <a:spAutoFit/>
            </a:bodyPr>
            <a:lstStyle/>
            <a:p>
              <a:r>
                <a:rPr lang="en-CA" sz="1100" dirty="0"/>
                <a:t>Positioning</a:t>
              </a:r>
              <a:endParaRPr lang="en-US" sz="1100" dirty="0"/>
            </a:p>
          </p:txBody>
        </p:sp>
      </p:grpSp>
      <p:grpSp>
        <p:nvGrpSpPr>
          <p:cNvPr id="35" name="Group 34"/>
          <p:cNvGrpSpPr/>
          <p:nvPr/>
        </p:nvGrpSpPr>
        <p:grpSpPr>
          <a:xfrm>
            <a:off x="8991600" y="1876445"/>
            <a:ext cx="2511342" cy="1894433"/>
            <a:chOff x="7315199" y="1853398"/>
            <a:chExt cx="2511342" cy="1894433"/>
          </a:xfrm>
        </p:grpSpPr>
        <p:pic>
          <p:nvPicPr>
            <p:cNvPr id="18" name="Picture 17">
              <a:extLst>
                <a:ext uri="{FF2B5EF4-FFF2-40B4-BE49-F238E27FC236}">
                  <a16:creationId xmlns:a16="http://schemas.microsoft.com/office/drawing/2014/main" id="{77CD1BB9-8979-4D29-959D-3A3A4EB0AF97}"/>
                </a:ext>
              </a:extLst>
            </p:cNvPr>
            <p:cNvPicPr>
              <a:picLocks noChangeAspect="1"/>
            </p:cNvPicPr>
            <p:nvPr/>
          </p:nvPicPr>
          <p:blipFill>
            <a:blip r:embed="rId10" cstate="print">
              <a:extLst>
                <a:ext uri="{BEBA8EAE-BF5A-486C-A8C5-ECC9F3942E4B}">
                  <a14:imgProps xmlns:a14="http://schemas.microsoft.com/office/drawing/2010/main">
                    <a14:imgLayer r:embed="rId4">
                      <a14:imgEffect>
                        <a14:colorTemperature colorTemp="4318"/>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368372" y="2782045"/>
              <a:ext cx="1464579" cy="962647"/>
            </a:xfrm>
            <a:prstGeom prst="rect">
              <a:avLst/>
            </a:prstGeom>
            <a:solidFill>
              <a:srgbClr val="CCECFF"/>
            </a:solidFill>
          </p:spPr>
        </p:pic>
        <p:pic>
          <p:nvPicPr>
            <p:cNvPr id="19" name="Picture 18">
              <a:extLst>
                <a:ext uri="{FF2B5EF4-FFF2-40B4-BE49-F238E27FC236}">
                  <a16:creationId xmlns:a16="http://schemas.microsoft.com/office/drawing/2014/main" id="{F66E20A3-81DF-42DE-8D7D-764484D09366}"/>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9227"/>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6200000">
              <a:off x="8423917" y="2521625"/>
              <a:ext cx="1230469" cy="1172357"/>
            </a:xfrm>
            <a:prstGeom prst="rect">
              <a:avLst/>
            </a:prstGeom>
          </p:spPr>
        </p:pic>
        <p:pic>
          <p:nvPicPr>
            <p:cNvPr id="20" name="Picture 19">
              <a:extLst>
                <a:ext uri="{FF2B5EF4-FFF2-40B4-BE49-F238E27FC236}">
                  <a16:creationId xmlns:a16="http://schemas.microsoft.com/office/drawing/2014/main" id="{24384115-188B-4292-942B-5861A8B0EFA4}"/>
                </a:ext>
              </a:extLst>
            </p:cNvPr>
            <p:cNvPicPr>
              <a:picLocks noChangeAspect="1"/>
            </p:cNvPicPr>
            <p:nvPr/>
          </p:nvPicPr>
          <p:blipFill>
            <a:blip r:embed="rId8" cstate="print">
              <a:extLst>
                <a:ext uri="{BEBA8EAE-BF5A-486C-A8C5-ECC9F3942E4B}">
                  <a14:imgProps xmlns:a14="http://schemas.microsoft.com/office/drawing/2010/main">
                    <a14:imgLayer r:embed="rId7">
                      <a14:imgEffect>
                        <a14:colorTemperature colorTemp="8137"/>
                      </a14:imgEffect>
                      <a14:imgEffect>
                        <a14:brightnessContrast bright="-1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5400000">
              <a:off x="7286143" y="1892070"/>
              <a:ext cx="1230470" cy="1172357"/>
            </a:xfrm>
            <a:prstGeom prst="rect">
              <a:avLst/>
            </a:prstGeom>
            <a:noFill/>
          </p:spPr>
        </p:pic>
        <p:pic>
          <p:nvPicPr>
            <p:cNvPr id="21" name="Picture 20">
              <a:extLst>
                <a:ext uri="{FF2B5EF4-FFF2-40B4-BE49-F238E27FC236}">
                  <a16:creationId xmlns:a16="http://schemas.microsoft.com/office/drawing/2014/main" id="{88D9AFB2-0423-40A5-AD98-800A494AFA7E}"/>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0800000">
              <a:off x="8123571" y="1853398"/>
              <a:ext cx="1448496" cy="942821"/>
            </a:xfrm>
            <a:prstGeom prst="rect">
              <a:avLst/>
            </a:prstGeom>
          </p:spPr>
        </p:pic>
        <p:sp>
          <p:nvSpPr>
            <p:cNvPr id="22" name="TextBox 21">
              <a:extLst>
                <a:ext uri="{FF2B5EF4-FFF2-40B4-BE49-F238E27FC236}">
                  <a16:creationId xmlns:a16="http://schemas.microsoft.com/office/drawing/2014/main" id="{77378C73-EC53-46E3-BC37-00EB1207312C}"/>
                </a:ext>
              </a:extLst>
            </p:cNvPr>
            <p:cNvSpPr txBox="1"/>
            <p:nvPr/>
          </p:nvSpPr>
          <p:spPr>
            <a:xfrm>
              <a:off x="7369531" y="1897701"/>
              <a:ext cx="1216987" cy="261610"/>
            </a:xfrm>
            <a:prstGeom prst="rect">
              <a:avLst/>
            </a:prstGeom>
            <a:noFill/>
          </p:spPr>
          <p:txBody>
            <a:bodyPr wrap="square" rtlCol="0">
              <a:spAutoFit/>
            </a:bodyPr>
            <a:lstStyle/>
            <a:p>
              <a:r>
                <a:rPr lang="en-CA" sz="1100" dirty="0">
                  <a:solidFill>
                    <a:schemeClr val="bg1"/>
                  </a:solidFill>
                </a:rPr>
                <a:t>Lower latency</a:t>
              </a:r>
              <a:endParaRPr lang="en-US" sz="1100" dirty="0">
                <a:solidFill>
                  <a:schemeClr val="bg1"/>
                </a:solidFill>
              </a:endParaRPr>
            </a:p>
          </p:txBody>
        </p:sp>
        <p:sp>
          <p:nvSpPr>
            <p:cNvPr id="23" name="TextBox 22">
              <a:extLst>
                <a:ext uri="{FF2B5EF4-FFF2-40B4-BE49-F238E27FC236}">
                  <a16:creationId xmlns:a16="http://schemas.microsoft.com/office/drawing/2014/main" id="{E1D6B556-CFF8-4321-9185-E155B50F842D}"/>
                </a:ext>
              </a:extLst>
            </p:cNvPr>
            <p:cNvSpPr txBox="1"/>
            <p:nvPr/>
          </p:nvSpPr>
          <p:spPr>
            <a:xfrm>
              <a:off x="8548924" y="1884848"/>
              <a:ext cx="1076406" cy="430887"/>
            </a:xfrm>
            <a:prstGeom prst="rect">
              <a:avLst/>
            </a:prstGeom>
            <a:noFill/>
          </p:spPr>
          <p:txBody>
            <a:bodyPr wrap="square" rtlCol="0">
              <a:spAutoFit/>
            </a:bodyPr>
            <a:lstStyle/>
            <a:p>
              <a:r>
                <a:rPr lang="en-CA" sz="1100" dirty="0">
                  <a:solidFill>
                    <a:schemeClr val="bg1"/>
                  </a:solidFill>
                </a:rPr>
                <a:t>Improved</a:t>
              </a:r>
            </a:p>
            <a:p>
              <a:r>
                <a:rPr lang="en-CA" sz="1100" dirty="0">
                  <a:solidFill>
                    <a:schemeClr val="bg1"/>
                  </a:solidFill>
                </a:rPr>
                <a:t>manageability</a:t>
              </a:r>
              <a:endParaRPr lang="en-US" sz="1100" dirty="0">
                <a:solidFill>
                  <a:schemeClr val="bg1"/>
                </a:solidFill>
              </a:endParaRPr>
            </a:p>
          </p:txBody>
        </p:sp>
        <p:sp>
          <p:nvSpPr>
            <p:cNvPr id="24" name="TextBox 23">
              <a:extLst>
                <a:ext uri="{FF2B5EF4-FFF2-40B4-BE49-F238E27FC236}">
                  <a16:creationId xmlns:a16="http://schemas.microsoft.com/office/drawing/2014/main" id="{C1EE7328-783E-4E49-AC7E-104204230E47}"/>
                </a:ext>
              </a:extLst>
            </p:cNvPr>
            <p:cNvSpPr txBox="1"/>
            <p:nvPr/>
          </p:nvSpPr>
          <p:spPr>
            <a:xfrm>
              <a:off x="7414464" y="3147667"/>
              <a:ext cx="1159809" cy="600164"/>
            </a:xfrm>
            <a:prstGeom prst="rect">
              <a:avLst/>
            </a:prstGeom>
            <a:noFill/>
          </p:spPr>
          <p:txBody>
            <a:bodyPr wrap="square" rtlCol="0">
              <a:spAutoFit/>
            </a:bodyPr>
            <a:lstStyle/>
            <a:p>
              <a:r>
                <a:rPr lang="en-CA" sz="1100" dirty="0"/>
                <a:t>Reduced power consumption</a:t>
              </a:r>
              <a:endParaRPr lang="en-US" sz="1100" dirty="0"/>
            </a:p>
          </p:txBody>
        </p:sp>
        <p:sp>
          <p:nvSpPr>
            <p:cNvPr id="25" name="TextBox 24">
              <a:extLst>
                <a:ext uri="{FF2B5EF4-FFF2-40B4-BE49-F238E27FC236}">
                  <a16:creationId xmlns:a16="http://schemas.microsoft.com/office/drawing/2014/main" id="{73FEA2AF-9DA3-48C8-B446-855B3D742236}"/>
                </a:ext>
              </a:extLst>
            </p:cNvPr>
            <p:cNvSpPr txBox="1"/>
            <p:nvPr/>
          </p:nvSpPr>
          <p:spPr>
            <a:xfrm>
              <a:off x="8795924" y="3203509"/>
              <a:ext cx="1030617" cy="430887"/>
            </a:xfrm>
            <a:prstGeom prst="rect">
              <a:avLst/>
            </a:prstGeom>
            <a:noFill/>
          </p:spPr>
          <p:txBody>
            <a:bodyPr wrap="square" rtlCol="0">
              <a:spAutoFit/>
            </a:bodyPr>
            <a:lstStyle/>
            <a:p>
              <a:r>
                <a:rPr lang="en-CA" sz="1100" dirty="0"/>
                <a:t>Higher reliability</a:t>
              </a:r>
              <a:endParaRPr lang="en-US" sz="1100" dirty="0"/>
            </a:p>
          </p:txBody>
        </p:sp>
      </p:grpSp>
      <p:sp>
        <p:nvSpPr>
          <p:cNvPr id="26" name="Striped Right Arrow 25"/>
          <p:cNvSpPr/>
          <p:nvPr/>
        </p:nvSpPr>
        <p:spPr bwMode="ltGray">
          <a:xfrm>
            <a:off x="5570894" y="4749676"/>
            <a:ext cx="2438400" cy="709218"/>
          </a:xfrm>
          <a:prstGeom prst="stripedRightArrow">
            <a:avLst/>
          </a:prstGeom>
          <a:solidFill>
            <a:srgbClr val="00B0F0"/>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a:solidFill>
                  <a:schemeClr val="tx1"/>
                </a:solidFill>
              </a:rPr>
              <a:t>Baseline</a:t>
            </a:r>
            <a:endParaRPr lang="en-GB" dirty="0" err="1">
              <a:solidFill>
                <a:schemeClr val="tx1"/>
              </a:solidFill>
            </a:endParaRPr>
          </a:p>
        </p:txBody>
      </p:sp>
      <p:sp>
        <p:nvSpPr>
          <p:cNvPr id="27" name="Striped Right Arrow 26"/>
          <p:cNvSpPr/>
          <p:nvPr/>
        </p:nvSpPr>
        <p:spPr bwMode="ltGray">
          <a:xfrm>
            <a:off x="6456962" y="2338782"/>
            <a:ext cx="2438400" cy="709218"/>
          </a:xfrm>
          <a:prstGeom prst="stripedRightArrow">
            <a:avLst/>
          </a:prstGeom>
          <a:solidFill>
            <a:srgbClr val="00B0F0"/>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a:solidFill>
                  <a:schemeClr val="tx1"/>
                </a:solidFill>
              </a:rPr>
              <a:t>Work beyond 11be</a:t>
            </a:r>
            <a:endParaRPr lang="en-GB" dirty="0" err="1">
              <a:solidFill>
                <a:schemeClr val="tx1"/>
              </a:solidFill>
            </a:endParaRPr>
          </a:p>
        </p:txBody>
      </p:sp>
    </p:spTree>
    <p:extLst>
      <p:ext uri="{BB962C8B-B14F-4D97-AF65-F5344CB8AC3E}">
        <p14:creationId xmlns:p14="http://schemas.microsoft.com/office/powerpoint/2010/main" val="165440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637961"/>
            <a:ext cx="10515600" cy="492358"/>
          </a:xfrm>
        </p:spPr>
        <p:txBody>
          <a:bodyPr/>
          <a:lstStyle/>
          <a:p>
            <a:r>
              <a:rPr lang="en-US" b="1" dirty="0"/>
              <a:t>AIML TIG</a:t>
            </a:r>
            <a:r>
              <a:rPr lang="en-US" dirty="0"/>
              <a:t>: Investigate WLAN support of Artificial Intelligence/ Machine Learning</a:t>
            </a:r>
          </a:p>
        </p:txBody>
      </p:sp>
      <p:sp>
        <p:nvSpPr>
          <p:cNvPr id="8" name="Content Placeholder 2"/>
          <p:cNvSpPr txBox="1">
            <a:spLocks noChangeArrowheads="1"/>
          </p:cNvSpPr>
          <p:nvPr/>
        </p:nvSpPr>
        <p:spPr bwMode="auto">
          <a:xfrm>
            <a:off x="156304" y="1708406"/>
            <a:ext cx="6930296" cy="431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282575" lvl="1" indent="0"/>
            <a:r>
              <a:rPr lang="en-US" sz="1600" b="1" dirty="0">
                <a:latin typeface="+mn-lt"/>
              </a:rPr>
              <a:t>Use of AIML for 802.11 applications is an active area of work in the research community. </a:t>
            </a:r>
            <a:r>
              <a:rPr lang="en-US" altLang="zh-CN" sz="1600" b="1" dirty="0">
                <a:latin typeface="+mn-lt"/>
              </a:rPr>
              <a:t>See </a:t>
            </a:r>
            <a:r>
              <a:rPr lang="en-US" altLang="zh-CN" sz="1600" b="1" dirty="0">
                <a:latin typeface="+mn-lt"/>
                <a:hlinkClick r:id="rId3"/>
              </a:rPr>
              <a:t>Applying ML to 802.11: Current Research and Emerging Use Cases</a:t>
            </a:r>
            <a:endParaRPr lang="en-US" altLang="zh-CN" sz="1600" b="1" dirty="0">
              <a:latin typeface="+mn-lt"/>
            </a:endParaRPr>
          </a:p>
          <a:p>
            <a:pPr marL="282575" lvl="1" indent="0"/>
            <a:endParaRPr lang="en-US" altLang="zh-CN" sz="1600" b="1" dirty="0">
              <a:latin typeface="+mn-lt"/>
            </a:endParaRPr>
          </a:p>
          <a:p>
            <a:pPr marL="282575" lvl="1" indent="0"/>
            <a:r>
              <a:rPr lang="en-US" altLang="zh-CN" sz="1600" b="1" dirty="0">
                <a:latin typeface="+mn-lt"/>
              </a:rPr>
              <a:t>Current applications focus on performance improvement parameter selection for channel access control and link adaptation, multi-user parameters, channel usage</a:t>
            </a:r>
          </a:p>
          <a:p>
            <a:pPr marL="282575" lvl="1" indent="0"/>
            <a:endParaRPr lang="en-US" altLang="zh-CN" sz="1600" b="1" dirty="0">
              <a:latin typeface="+mn-lt"/>
            </a:endParaRPr>
          </a:p>
          <a:p>
            <a:pPr marL="282575" lvl="1" indent="0"/>
            <a:r>
              <a:rPr lang="en-US" altLang="zh-CN" sz="1600" b="1" dirty="0">
                <a:latin typeface="+mn-lt"/>
              </a:rPr>
              <a:t>Focus of the 802.11 AIML Topic Interest Group is to </a:t>
            </a:r>
          </a:p>
          <a:p>
            <a:r>
              <a:rPr lang="en-US" altLang="zh-CN" sz="1600" b="1" dirty="0">
                <a:latin typeface="+mn-lt"/>
              </a:rPr>
              <a:t>	</a:t>
            </a:r>
            <a:r>
              <a:rPr lang="en-US" b="1" dirty="0"/>
              <a:t> 	Describe use cases for Artificial Intelligence/Machine 	Learning (AI/ML) applicability in 802.11 systems and </a:t>
            </a:r>
          </a:p>
          <a:p>
            <a:endParaRPr lang="en-US" b="1" dirty="0"/>
          </a:p>
          <a:p>
            <a:r>
              <a:rPr lang="en-US" b="1" dirty="0"/>
              <a:t>		Investigate the technical feasibility </a:t>
            </a:r>
            <a:br>
              <a:rPr lang="en-US" b="1" dirty="0"/>
            </a:br>
            <a:r>
              <a:rPr lang="en-US" b="1" dirty="0"/>
              <a:t>	of features enabling support of AI/ML.</a:t>
            </a:r>
            <a:endParaRPr lang="en-US" altLang="zh-CN" sz="1600" b="1" dirty="0">
              <a:latin typeface="+mn-lt"/>
            </a:endParaRPr>
          </a:p>
          <a:p>
            <a:endParaRPr lang="en-US" altLang="zh-CN" dirty="0">
              <a:latin typeface="+mn-lt"/>
            </a:endParaRPr>
          </a:p>
          <a:p>
            <a:endParaRPr lang="en-US" altLang="zh-CN" sz="2400" dirty="0">
              <a:latin typeface="+mn-lt"/>
            </a:endParaRPr>
          </a:p>
          <a:p>
            <a:endParaRPr lang="en-US" altLang="zh-CN" sz="2400" dirty="0">
              <a:latin typeface="+mn-lt"/>
            </a:endParaRPr>
          </a:p>
          <a:p>
            <a:endParaRPr lang="en-US" altLang="zh-CN" dirty="0">
              <a:latin typeface="+mn-lt"/>
            </a:endParaRPr>
          </a:p>
          <a:p>
            <a:endParaRPr lang="en-US" altLang="zh-CN" dirty="0">
              <a:latin typeface="+mn-lt"/>
            </a:endParaRPr>
          </a:p>
          <a:p>
            <a:endParaRPr lang="en-US" altLang="zh-CN" dirty="0">
              <a:latin typeface="+mn-lt"/>
            </a:endParaRPr>
          </a:p>
          <a:p>
            <a:endParaRPr lang="en-US" altLang="zh-CN" b="1" dirty="0">
              <a:latin typeface="+mn-lt"/>
            </a:endParaRPr>
          </a:p>
          <a:p>
            <a:endParaRPr lang="en-US" altLang="zh-CN" dirty="0">
              <a:latin typeface="+mn-lt"/>
            </a:endParaRPr>
          </a:p>
          <a:p>
            <a:endParaRPr lang="en-US" altLang="zh-CN" dirty="0">
              <a:latin typeface="+mn-lt"/>
            </a:endParaRPr>
          </a:p>
          <a:p>
            <a:pPr marL="0" indent="0"/>
            <a:endParaRPr lang="en-US" altLang="zh-CN" sz="900" b="1" dirty="0">
              <a:latin typeface="+mn-lt"/>
              <a:cs typeface="Times New Roman" panose="02020603050405020304" pitchFamily="18" charset="0"/>
            </a:endParaRPr>
          </a:p>
        </p:txBody>
      </p:sp>
      <p:sp>
        <p:nvSpPr>
          <p:cNvPr id="5" name="Date Placeholder 4"/>
          <p:cNvSpPr>
            <a:spLocks noGrp="1"/>
          </p:cNvSpPr>
          <p:nvPr>
            <p:ph type="dt" sz="half" idx="10"/>
          </p:nvPr>
        </p:nvSpPr>
        <p:spPr/>
        <p:txBody>
          <a:bodyPr/>
          <a:lstStyle/>
          <a:p>
            <a:r>
              <a:rPr lang="en-US"/>
              <a:t>November 2022</a:t>
            </a:r>
          </a:p>
        </p:txBody>
      </p:sp>
      <p:pic>
        <p:nvPicPr>
          <p:cNvPr id="18" name="Google Shape;213;p14"/>
          <p:cNvPicPr preferRelativeResize="0"/>
          <p:nvPr/>
        </p:nvPicPr>
        <p:blipFill rotWithShape="1">
          <a:blip r:embed="rId4">
            <a:alphaModFix/>
          </a:blip>
          <a:srcRect/>
          <a:stretch/>
        </p:blipFill>
        <p:spPr>
          <a:xfrm>
            <a:off x="8153400" y="3876147"/>
            <a:ext cx="3671567" cy="2549957"/>
          </a:xfrm>
          <a:prstGeom prst="rect">
            <a:avLst/>
          </a:prstGeom>
          <a:noFill/>
          <a:ln>
            <a:noFill/>
          </a:ln>
        </p:spPr>
      </p:pic>
      <p:pic>
        <p:nvPicPr>
          <p:cNvPr id="19" name="Picture 18">
            <a:extLst>
              <a:ext uri="{FF2B5EF4-FFF2-40B4-BE49-F238E27FC236}">
                <a16:creationId xmlns:a16="http://schemas.microsoft.com/office/drawing/2014/main" id="{7EF23230-E9D0-174F-941E-48A7707E3397}"/>
              </a:ext>
            </a:extLst>
          </p:cNvPr>
          <p:cNvPicPr>
            <a:picLocks noChangeAspect="1"/>
          </p:cNvPicPr>
          <p:nvPr/>
        </p:nvPicPr>
        <p:blipFill>
          <a:blip r:embed="rId5"/>
          <a:stretch>
            <a:fillRect/>
          </a:stretch>
        </p:blipFill>
        <p:spPr>
          <a:xfrm>
            <a:off x="7391400" y="1167776"/>
            <a:ext cx="4631885" cy="2545821"/>
          </a:xfrm>
          <a:prstGeom prst="rect">
            <a:avLst/>
          </a:prstGeom>
        </p:spPr>
      </p:pic>
      <p:sp>
        <p:nvSpPr>
          <p:cNvPr id="2" name="Slide Number Placeholder 1"/>
          <p:cNvSpPr>
            <a:spLocks noGrp="1"/>
          </p:cNvSpPr>
          <p:nvPr>
            <p:ph type="sldNum" sz="quarter" idx="12"/>
          </p:nvPr>
        </p:nvSpPr>
        <p:spPr/>
        <p:txBody>
          <a:bodyPr/>
          <a:lstStyle/>
          <a:p>
            <a:fld id="{B016F8AB-BCEA-4347-8BA6-BE776009BC89}" type="slidenum">
              <a:rPr lang="en-GB" smtClean="0"/>
              <a:pPr/>
              <a:t>42</a:t>
            </a:fld>
            <a:endParaRPr lang="en-GB"/>
          </a:p>
        </p:txBody>
      </p:sp>
      <p:pic>
        <p:nvPicPr>
          <p:cNvPr id="9" name="Google Shape;219;p11"/>
          <p:cNvPicPr preferRelativeResize="0"/>
          <p:nvPr/>
        </p:nvPicPr>
        <p:blipFill rotWithShape="1">
          <a:blip r:embed="rId6">
            <a:alphaModFix/>
          </a:blip>
          <a:srcRect/>
          <a:stretch/>
        </p:blipFill>
        <p:spPr>
          <a:xfrm>
            <a:off x="5334000" y="4495800"/>
            <a:ext cx="2672026" cy="1827200"/>
          </a:xfrm>
          <a:prstGeom prst="rect">
            <a:avLst/>
          </a:prstGeom>
          <a:noFill/>
          <a:ln>
            <a:noFill/>
          </a:ln>
        </p:spPr>
      </p:pic>
    </p:spTree>
    <p:extLst>
      <p:ext uri="{BB962C8B-B14F-4D97-AF65-F5344CB8AC3E}">
        <p14:creationId xmlns:p14="http://schemas.microsoft.com/office/powerpoint/2010/main" val="136411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1">
            <a:extLst>
              <a:ext uri="{FF2B5EF4-FFF2-40B4-BE49-F238E27FC236}">
                <a16:creationId xmlns:a16="http://schemas.microsoft.com/office/drawing/2014/main" id="{340278AE-46C5-4A89-8C3B-A5271734A776}"/>
              </a:ext>
            </a:extLst>
          </p:cNvPr>
          <p:cNvGrpSpPr/>
          <p:nvPr/>
        </p:nvGrpSpPr>
        <p:grpSpPr>
          <a:xfrm>
            <a:off x="9372600" y="5066525"/>
            <a:ext cx="2555064" cy="1085850"/>
            <a:chOff x="406400" y="967870"/>
            <a:chExt cx="6909703" cy="2916885"/>
          </a:xfrm>
        </p:grpSpPr>
        <p:pic>
          <p:nvPicPr>
            <p:cNvPr id="15" name="图片 12">
              <a:extLst>
                <a:ext uri="{FF2B5EF4-FFF2-40B4-BE49-F238E27FC236}">
                  <a16:creationId xmlns:a16="http://schemas.microsoft.com/office/drawing/2014/main" id="{350E37E9-72B7-45B2-9404-742A0B284E4D}"/>
                </a:ext>
              </a:extLst>
            </p:cNvPr>
            <p:cNvPicPr>
              <a:picLocks noChangeAspect="1"/>
            </p:cNvPicPr>
            <p:nvPr/>
          </p:nvPicPr>
          <p:blipFill>
            <a:blip r:embed="rId3"/>
            <a:stretch>
              <a:fillRect/>
            </a:stretch>
          </p:blipFill>
          <p:spPr>
            <a:xfrm>
              <a:off x="406400" y="967870"/>
              <a:ext cx="4583677" cy="2916885"/>
            </a:xfrm>
            <a:prstGeom prst="rect">
              <a:avLst/>
            </a:prstGeom>
          </p:spPr>
        </p:pic>
        <p:pic>
          <p:nvPicPr>
            <p:cNvPr id="16" name="图片 13">
              <a:extLst>
                <a:ext uri="{FF2B5EF4-FFF2-40B4-BE49-F238E27FC236}">
                  <a16:creationId xmlns:a16="http://schemas.microsoft.com/office/drawing/2014/main" id="{88AF85B4-0726-435F-BB2D-3CE1637CE729}"/>
                </a:ext>
              </a:extLst>
            </p:cNvPr>
            <p:cNvPicPr>
              <a:picLocks noChangeAspect="1"/>
            </p:cNvPicPr>
            <p:nvPr/>
          </p:nvPicPr>
          <p:blipFill>
            <a:blip r:embed="rId4">
              <a:grayscl/>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990077" y="1905000"/>
              <a:ext cx="2326026" cy="1979755"/>
            </a:xfrm>
            <a:prstGeom prst="ellipse">
              <a:avLst/>
            </a:prstGeom>
            <a:ln>
              <a:noFill/>
            </a:ln>
            <a:effectLst>
              <a:softEdge rad="112500"/>
            </a:effectLst>
          </p:spPr>
        </p:pic>
      </p:grpSp>
      <p:sp>
        <p:nvSpPr>
          <p:cNvPr id="7" name="Title 1"/>
          <p:cNvSpPr>
            <a:spLocks noGrp="1"/>
          </p:cNvSpPr>
          <p:nvPr>
            <p:ph type="title"/>
          </p:nvPr>
        </p:nvSpPr>
        <p:spPr>
          <a:xfrm>
            <a:off x="457200" y="637961"/>
            <a:ext cx="10515600" cy="492358"/>
          </a:xfrm>
        </p:spPr>
        <p:txBody>
          <a:bodyPr/>
          <a:lstStyle/>
          <a:p>
            <a:r>
              <a:rPr lang="en-US" b="1" dirty="0"/>
              <a:t>AMP TIG</a:t>
            </a:r>
            <a:r>
              <a:rPr lang="en-US" dirty="0"/>
              <a:t>: Investigate WLAN support of Ambient Power</a:t>
            </a:r>
          </a:p>
        </p:txBody>
      </p:sp>
      <p:sp>
        <p:nvSpPr>
          <p:cNvPr id="8" name="Content Placeholder 2"/>
          <p:cNvSpPr txBox="1">
            <a:spLocks noChangeArrowheads="1"/>
          </p:cNvSpPr>
          <p:nvPr/>
        </p:nvSpPr>
        <p:spPr bwMode="auto">
          <a:xfrm>
            <a:off x="195230" y="1137680"/>
            <a:ext cx="8753540" cy="3358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282575" lvl="1" indent="0"/>
            <a:r>
              <a:rPr lang="en-US" sz="1600" b="1" dirty="0">
                <a:latin typeface="+mn-lt"/>
              </a:rPr>
              <a:t>Research into ambient power (energy harvesting) and prototype development has been ongoing using 802.11 based devices </a:t>
            </a:r>
          </a:p>
          <a:p>
            <a:pPr marL="282575" lvl="1" indent="0"/>
            <a:endParaRPr lang="en-US" sz="1600" dirty="0"/>
          </a:p>
          <a:p>
            <a:pPr marL="282575" lvl="1" indent="0"/>
            <a:r>
              <a:rPr lang="en-US" altLang="zh-CN" sz="1600" b="1" dirty="0">
                <a:latin typeface="+mn-lt"/>
              </a:rPr>
              <a:t>Optimizing M2M Energy Efficiency in IEEE 802.11ah, IEEE GLOBECOM 2015</a:t>
            </a:r>
          </a:p>
          <a:p>
            <a:pPr marL="568325" lvl="1" indent="-50800"/>
            <a:r>
              <a:rPr lang="en-US" altLang="zh-CN" sz="1600" dirty="0">
                <a:latin typeface="+mn-lt"/>
              </a:rPr>
              <a:t>“the battery dependency of an 802.11ah sensor is significantly lowered </a:t>
            </a:r>
            <a:r>
              <a:rPr lang="en-US" altLang="zh-CN" sz="1600" dirty="0">
                <a:solidFill>
                  <a:srgbClr val="0000FF"/>
                </a:solidFill>
                <a:latin typeface="+mn-lt"/>
              </a:rPr>
              <a:t>by energy harvesting provided that the sensor size  and energy harvesting efficiency are sufficient for the utilized ambient energy source</a:t>
            </a:r>
            <a:r>
              <a:rPr lang="en-US" altLang="zh-CN" sz="1600" dirty="0">
                <a:latin typeface="+mn-lt"/>
              </a:rPr>
              <a:t>.”</a:t>
            </a:r>
          </a:p>
          <a:p>
            <a:pPr marL="568325" indent="-285750"/>
            <a:endParaRPr lang="en-US" sz="1600" dirty="0">
              <a:latin typeface="+mn-lt"/>
              <a:cs typeface="Times New Roman" panose="02020603050405020304" pitchFamily="18" charset="0"/>
            </a:endParaRPr>
          </a:p>
          <a:p>
            <a:pPr marL="282575" lvl="1" indent="0"/>
            <a:r>
              <a:rPr lang="en-US" altLang="zh-CN" sz="1600" b="1" dirty="0">
                <a:latin typeface="+mn-lt"/>
              </a:rPr>
              <a:t>Low-Power Downlink for the Internet of Things using IEEE 802.11-compliant Wake-Up Receivers, IEEE INFOCOM 2021</a:t>
            </a:r>
          </a:p>
          <a:p>
            <a:pPr marL="282575" lvl="1" indent="0"/>
            <a:endParaRPr lang="en-US" altLang="zh-CN" sz="1600" b="1" dirty="0">
              <a:latin typeface="+mn-lt"/>
            </a:endParaRPr>
          </a:p>
          <a:p>
            <a:pPr marL="282575" lvl="1" indent="0"/>
            <a:r>
              <a:rPr lang="en-US" altLang="zh-CN" sz="1600" b="1" dirty="0">
                <a:latin typeface="+mn-lt"/>
              </a:rPr>
              <a:t>Use Cases include Smart Home, Logistics/Warehouse/Inventory, Industrial Wireless Sensor Networks</a:t>
            </a:r>
          </a:p>
          <a:p>
            <a:endParaRPr lang="en-US" altLang="zh-CN" dirty="0">
              <a:latin typeface="+mn-lt"/>
            </a:endParaRPr>
          </a:p>
          <a:p>
            <a:endParaRPr lang="en-US" altLang="zh-CN" sz="2400" dirty="0">
              <a:latin typeface="+mn-lt"/>
            </a:endParaRPr>
          </a:p>
          <a:p>
            <a:endParaRPr lang="en-US" altLang="zh-CN" sz="2400" dirty="0">
              <a:latin typeface="+mn-lt"/>
            </a:endParaRPr>
          </a:p>
          <a:p>
            <a:endParaRPr lang="en-US" altLang="zh-CN" dirty="0">
              <a:latin typeface="+mn-lt"/>
            </a:endParaRPr>
          </a:p>
          <a:p>
            <a:endParaRPr lang="en-US" altLang="zh-CN" dirty="0">
              <a:latin typeface="+mn-lt"/>
            </a:endParaRPr>
          </a:p>
          <a:p>
            <a:endParaRPr lang="en-US" altLang="zh-CN" dirty="0">
              <a:latin typeface="+mn-lt"/>
            </a:endParaRPr>
          </a:p>
          <a:p>
            <a:endParaRPr lang="en-US" altLang="zh-CN" b="1" dirty="0">
              <a:latin typeface="+mn-lt"/>
            </a:endParaRPr>
          </a:p>
          <a:p>
            <a:endParaRPr lang="en-US" altLang="zh-CN" dirty="0">
              <a:latin typeface="+mn-lt"/>
            </a:endParaRPr>
          </a:p>
          <a:p>
            <a:endParaRPr lang="en-US" altLang="zh-CN" dirty="0">
              <a:latin typeface="+mn-lt"/>
            </a:endParaRPr>
          </a:p>
          <a:p>
            <a:pPr marL="0" indent="0"/>
            <a:endParaRPr lang="en-US" altLang="zh-CN" sz="900" b="1" dirty="0">
              <a:latin typeface="+mn-lt"/>
              <a:cs typeface="Times New Roman" panose="02020603050405020304" pitchFamily="18" charset="0"/>
            </a:endParaRPr>
          </a:p>
        </p:txBody>
      </p:sp>
      <p:pic>
        <p:nvPicPr>
          <p:cNvPr id="4" name="Picture 3">
            <a:extLst>
              <a:ext uri="{FF2B5EF4-FFF2-40B4-BE49-F238E27FC236}">
                <a16:creationId xmlns:a16="http://schemas.microsoft.com/office/drawing/2014/main" id="{DF363E5B-D518-402E-9BDF-2EA1FCB5C96F}"/>
              </a:ext>
            </a:extLst>
          </p:cNvPr>
          <p:cNvPicPr>
            <a:picLocks noChangeAspect="1"/>
          </p:cNvPicPr>
          <p:nvPr/>
        </p:nvPicPr>
        <p:blipFill>
          <a:blip r:embed="rId6"/>
          <a:stretch>
            <a:fillRect/>
          </a:stretch>
        </p:blipFill>
        <p:spPr>
          <a:xfrm>
            <a:off x="457200" y="4382275"/>
            <a:ext cx="7761288" cy="1770100"/>
          </a:xfrm>
          <a:prstGeom prst="rect">
            <a:avLst/>
          </a:prstGeom>
        </p:spPr>
      </p:pic>
      <p:pic>
        <p:nvPicPr>
          <p:cNvPr id="12" name="图片 17">
            <a:extLst>
              <a:ext uri="{FF2B5EF4-FFF2-40B4-BE49-F238E27FC236}">
                <a16:creationId xmlns:a16="http://schemas.microsoft.com/office/drawing/2014/main" id="{3D0FDD21-74E9-470E-B810-C2AD9F0C40CD}"/>
              </a:ext>
            </a:extLst>
          </p:cNvPr>
          <p:cNvPicPr>
            <a:picLocks noChangeAspect="1"/>
          </p:cNvPicPr>
          <p:nvPr/>
        </p:nvPicPr>
        <p:blipFill>
          <a:blip r:embed="rId7"/>
          <a:stretch>
            <a:fillRect/>
          </a:stretch>
        </p:blipFill>
        <p:spPr>
          <a:xfrm>
            <a:off x="10058400" y="1776602"/>
            <a:ext cx="1770629" cy="1168752"/>
          </a:xfrm>
          <a:prstGeom prst="rect">
            <a:avLst/>
          </a:prstGeom>
        </p:spPr>
      </p:pic>
      <p:pic>
        <p:nvPicPr>
          <p:cNvPr id="13" name="图片 16">
            <a:extLst>
              <a:ext uri="{FF2B5EF4-FFF2-40B4-BE49-F238E27FC236}">
                <a16:creationId xmlns:a16="http://schemas.microsoft.com/office/drawing/2014/main" id="{FC3DED33-FCB5-4D8A-9447-1C77D7A723C5}"/>
              </a:ext>
            </a:extLst>
          </p:cNvPr>
          <p:cNvPicPr>
            <a:picLocks noChangeAspect="1"/>
          </p:cNvPicPr>
          <p:nvPr/>
        </p:nvPicPr>
        <p:blipFill>
          <a:blip r:embed="rId8"/>
          <a:stretch>
            <a:fillRect/>
          </a:stretch>
        </p:blipFill>
        <p:spPr>
          <a:xfrm>
            <a:off x="10515600" y="3308527"/>
            <a:ext cx="1142999" cy="1496892"/>
          </a:xfrm>
          <a:prstGeom prst="rect">
            <a:avLst/>
          </a:prstGeom>
        </p:spPr>
      </p:pic>
      <p:sp>
        <p:nvSpPr>
          <p:cNvPr id="5" name="Date Placeholder 4"/>
          <p:cNvSpPr>
            <a:spLocks noGrp="1"/>
          </p:cNvSpPr>
          <p:nvPr>
            <p:ph type="dt" sz="half" idx="10"/>
          </p:nvPr>
        </p:nvSpPr>
        <p:spPr/>
        <p:txBody>
          <a:bodyPr/>
          <a:lstStyle/>
          <a:p>
            <a:r>
              <a:rPr lang="en-US"/>
              <a:t>November 2022</a:t>
            </a:r>
          </a:p>
        </p:txBody>
      </p:sp>
      <p:sp>
        <p:nvSpPr>
          <p:cNvPr id="17" name="TextBox 16"/>
          <p:cNvSpPr txBox="1"/>
          <p:nvPr/>
        </p:nvSpPr>
        <p:spPr>
          <a:xfrm>
            <a:off x="685800" y="6300434"/>
            <a:ext cx="7772400" cy="287300"/>
          </a:xfrm>
          <a:prstGeom prst="rect">
            <a:avLst/>
          </a:prstGeom>
          <a:noFill/>
        </p:spPr>
        <p:txBody>
          <a:bodyPr wrap="none" lIns="0" tIns="0" rIns="0" bIns="0" rtlCol="0">
            <a:noAutofit/>
          </a:bodyPr>
          <a:lstStyle/>
          <a:p>
            <a:pPr>
              <a:lnSpc>
                <a:spcPct val="90000"/>
              </a:lnSpc>
            </a:pPr>
            <a:r>
              <a:rPr lang="en-US" sz="1400" dirty="0"/>
              <a:t>See </a:t>
            </a:r>
            <a:r>
              <a:rPr lang="en-US" sz="1400" dirty="0">
                <a:hlinkClick r:id="rId9"/>
              </a:rPr>
              <a:t>https://mentor.ieee.org/802.11/dcn/22/11-22-0645-02-0wng-ambient-power-enabled-iot-for-wi-fi.pptx</a:t>
            </a:r>
            <a:r>
              <a:rPr lang="en-US" sz="1400" dirty="0"/>
              <a:t> </a:t>
            </a:r>
            <a:endParaRPr lang="en-GB" sz="1400" dirty="0"/>
          </a:p>
        </p:txBody>
      </p:sp>
      <p:sp>
        <p:nvSpPr>
          <p:cNvPr id="2" name="Slide Number Placeholder 1"/>
          <p:cNvSpPr>
            <a:spLocks noGrp="1"/>
          </p:cNvSpPr>
          <p:nvPr>
            <p:ph type="sldNum" sz="quarter" idx="12"/>
          </p:nvPr>
        </p:nvSpPr>
        <p:spPr/>
        <p:txBody>
          <a:bodyPr/>
          <a:lstStyle/>
          <a:p>
            <a:fld id="{B016F8AB-BCEA-4347-8BA6-BE776009BC89}" type="slidenum">
              <a:rPr lang="en-GB" smtClean="0"/>
              <a:pPr/>
              <a:t>43</a:t>
            </a:fld>
            <a:endParaRPr lang="en-GB"/>
          </a:p>
        </p:txBody>
      </p:sp>
    </p:spTree>
    <p:extLst>
      <p:ext uri="{BB962C8B-B14F-4D97-AF65-F5344CB8AC3E}">
        <p14:creationId xmlns:p14="http://schemas.microsoft.com/office/powerpoint/2010/main" val="134710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Summary: New 802.11 Radio technologies are under development to meet expanding market needs and leverage new technologies </a:t>
            </a:r>
            <a:br>
              <a:rPr lang="en-GB" dirty="0"/>
            </a:br>
            <a:endParaRPr lang="en-GB" dirty="0"/>
          </a:p>
        </p:txBody>
      </p:sp>
      <p:sp>
        <p:nvSpPr>
          <p:cNvPr id="3" name="Content Placeholder 2"/>
          <p:cNvSpPr>
            <a:spLocks noGrp="1"/>
          </p:cNvSpPr>
          <p:nvPr>
            <p:ph sz="quarter" idx="14"/>
          </p:nvPr>
        </p:nvSpPr>
        <p:spPr>
          <a:xfrm>
            <a:off x="838200" y="1981200"/>
            <a:ext cx="10051183" cy="3505200"/>
          </a:xfrm>
        </p:spPr>
        <p:txBody>
          <a:bodyPr>
            <a:normAutofit fontScale="85000" lnSpcReduction="20000"/>
          </a:bodyPr>
          <a:lstStyle/>
          <a:p>
            <a:pPr>
              <a:buFont typeface="Arial" panose="020B0604020202020204" pitchFamily="34" charset="0"/>
              <a:buChar char="•"/>
            </a:pPr>
            <a:r>
              <a:rPr lang="en-GB" sz="2400" dirty="0"/>
              <a:t>802.11az – 2</a:t>
            </a:r>
            <a:r>
              <a:rPr lang="en-GB" sz="2400" baseline="30000" dirty="0"/>
              <a:t>nd</a:t>
            </a:r>
            <a:r>
              <a:rPr lang="en-GB" sz="2400" dirty="0"/>
              <a:t> generation positioning features.</a:t>
            </a:r>
          </a:p>
          <a:p>
            <a:pPr>
              <a:buFont typeface="Arial" panose="020B0604020202020204" pitchFamily="34" charset="0"/>
              <a:buChar char="•"/>
            </a:pPr>
            <a:r>
              <a:rPr lang="en-GB" sz="2400" dirty="0"/>
              <a:t>802.11ba – Wake up radio. Low power IoT applications.</a:t>
            </a:r>
          </a:p>
          <a:p>
            <a:pPr>
              <a:buFont typeface="Arial" panose="020B0604020202020204" pitchFamily="34" charset="0"/>
              <a:buChar char="•"/>
            </a:pPr>
            <a:r>
              <a:rPr lang="en-US" sz="2400" dirty="0"/>
              <a:t>802.11bb – Light Communications </a:t>
            </a:r>
          </a:p>
          <a:p>
            <a:pPr>
              <a:buFont typeface="Arial" panose="020B0604020202020204" pitchFamily="34" charset="0"/>
              <a:buChar char="•"/>
            </a:pPr>
            <a:r>
              <a:rPr lang="en-US" sz="2400" dirty="0"/>
              <a:t>802.11bc – Enhanced Broadcast Service</a:t>
            </a:r>
          </a:p>
          <a:p>
            <a:pPr>
              <a:buFont typeface="Arial" panose="020B0604020202020204" pitchFamily="34" charset="0"/>
              <a:buChar char="•"/>
            </a:pPr>
            <a:r>
              <a:rPr lang="en-US" sz="2400" dirty="0"/>
              <a:t>802.11bd – Enhancements for Next Generation V2X</a:t>
            </a:r>
          </a:p>
          <a:p>
            <a:pPr>
              <a:buFont typeface="Arial" panose="020B0604020202020204" pitchFamily="34" charset="0"/>
              <a:buChar char="•"/>
            </a:pPr>
            <a:r>
              <a:rPr lang="en-US" sz="2400" dirty="0"/>
              <a:t>802.11be – Extremely High Throughput in </a:t>
            </a:r>
            <a:r>
              <a:rPr lang="en-GB" sz="2400" dirty="0"/>
              <a:t>2.4, 5 and 6 GHz bands</a:t>
            </a:r>
            <a:endParaRPr lang="en-US" sz="2400" dirty="0"/>
          </a:p>
          <a:p>
            <a:pPr>
              <a:buFont typeface="Arial" panose="020B0604020202020204" pitchFamily="34" charset="0"/>
              <a:buChar char="•"/>
            </a:pPr>
            <a:r>
              <a:rPr lang="en-US" sz="2400" dirty="0"/>
              <a:t>802.11bf  – WLAN Sensing</a:t>
            </a:r>
          </a:p>
          <a:p>
            <a:pPr>
              <a:buFont typeface="Arial" panose="020B0604020202020204" pitchFamily="34" charset="0"/>
              <a:buChar char="•"/>
            </a:pPr>
            <a:r>
              <a:rPr lang="en-US" sz="2400" dirty="0"/>
              <a:t>802.11bh – Randomized MAC Addresses</a:t>
            </a:r>
          </a:p>
          <a:p>
            <a:pPr>
              <a:buFont typeface="Arial" panose="020B0604020202020204" pitchFamily="34" charset="0"/>
              <a:buChar char="•"/>
            </a:pPr>
            <a:r>
              <a:rPr lang="en-US" sz="2400" dirty="0"/>
              <a:t>802.11bi  – Enhanced Data Privacy</a:t>
            </a:r>
          </a:p>
          <a:p>
            <a:pPr>
              <a:buFont typeface="Arial" panose="020B0604020202020204" pitchFamily="34" charset="0"/>
              <a:buChar char="•"/>
            </a:pPr>
            <a:r>
              <a:rPr lang="en-US" sz="2400" dirty="0"/>
              <a:t>802.11bk – 320 MHz Positioning (TBC)</a:t>
            </a:r>
            <a:endParaRPr lang="en-GB" sz="2400" dirty="0"/>
          </a:p>
          <a:p>
            <a:endParaRPr lang="en-GB" dirty="0"/>
          </a:p>
        </p:txBody>
      </p:sp>
      <p:sp>
        <p:nvSpPr>
          <p:cNvPr id="4" name="Date Placeholder 3"/>
          <p:cNvSpPr>
            <a:spLocks noGrp="1"/>
          </p:cNvSpPr>
          <p:nvPr>
            <p:ph type="dt" sz="half" idx="16"/>
          </p:nvPr>
        </p:nvSpPr>
        <p:spPr/>
        <p:txBody>
          <a:bodyPr/>
          <a:lstStyle/>
          <a:p>
            <a:pPr>
              <a:defRPr/>
            </a:pPr>
            <a:r>
              <a:rPr lang="en-US" altLang="ja-JP"/>
              <a:t>November 2022</a:t>
            </a:r>
            <a:endParaRPr lang="en-US" dirty="0"/>
          </a:p>
        </p:txBody>
      </p:sp>
      <p:sp>
        <p:nvSpPr>
          <p:cNvPr id="6" name="Slide Number Placeholder 3">
            <a:extLst>
              <a:ext uri="{FF2B5EF4-FFF2-40B4-BE49-F238E27FC236}">
                <a16:creationId xmlns:a16="http://schemas.microsoft.com/office/drawing/2014/main" id="{CD76E8A9-7753-4736-BAB9-A9F6A53408DD}"/>
              </a:ext>
            </a:extLst>
          </p:cNvPr>
          <p:cNvSpPr txBox="1">
            <a:spLocks/>
          </p:cNvSpPr>
          <p:nvPr/>
        </p:nvSpPr>
        <p:spPr>
          <a:xfrm>
            <a:off x="11201400" y="6165080"/>
            <a:ext cx="533399" cy="232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tint val="75000"/>
                  </a:prstClr>
                </a:solidFill>
              </a:rPr>
              <a:t>  </a:t>
            </a:r>
          </a:p>
        </p:txBody>
      </p:sp>
      <p:pic>
        <p:nvPicPr>
          <p:cNvPr id="7" name="Picture 6"/>
          <p:cNvPicPr>
            <a:picLocks noChangeAspect="1"/>
          </p:cNvPicPr>
          <p:nvPr/>
        </p:nvPicPr>
        <p:blipFill>
          <a:blip r:embed="rId3"/>
          <a:stretch>
            <a:fillRect/>
          </a:stretch>
        </p:blipFill>
        <p:spPr>
          <a:xfrm>
            <a:off x="9006650" y="1206941"/>
            <a:ext cx="2194750" cy="1548518"/>
          </a:xfrm>
          <a:prstGeom prst="rect">
            <a:avLst/>
          </a:prstGeom>
        </p:spPr>
      </p:pic>
      <p:pic>
        <p:nvPicPr>
          <p:cNvPr id="8" name="Picture 7"/>
          <p:cNvPicPr>
            <a:picLocks noChangeAspect="1"/>
          </p:cNvPicPr>
          <p:nvPr/>
        </p:nvPicPr>
        <p:blipFill>
          <a:blip r:embed="rId4"/>
          <a:stretch>
            <a:fillRect/>
          </a:stretch>
        </p:blipFill>
        <p:spPr>
          <a:xfrm>
            <a:off x="7385335" y="4191000"/>
            <a:ext cx="3816065" cy="2060607"/>
          </a:xfrm>
          <a:prstGeom prst="rect">
            <a:avLst/>
          </a:prstGeom>
        </p:spPr>
      </p:pic>
      <p:sp>
        <p:nvSpPr>
          <p:cNvPr id="5" name="Slide Number Placeholder 4"/>
          <p:cNvSpPr>
            <a:spLocks noGrp="1"/>
          </p:cNvSpPr>
          <p:nvPr>
            <p:ph type="sldNum" sz="quarter" idx="15"/>
          </p:nvPr>
        </p:nvSpPr>
        <p:spPr/>
        <p:txBody>
          <a:bodyPr/>
          <a:lstStyle/>
          <a:p>
            <a:pPr>
              <a:defRPr/>
            </a:pPr>
            <a:fld id="{1F2884EB-C6E3-684C-A39B-0E652C4E0E60}" type="slidenum">
              <a:rPr lang="en-US" smtClean="0"/>
              <a:pPr>
                <a:defRPr/>
              </a:pPr>
              <a:t>44</a:t>
            </a:fld>
            <a:endParaRPr lang="en-US" dirty="0"/>
          </a:p>
        </p:txBody>
      </p:sp>
    </p:spTree>
    <p:extLst>
      <p:ext uri="{BB962C8B-B14F-4D97-AF65-F5344CB8AC3E}">
        <p14:creationId xmlns:p14="http://schemas.microsoft.com/office/powerpoint/2010/main" val="344006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726" y="544493"/>
            <a:ext cx="11184274" cy="861062"/>
          </a:xfrm>
        </p:spPr>
        <p:txBody>
          <a:bodyPr>
            <a:normAutofit/>
          </a:bodyPr>
          <a:lstStyle/>
          <a:p>
            <a:r>
              <a:rPr lang="en-GB" dirty="0"/>
              <a:t>802.11ax (2.4GHz, 5(6)GHz), 802.11ay (60GHz), and 802.11ah (sub 1GHz) technology can be leveraged to meet 5G requirements</a:t>
            </a:r>
          </a:p>
        </p:txBody>
      </p:sp>
      <p:sp>
        <p:nvSpPr>
          <p:cNvPr id="12" name="Date Placeholder 11"/>
          <p:cNvSpPr>
            <a:spLocks noGrp="1"/>
          </p:cNvSpPr>
          <p:nvPr>
            <p:ph type="dt" sz="half" idx="10"/>
          </p:nvPr>
        </p:nvSpPr>
        <p:spPr/>
        <p:txBody>
          <a:bodyPr/>
          <a:lstStyle/>
          <a:p>
            <a:r>
              <a:rPr lang="en-US"/>
              <a:t>November 2022</a:t>
            </a:r>
            <a:endParaRPr lang="en-US" dirty="0"/>
          </a:p>
        </p:txBody>
      </p:sp>
      <p:sp>
        <p:nvSpPr>
          <p:cNvPr id="13" name="Content Placeholder 10"/>
          <p:cNvSpPr txBox="1">
            <a:spLocks/>
          </p:cNvSpPr>
          <p:nvPr/>
        </p:nvSpPr>
        <p:spPr>
          <a:xfrm>
            <a:off x="573586" y="1862603"/>
            <a:ext cx="4303214" cy="4585272"/>
          </a:xfrm>
          <a:prstGeom prst="rect">
            <a:avLst/>
          </a:prstGeom>
        </p:spPr>
        <p:txBody>
          <a:bodyPr vert="horz" lIns="0" tIns="0" rIns="0" bIns="0" rtlCol="0">
            <a:normAutofit/>
          </a:bodyPr>
          <a:lst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a:lstStyle>
          <a:p>
            <a:pPr>
              <a:buFont typeface="Arial" panose="020B0604020202020204" pitchFamily="34" charset="0"/>
              <a:buChar char="•"/>
            </a:pPr>
            <a:r>
              <a:rPr lang="en-US" sz="2000" dirty="0"/>
              <a:t>Today’s 4G networks include 802.11 technologies</a:t>
            </a:r>
          </a:p>
          <a:p>
            <a:pPr lvl="1">
              <a:buFont typeface="Arial" panose="020B0604020202020204" pitchFamily="34" charset="0"/>
              <a:buChar char="•"/>
            </a:pPr>
            <a:r>
              <a:rPr lang="en-US" dirty="0"/>
              <a:t>For offload: “More traffic was offloaded from cellular networks (on to Wi-Fi) than remained on cellular networks in 2019” (Cisco VNI)</a:t>
            </a:r>
          </a:p>
          <a:p>
            <a:pPr lvl="1">
              <a:buFont typeface="Arial" panose="020B0604020202020204" pitchFamily="34" charset="0"/>
              <a:buChar char="•"/>
            </a:pPr>
            <a:r>
              <a:rPr lang="en-US" dirty="0"/>
              <a:t>For Wi-Fi calling</a:t>
            </a:r>
          </a:p>
          <a:p>
            <a:pPr>
              <a:buFont typeface="Arial" panose="020B0604020202020204" pitchFamily="34" charset="0"/>
              <a:buChar char="•"/>
            </a:pPr>
            <a:r>
              <a:rPr lang="en-US" sz="2000" dirty="0"/>
              <a:t>Wi-Fi carries most public &amp; private Internet traffic worldwide</a:t>
            </a:r>
          </a:p>
          <a:p>
            <a:pPr lvl="1">
              <a:buFont typeface="Arial" panose="020B0604020202020204" pitchFamily="34" charset="0"/>
              <a:buChar char="•"/>
            </a:pPr>
            <a:r>
              <a:rPr lang="en-US" dirty="0"/>
              <a:t>Between 50-80% depending on country.</a:t>
            </a:r>
          </a:p>
          <a:p>
            <a:pPr>
              <a:buFont typeface="Arial" panose="020B0604020202020204" pitchFamily="34" charset="0"/>
              <a:buChar char="•"/>
            </a:pPr>
            <a:r>
              <a:rPr lang="en-US" sz="2000" dirty="0"/>
              <a:t>5G radio aggregation technologies will natively incorporate Wi-Fi </a:t>
            </a:r>
          </a:p>
          <a:p>
            <a:pPr lvl="1">
              <a:buFont typeface="Arial" panose="020B0604020202020204" pitchFamily="34" charset="0"/>
              <a:buChar char="•"/>
            </a:pPr>
            <a:r>
              <a:rPr lang="en-US" dirty="0"/>
              <a:t>802.11/Wi-Fi is a Peer Radio Access Technology in the 5G Architecture</a:t>
            </a:r>
            <a:endParaRPr lang="en-US" sz="1800" dirty="0"/>
          </a:p>
        </p:txBody>
      </p:sp>
      <p:sp>
        <p:nvSpPr>
          <p:cNvPr id="11" name="Slide Number Placeholder 3">
            <a:extLst>
              <a:ext uri="{FF2B5EF4-FFF2-40B4-BE49-F238E27FC236}">
                <a16:creationId xmlns:a16="http://schemas.microsoft.com/office/drawing/2014/main" id="{A41AB4EB-8CE8-4AC9-B468-3CAC9705AD12}"/>
              </a:ext>
            </a:extLst>
          </p:cNvPr>
          <p:cNvSpPr txBox="1">
            <a:spLocks/>
          </p:cNvSpPr>
          <p:nvPr/>
        </p:nvSpPr>
        <p:spPr>
          <a:xfrm>
            <a:off x="11201400" y="6404269"/>
            <a:ext cx="533399" cy="232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prstClr val="black">
                  <a:tint val="75000"/>
                </a:prstClr>
              </a:solidFill>
            </a:endParaRPr>
          </a:p>
        </p:txBody>
      </p:sp>
      <p:pic>
        <p:nvPicPr>
          <p:cNvPr id="10" name="Picture 9"/>
          <p:cNvPicPr>
            <a:picLocks noChangeAspect="1"/>
          </p:cNvPicPr>
          <p:nvPr/>
        </p:nvPicPr>
        <p:blipFill>
          <a:blip r:embed="rId3"/>
          <a:stretch>
            <a:fillRect/>
          </a:stretch>
        </p:blipFill>
        <p:spPr>
          <a:xfrm>
            <a:off x="6480166" y="1509856"/>
            <a:ext cx="3815883" cy="2070763"/>
          </a:xfrm>
          <a:prstGeom prst="rect">
            <a:avLst/>
          </a:prstGeom>
        </p:spPr>
      </p:pic>
      <p:sp>
        <p:nvSpPr>
          <p:cNvPr id="3" name="Content Placeholder 2"/>
          <p:cNvSpPr>
            <a:spLocks noGrp="1"/>
          </p:cNvSpPr>
          <p:nvPr>
            <p:ph idx="1"/>
          </p:nvPr>
        </p:nvSpPr>
        <p:spPr>
          <a:xfrm>
            <a:off x="6761231" y="3974814"/>
            <a:ext cx="4003537" cy="931265"/>
          </a:xfrm>
        </p:spPr>
        <p:txBody>
          <a:bodyPr/>
          <a:lstStyle/>
          <a:p>
            <a:pPr marL="0" indent="0" algn="ctr">
              <a:spcBef>
                <a:spcPts val="234"/>
              </a:spcBef>
              <a:buNone/>
            </a:pPr>
            <a:r>
              <a:rPr lang="en-GB" sz="1400" b="1" dirty="0">
                <a:solidFill>
                  <a:srgbClr val="0053A1"/>
                </a:solidFill>
              </a:rPr>
              <a:t>802.11ax</a:t>
            </a:r>
          </a:p>
          <a:p>
            <a:pPr marL="0" indent="0" algn="ctr">
              <a:spcBef>
                <a:spcPts val="234"/>
              </a:spcBef>
              <a:buNone/>
            </a:pPr>
            <a:r>
              <a:rPr lang="en-GB" sz="1200" dirty="0"/>
              <a:t>8Gb/s (OFDMA, U/L MU-MIMO)</a:t>
            </a:r>
          </a:p>
          <a:p>
            <a:pPr marL="0" indent="0" algn="ctr">
              <a:spcBef>
                <a:spcPts val="234"/>
              </a:spcBef>
              <a:buNone/>
            </a:pPr>
            <a:r>
              <a:rPr lang="en-GB" sz="1200" dirty="0"/>
              <a:t>5G Hotspot Mobile Broadband</a:t>
            </a:r>
          </a:p>
        </p:txBody>
      </p:sp>
      <p:sp>
        <p:nvSpPr>
          <p:cNvPr id="4" name="Freeform 2"/>
          <p:cNvSpPr>
            <a:spLocks noEditPoints="1"/>
          </p:cNvSpPr>
          <p:nvPr/>
        </p:nvSpPr>
        <p:spPr bwMode="auto">
          <a:xfrm>
            <a:off x="8136560" y="4562881"/>
            <a:ext cx="1252880" cy="1191739"/>
          </a:xfrm>
          <a:custGeom>
            <a:avLst/>
            <a:gdLst>
              <a:gd name="T0" fmla="*/ 2147483647 w 407"/>
              <a:gd name="T1" fmla="*/ 2147483647 h 414"/>
              <a:gd name="T2" fmla="*/ 2147483647 w 407"/>
              <a:gd name="T3" fmla="*/ 2147483647 h 414"/>
              <a:gd name="T4" fmla="*/ 2147483647 w 407"/>
              <a:gd name="T5" fmla="*/ 2147483647 h 414"/>
              <a:gd name="T6" fmla="*/ 2147483647 w 407"/>
              <a:gd name="T7" fmla="*/ 2147483647 h 414"/>
              <a:gd name="T8" fmla="*/ 2147483647 w 407"/>
              <a:gd name="T9" fmla="*/ 2147483647 h 414"/>
              <a:gd name="T10" fmla="*/ 2147483647 w 407"/>
              <a:gd name="T11" fmla="*/ 2147483647 h 414"/>
              <a:gd name="T12" fmla="*/ 2147483647 w 407"/>
              <a:gd name="T13" fmla="*/ 2147483647 h 414"/>
              <a:gd name="T14" fmla="*/ 2147483647 w 407"/>
              <a:gd name="T15" fmla="*/ 2147483647 h 414"/>
              <a:gd name="T16" fmla="*/ 2147483647 w 407"/>
              <a:gd name="T17" fmla="*/ 2147483647 h 414"/>
              <a:gd name="T18" fmla="*/ 2147483647 w 407"/>
              <a:gd name="T19" fmla="*/ 2147483647 h 414"/>
              <a:gd name="T20" fmla="*/ 2147483647 w 407"/>
              <a:gd name="T21" fmla="*/ 2147483647 h 414"/>
              <a:gd name="T22" fmla="*/ 2147483647 w 407"/>
              <a:gd name="T23" fmla="*/ 2147483647 h 414"/>
              <a:gd name="T24" fmla="*/ 2147483647 w 407"/>
              <a:gd name="T25" fmla="*/ 2147483647 h 414"/>
              <a:gd name="T26" fmla="*/ 2147483647 w 407"/>
              <a:gd name="T27" fmla="*/ 2147483647 h 414"/>
              <a:gd name="T28" fmla="*/ 2147483647 w 407"/>
              <a:gd name="T29" fmla="*/ 2147483647 h 414"/>
              <a:gd name="T30" fmla="*/ 2147483647 w 407"/>
              <a:gd name="T31" fmla="*/ 2147483647 h 414"/>
              <a:gd name="T32" fmla="*/ 2147483647 w 407"/>
              <a:gd name="T33" fmla="*/ 2147483647 h 414"/>
              <a:gd name="T34" fmla="*/ 2147483647 w 407"/>
              <a:gd name="T35" fmla="*/ 2147483647 h 414"/>
              <a:gd name="T36" fmla="*/ 2147483647 w 407"/>
              <a:gd name="T37" fmla="*/ 2147483647 h 414"/>
              <a:gd name="T38" fmla="*/ 2147483647 w 407"/>
              <a:gd name="T39" fmla="*/ 2147483647 h 414"/>
              <a:gd name="T40" fmla="*/ 2147483647 w 407"/>
              <a:gd name="T41" fmla="*/ 2147483647 h 414"/>
              <a:gd name="T42" fmla="*/ 2147483647 w 407"/>
              <a:gd name="T43" fmla="*/ 2147483647 h 414"/>
              <a:gd name="T44" fmla="*/ 2147483647 w 407"/>
              <a:gd name="T45" fmla="*/ 2147483647 h 414"/>
              <a:gd name="T46" fmla="*/ 2147483647 w 407"/>
              <a:gd name="T47" fmla="*/ 2147483647 h 414"/>
              <a:gd name="T48" fmla="*/ 2147483647 w 407"/>
              <a:gd name="T49" fmla="*/ 2147483647 h 414"/>
              <a:gd name="T50" fmla="*/ 2147483647 w 407"/>
              <a:gd name="T51" fmla="*/ 2147483647 h 414"/>
              <a:gd name="T52" fmla="*/ 2147483647 w 407"/>
              <a:gd name="T53" fmla="*/ 2147483647 h 414"/>
              <a:gd name="T54" fmla="*/ 2147483647 w 407"/>
              <a:gd name="T55" fmla="*/ 2147483647 h 414"/>
              <a:gd name="T56" fmla="*/ 2147483647 w 407"/>
              <a:gd name="T57" fmla="*/ 2147483647 h 414"/>
              <a:gd name="T58" fmla="*/ 2147483647 w 407"/>
              <a:gd name="T59" fmla="*/ 2147483647 h 414"/>
              <a:gd name="T60" fmla="*/ 2147483647 w 407"/>
              <a:gd name="T61" fmla="*/ 2147483647 h 414"/>
              <a:gd name="T62" fmla="*/ 2147483647 w 407"/>
              <a:gd name="T63" fmla="*/ 2147483647 h 414"/>
              <a:gd name="T64" fmla="*/ 2147483647 w 407"/>
              <a:gd name="T65" fmla="*/ 2147483647 h 414"/>
              <a:gd name="T66" fmla="*/ 2147483647 w 407"/>
              <a:gd name="T67" fmla="*/ 2147483647 h 414"/>
              <a:gd name="T68" fmla="*/ 2147483647 w 407"/>
              <a:gd name="T69" fmla="*/ 2147483647 h 414"/>
              <a:gd name="T70" fmla="*/ 2147483647 w 407"/>
              <a:gd name="T71" fmla="*/ 2147483647 h 414"/>
              <a:gd name="T72" fmla="*/ 2147483647 w 407"/>
              <a:gd name="T73" fmla="*/ 2147483647 h 414"/>
              <a:gd name="T74" fmla="*/ 2147483647 w 407"/>
              <a:gd name="T75" fmla="*/ 2147483647 h 414"/>
              <a:gd name="T76" fmla="*/ 2147483647 w 407"/>
              <a:gd name="T77" fmla="*/ 2147483647 h 414"/>
              <a:gd name="T78" fmla="*/ 2147483647 w 407"/>
              <a:gd name="T79" fmla="*/ 2147483647 h 414"/>
              <a:gd name="T80" fmla="*/ 2147483647 w 407"/>
              <a:gd name="T81" fmla="*/ 2147483647 h 414"/>
              <a:gd name="T82" fmla="*/ 2147483647 w 407"/>
              <a:gd name="T83" fmla="*/ 2147483647 h 414"/>
              <a:gd name="T84" fmla="*/ 2147483647 w 407"/>
              <a:gd name="T85" fmla="*/ 2147483647 h 414"/>
              <a:gd name="T86" fmla="*/ 2147483647 w 407"/>
              <a:gd name="T87" fmla="*/ 2147483647 h 414"/>
              <a:gd name="T88" fmla="*/ 2147483647 w 407"/>
              <a:gd name="T89" fmla="*/ 2147483647 h 414"/>
              <a:gd name="T90" fmla="*/ 2147483647 w 407"/>
              <a:gd name="T91" fmla="*/ 2147483647 h 414"/>
              <a:gd name="T92" fmla="*/ 2147483647 w 407"/>
              <a:gd name="T93" fmla="*/ 2147483647 h 414"/>
              <a:gd name="T94" fmla="*/ 2147483647 w 407"/>
              <a:gd name="T95" fmla="*/ 2147483647 h 414"/>
              <a:gd name="T96" fmla="*/ 2147483647 w 407"/>
              <a:gd name="T97" fmla="*/ 2147483647 h 414"/>
              <a:gd name="T98" fmla="*/ 2147483647 w 407"/>
              <a:gd name="T99" fmla="*/ 2147483647 h 414"/>
              <a:gd name="T100" fmla="*/ 2147483647 w 407"/>
              <a:gd name="T101" fmla="*/ 2147483647 h 414"/>
              <a:gd name="T102" fmla="*/ 2147483647 w 407"/>
              <a:gd name="T103" fmla="*/ 2147483647 h 414"/>
              <a:gd name="T104" fmla="*/ 2147483647 w 407"/>
              <a:gd name="T105" fmla="*/ 2147483647 h 41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07" h="414">
                <a:moveTo>
                  <a:pt x="87" y="126"/>
                </a:moveTo>
                <a:cubicBezTo>
                  <a:pt x="110" y="128"/>
                  <a:pt x="110" y="128"/>
                  <a:pt x="110" y="128"/>
                </a:cubicBezTo>
                <a:cubicBezTo>
                  <a:pt x="111" y="128"/>
                  <a:pt x="111" y="128"/>
                  <a:pt x="111" y="128"/>
                </a:cubicBezTo>
                <a:cubicBezTo>
                  <a:pt x="112" y="128"/>
                  <a:pt x="114" y="127"/>
                  <a:pt x="115" y="131"/>
                </a:cubicBezTo>
                <a:cubicBezTo>
                  <a:pt x="119" y="142"/>
                  <a:pt x="123" y="151"/>
                  <a:pt x="123" y="151"/>
                </a:cubicBezTo>
                <a:cubicBezTo>
                  <a:pt x="124" y="153"/>
                  <a:pt x="126" y="155"/>
                  <a:pt x="129" y="156"/>
                </a:cubicBezTo>
                <a:cubicBezTo>
                  <a:pt x="132" y="156"/>
                  <a:pt x="135" y="155"/>
                  <a:pt x="137" y="152"/>
                </a:cubicBezTo>
                <a:cubicBezTo>
                  <a:pt x="153" y="129"/>
                  <a:pt x="173" y="106"/>
                  <a:pt x="190" y="89"/>
                </a:cubicBezTo>
                <a:cubicBezTo>
                  <a:pt x="195" y="84"/>
                  <a:pt x="203" y="78"/>
                  <a:pt x="213" y="89"/>
                </a:cubicBezTo>
                <a:cubicBezTo>
                  <a:pt x="226" y="102"/>
                  <a:pt x="239" y="117"/>
                  <a:pt x="253" y="135"/>
                </a:cubicBezTo>
                <a:cubicBezTo>
                  <a:pt x="251" y="136"/>
                  <a:pt x="249" y="137"/>
                  <a:pt x="247" y="139"/>
                </a:cubicBezTo>
                <a:cubicBezTo>
                  <a:pt x="237" y="144"/>
                  <a:pt x="235" y="151"/>
                  <a:pt x="236" y="155"/>
                </a:cubicBezTo>
                <a:cubicBezTo>
                  <a:pt x="236" y="159"/>
                  <a:pt x="238" y="165"/>
                  <a:pt x="250" y="168"/>
                </a:cubicBezTo>
                <a:cubicBezTo>
                  <a:pt x="252" y="169"/>
                  <a:pt x="261" y="172"/>
                  <a:pt x="270" y="175"/>
                </a:cubicBezTo>
                <a:cubicBezTo>
                  <a:pt x="283" y="179"/>
                  <a:pt x="297" y="184"/>
                  <a:pt x="303" y="186"/>
                </a:cubicBezTo>
                <a:cubicBezTo>
                  <a:pt x="306" y="186"/>
                  <a:pt x="309" y="187"/>
                  <a:pt x="311" y="187"/>
                </a:cubicBezTo>
                <a:cubicBezTo>
                  <a:pt x="320" y="187"/>
                  <a:pt x="326" y="182"/>
                  <a:pt x="329" y="171"/>
                </a:cubicBezTo>
                <a:cubicBezTo>
                  <a:pt x="331" y="165"/>
                  <a:pt x="334" y="149"/>
                  <a:pt x="336" y="136"/>
                </a:cubicBezTo>
                <a:cubicBezTo>
                  <a:pt x="337" y="127"/>
                  <a:pt x="339" y="117"/>
                  <a:pt x="340" y="115"/>
                </a:cubicBezTo>
                <a:cubicBezTo>
                  <a:pt x="343" y="103"/>
                  <a:pt x="338" y="98"/>
                  <a:pt x="336" y="96"/>
                </a:cubicBezTo>
                <a:cubicBezTo>
                  <a:pt x="333" y="94"/>
                  <a:pt x="326" y="91"/>
                  <a:pt x="316" y="97"/>
                </a:cubicBezTo>
                <a:cubicBezTo>
                  <a:pt x="309" y="101"/>
                  <a:pt x="309" y="101"/>
                  <a:pt x="309" y="101"/>
                </a:cubicBezTo>
                <a:cubicBezTo>
                  <a:pt x="300" y="89"/>
                  <a:pt x="292" y="78"/>
                  <a:pt x="283" y="68"/>
                </a:cubicBezTo>
                <a:cubicBezTo>
                  <a:pt x="280" y="64"/>
                  <a:pt x="275" y="64"/>
                  <a:pt x="272" y="67"/>
                </a:cubicBezTo>
                <a:cubicBezTo>
                  <a:pt x="268" y="70"/>
                  <a:pt x="268" y="75"/>
                  <a:pt x="271" y="78"/>
                </a:cubicBezTo>
                <a:cubicBezTo>
                  <a:pt x="281" y="90"/>
                  <a:pt x="290" y="102"/>
                  <a:pt x="301" y="116"/>
                </a:cubicBezTo>
                <a:cubicBezTo>
                  <a:pt x="303" y="120"/>
                  <a:pt x="308" y="121"/>
                  <a:pt x="311" y="119"/>
                </a:cubicBezTo>
                <a:cubicBezTo>
                  <a:pt x="324" y="111"/>
                  <a:pt x="324" y="111"/>
                  <a:pt x="324" y="111"/>
                </a:cubicBezTo>
                <a:cubicBezTo>
                  <a:pt x="324" y="111"/>
                  <a:pt x="324" y="111"/>
                  <a:pt x="324" y="111"/>
                </a:cubicBezTo>
                <a:cubicBezTo>
                  <a:pt x="324" y="114"/>
                  <a:pt x="322" y="121"/>
                  <a:pt x="320" y="133"/>
                </a:cubicBezTo>
                <a:cubicBezTo>
                  <a:pt x="318" y="146"/>
                  <a:pt x="315" y="161"/>
                  <a:pt x="314" y="166"/>
                </a:cubicBezTo>
                <a:cubicBezTo>
                  <a:pt x="313" y="170"/>
                  <a:pt x="312" y="171"/>
                  <a:pt x="312" y="171"/>
                </a:cubicBezTo>
                <a:cubicBezTo>
                  <a:pt x="312" y="171"/>
                  <a:pt x="311" y="171"/>
                  <a:pt x="307" y="170"/>
                </a:cubicBezTo>
                <a:cubicBezTo>
                  <a:pt x="302" y="169"/>
                  <a:pt x="287" y="164"/>
                  <a:pt x="275" y="160"/>
                </a:cubicBezTo>
                <a:cubicBezTo>
                  <a:pt x="264" y="156"/>
                  <a:pt x="257" y="154"/>
                  <a:pt x="254" y="153"/>
                </a:cubicBezTo>
                <a:cubicBezTo>
                  <a:pt x="254" y="153"/>
                  <a:pt x="254" y="153"/>
                  <a:pt x="255" y="153"/>
                </a:cubicBezTo>
                <a:cubicBezTo>
                  <a:pt x="265" y="147"/>
                  <a:pt x="269" y="144"/>
                  <a:pt x="269" y="144"/>
                </a:cubicBezTo>
                <a:cubicBezTo>
                  <a:pt x="271" y="143"/>
                  <a:pt x="272" y="141"/>
                  <a:pt x="273" y="139"/>
                </a:cubicBezTo>
                <a:cubicBezTo>
                  <a:pt x="273" y="137"/>
                  <a:pt x="273" y="135"/>
                  <a:pt x="271" y="133"/>
                </a:cubicBezTo>
                <a:cubicBezTo>
                  <a:pt x="255" y="111"/>
                  <a:pt x="240" y="92"/>
                  <a:pt x="224" y="77"/>
                </a:cubicBezTo>
                <a:cubicBezTo>
                  <a:pt x="210" y="63"/>
                  <a:pt x="193" y="63"/>
                  <a:pt x="179" y="77"/>
                </a:cubicBezTo>
                <a:cubicBezTo>
                  <a:pt x="164" y="92"/>
                  <a:pt x="147" y="111"/>
                  <a:pt x="132" y="131"/>
                </a:cubicBezTo>
                <a:cubicBezTo>
                  <a:pt x="132" y="129"/>
                  <a:pt x="131" y="128"/>
                  <a:pt x="130" y="126"/>
                </a:cubicBezTo>
                <a:cubicBezTo>
                  <a:pt x="126" y="114"/>
                  <a:pt x="116" y="111"/>
                  <a:pt x="111" y="112"/>
                </a:cubicBezTo>
                <a:cubicBezTo>
                  <a:pt x="102" y="111"/>
                  <a:pt x="102" y="111"/>
                  <a:pt x="102" y="111"/>
                </a:cubicBezTo>
                <a:cubicBezTo>
                  <a:pt x="119" y="87"/>
                  <a:pt x="138" y="67"/>
                  <a:pt x="153" y="53"/>
                </a:cubicBezTo>
                <a:cubicBezTo>
                  <a:pt x="199" y="11"/>
                  <a:pt x="237" y="42"/>
                  <a:pt x="247" y="53"/>
                </a:cubicBezTo>
                <a:cubicBezTo>
                  <a:pt x="250" y="55"/>
                  <a:pt x="250" y="55"/>
                  <a:pt x="250" y="55"/>
                </a:cubicBezTo>
                <a:cubicBezTo>
                  <a:pt x="253" y="58"/>
                  <a:pt x="258" y="58"/>
                  <a:pt x="261" y="55"/>
                </a:cubicBezTo>
                <a:cubicBezTo>
                  <a:pt x="264" y="52"/>
                  <a:pt x="264" y="47"/>
                  <a:pt x="261" y="44"/>
                </a:cubicBezTo>
                <a:cubicBezTo>
                  <a:pt x="258" y="41"/>
                  <a:pt x="258" y="41"/>
                  <a:pt x="258" y="41"/>
                </a:cubicBezTo>
                <a:cubicBezTo>
                  <a:pt x="233" y="16"/>
                  <a:pt x="187" y="0"/>
                  <a:pt x="142" y="41"/>
                </a:cubicBezTo>
                <a:cubicBezTo>
                  <a:pt x="124" y="59"/>
                  <a:pt x="101" y="83"/>
                  <a:pt x="81" y="114"/>
                </a:cubicBezTo>
                <a:cubicBezTo>
                  <a:pt x="79" y="116"/>
                  <a:pt x="79" y="119"/>
                  <a:pt x="81" y="122"/>
                </a:cubicBezTo>
                <a:cubicBezTo>
                  <a:pt x="82" y="124"/>
                  <a:pt x="84" y="126"/>
                  <a:pt x="87" y="126"/>
                </a:cubicBezTo>
                <a:close/>
                <a:moveTo>
                  <a:pt x="166" y="323"/>
                </a:moveTo>
                <a:cubicBezTo>
                  <a:pt x="138" y="320"/>
                  <a:pt x="108" y="315"/>
                  <a:pt x="85" y="308"/>
                </a:cubicBezTo>
                <a:cubicBezTo>
                  <a:pt x="78" y="306"/>
                  <a:pt x="69" y="302"/>
                  <a:pt x="73" y="288"/>
                </a:cubicBezTo>
                <a:cubicBezTo>
                  <a:pt x="77" y="270"/>
                  <a:pt x="84" y="252"/>
                  <a:pt x="93" y="230"/>
                </a:cubicBezTo>
                <a:cubicBezTo>
                  <a:pt x="95" y="231"/>
                  <a:pt x="97" y="233"/>
                  <a:pt x="99" y="234"/>
                </a:cubicBezTo>
                <a:cubicBezTo>
                  <a:pt x="109" y="240"/>
                  <a:pt x="117" y="239"/>
                  <a:pt x="121" y="233"/>
                </a:cubicBezTo>
                <a:cubicBezTo>
                  <a:pt x="124" y="230"/>
                  <a:pt x="126" y="225"/>
                  <a:pt x="123" y="217"/>
                </a:cubicBezTo>
                <a:cubicBezTo>
                  <a:pt x="123" y="215"/>
                  <a:pt x="121" y="205"/>
                  <a:pt x="119" y="196"/>
                </a:cubicBezTo>
                <a:cubicBezTo>
                  <a:pt x="116" y="183"/>
                  <a:pt x="113" y="168"/>
                  <a:pt x="112" y="162"/>
                </a:cubicBezTo>
                <a:cubicBezTo>
                  <a:pt x="109" y="151"/>
                  <a:pt x="103" y="146"/>
                  <a:pt x="94" y="146"/>
                </a:cubicBezTo>
                <a:cubicBezTo>
                  <a:pt x="91" y="146"/>
                  <a:pt x="89" y="146"/>
                  <a:pt x="86" y="147"/>
                </a:cubicBezTo>
                <a:cubicBezTo>
                  <a:pt x="80" y="148"/>
                  <a:pt x="65" y="154"/>
                  <a:pt x="52" y="158"/>
                </a:cubicBezTo>
                <a:cubicBezTo>
                  <a:pt x="44" y="161"/>
                  <a:pt x="35" y="165"/>
                  <a:pt x="33" y="165"/>
                </a:cubicBezTo>
                <a:cubicBezTo>
                  <a:pt x="21" y="168"/>
                  <a:pt x="18" y="175"/>
                  <a:pt x="18" y="178"/>
                </a:cubicBezTo>
                <a:cubicBezTo>
                  <a:pt x="18" y="182"/>
                  <a:pt x="18" y="189"/>
                  <a:pt x="29" y="195"/>
                </a:cubicBezTo>
                <a:cubicBezTo>
                  <a:pt x="35" y="198"/>
                  <a:pt x="35" y="198"/>
                  <a:pt x="35" y="198"/>
                </a:cubicBezTo>
                <a:cubicBezTo>
                  <a:pt x="28" y="216"/>
                  <a:pt x="17" y="242"/>
                  <a:pt x="9" y="273"/>
                </a:cubicBezTo>
                <a:cubicBezTo>
                  <a:pt x="0" y="308"/>
                  <a:pt x="9" y="355"/>
                  <a:pt x="67" y="373"/>
                </a:cubicBezTo>
                <a:cubicBezTo>
                  <a:pt x="91" y="380"/>
                  <a:pt x="124" y="388"/>
                  <a:pt x="161" y="390"/>
                </a:cubicBezTo>
                <a:cubicBezTo>
                  <a:pt x="161" y="390"/>
                  <a:pt x="161" y="390"/>
                  <a:pt x="161" y="390"/>
                </a:cubicBezTo>
                <a:cubicBezTo>
                  <a:pt x="161" y="390"/>
                  <a:pt x="161" y="390"/>
                  <a:pt x="161" y="390"/>
                </a:cubicBezTo>
                <a:cubicBezTo>
                  <a:pt x="166" y="390"/>
                  <a:pt x="169" y="386"/>
                  <a:pt x="169" y="382"/>
                </a:cubicBezTo>
                <a:cubicBezTo>
                  <a:pt x="169" y="380"/>
                  <a:pt x="169" y="379"/>
                  <a:pt x="168" y="378"/>
                </a:cubicBezTo>
                <a:cubicBezTo>
                  <a:pt x="158" y="358"/>
                  <a:pt x="158" y="358"/>
                  <a:pt x="158" y="358"/>
                </a:cubicBezTo>
                <a:cubicBezTo>
                  <a:pt x="158" y="357"/>
                  <a:pt x="157" y="357"/>
                  <a:pt x="157" y="357"/>
                </a:cubicBezTo>
                <a:cubicBezTo>
                  <a:pt x="157" y="357"/>
                  <a:pt x="156" y="355"/>
                  <a:pt x="159" y="352"/>
                </a:cubicBezTo>
                <a:cubicBezTo>
                  <a:pt x="166" y="343"/>
                  <a:pt x="172" y="336"/>
                  <a:pt x="172" y="336"/>
                </a:cubicBezTo>
                <a:cubicBezTo>
                  <a:pt x="174" y="333"/>
                  <a:pt x="174" y="330"/>
                  <a:pt x="173" y="327"/>
                </a:cubicBezTo>
                <a:cubicBezTo>
                  <a:pt x="172" y="325"/>
                  <a:pt x="169" y="323"/>
                  <a:pt x="166" y="323"/>
                </a:cubicBezTo>
                <a:close/>
                <a:moveTo>
                  <a:pt x="144" y="365"/>
                </a:moveTo>
                <a:cubicBezTo>
                  <a:pt x="148" y="373"/>
                  <a:pt x="148" y="373"/>
                  <a:pt x="148" y="373"/>
                </a:cubicBezTo>
                <a:cubicBezTo>
                  <a:pt x="118" y="371"/>
                  <a:pt x="93" y="364"/>
                  <a:pt x="72" y="358"/>
                </a:cubicBezTo>
                <a:cubicBezTo>
                  <a:pt x="13" y="339"/>
                  <a:pt x="21" y="291"/>
                  <a:pt x="25" y="277"/>
                </a:cubicBezTo>
                <a:cubicBezTo>
                  <a:pt x="33" y="243"/>
                  <a:pt x="44" y="217"/>
                  <a:pt x="53" y="199"/>
                </a:cubicBezTo>
                <a:cubicBezTo>
                  <a:pt x="55" y="195"/>
                  <a:pt x="53" y="190"/>
                  <a:pt x="50" y="188"/>
                </a:cubicBezTo>
                <a:cubicBezTo>
                  <a:pt x="37" y="181"/>
                  <a:pt x="37" y="181"/>
                  <a:pt x="37" y="181"/>
                </a:cubicBezTo>
                <a:cubicBezTo>
                  <a:pt x="37" y="181"/>
                  <a:pt x="37" y="181"/>
                  <a:pt x="37" y="181"/>
                </a:cubicBezTo>
                <a:cubicBezTo>
                  <a:pt x="39" y="180"/>
                  <a:pt x="46" y="177"/>
                  <a:pt x="58" y="173"/>
                </a:cubicBezTo>
                <a:cubicBezTo>
                  <a:pt x="70" y="169"/>
                  <a:pt x="85" y="163"/>
                  <a:pt x="90" y="162"/>
                </a:cubicBezTo>
                <a:cubicBezTo>
                  <a:pt x="92" y="162"/>
                  <a:pt x="95" y="162"/>
                  <a:pt x="95" y="162"/>
                </a:cubicBezTo>
                <a:cubicBezTo>
                  <a:pt x="95" y="162"/>
                  <a:pt x="95" y="162"/>
                  <a:pt x="95" y="162"/>
                </a:cubicBezTo>
                <a:cubicBezTo>
                  <a:pt x="95" y="162"/>
                  <a:pt x="96" y="163"/>
                  <a:pt x="96" y="166"/>
                </a:cubicBezTo>
                <a:cubicBezTo>
                  <a:pt x="98" y="171"/>
                  <a:pt x="101" y="187"/>
                  <a:pt x="103" y="199"/>
                </a:cubicBezTo>
                <a:cubicBezTo>
                  <a:pt x="106" y="211"/>
                  <a:pt x="107" y="218"/>
                  <a:pt x="108" y="221"/>
                </a:cubicBezTo>
                <a:cubicBezTo>
                  <a:pt x="108" y="220"/>
                  <a:pt x="108" y="220"/>
                  <a:pt x="108" y="220"/>
                </a:cubicBezTo>
                <a:cubicBezTo>
                  <a:pt x="97" y="214"/>
                  <a:pt x="93" y="212"/>
                  <a:pt x="93" y="212"/>
                </a:cubicBezTo>
                <a:cubicBezTo>
                  <a:pt x="91" y="211"/>
                  <a:pt x="89" y="211"/>
                  <a:pt x="87" y="211"/>
                </a:cubicBezTo>
                <a:cubicBezTo>
                  <a:pt x="85" y="212"/>
                  <a:pt x="83" y="214"/>
                  <a:pt x="82" y="216"/>
                </a:cubicBezTo>
                <a:cubicBezTo>
                  <a:pt x="71" y="241"/>
                  <a:pt x="63" y="263"/>
                  <a:pt x="57" y="284"/>
                </a:cubicBezTo>
                <a:cubicBezTo>
                  <a:pt x="52" y="303"/>
                  <a:pt x="61" y="318"/>
                  <a:pt x="80" y="324"/>
                </a:cubicBezTo>
                <a:cubicBezTo>
                  <a:pt x="100" y="329"/>
                  <a:pt x="125" y="334"/>
                  <a:pt x="150" y="337"/>
                </a:cubicBezTo>
                <a:cubicBezTo>
                  <a:pt x="149" y="338"/>
                  <a:pt x="148" y="340"/>
                  <a:pt x="146" y="341"/>
                </a:cubicBezTo>
                <a:cubicBezTo>
                  <a:pt x="138" y="351"/>
                  <a:pt x="141" y="361"/>
                  <a:pt x="144" y="365"/>
                </a:cubicBezTo>
                <a:close/>
                <a:moveTo>
                  <a:pt x="394" y="273"/>
                </a:moveTo>
                <a:cubicBezTo>
                  <a:pt x="388" y="248"/>
                  <a:pt x="379" y="216"/>
                  <a:pt x="361" y="183"/>
                </a:cubicBezTo>
                <a:cubicBezTo>
                  <a:pt x="360" y="181"/>
                  <a:pt x="358" y="179"/>
                  <a:pt x="355" y="179"/>
                </a:cubicBezTo>
                <a:cubicBezTo>
                  <a:pt x="352" y="179"/>
                  <a:pt x="349" y="180"/>
                  <a:pt x="348" y="183"/>
                </a:cubicBezTo>
                <a:cubicBezTo>
                  <a:pt x="335" y="202"/>
                  <a:pt x="335" y="202"/>
                  <a:pt x="335" y="202"/>
                </a:cubicBezTo>
                <a:cubicBezTo>
                  <a:pt x="335" y="202"/>
                  <a:pt x="335" y="202"/>
                  <a:pt x="334" y="203"/>
                </a:cubicBezTo>
                <a:cubicBezTo>
                  <a:pt x="334" y="203"/>
                  <a:pt x="333" y="205"/>
                  <a:pt x="329" y="204"/>
                </a:cubicBezTo>
                <a:cubicBezTo>
                  <a:pt x="318" y="202"/>
                  <a:pt x="309" y="201"/>
                  <a:pt x="309" y="201"/>
                </a:cubicBezTo>
                <a:cubicBezTo>
                  <a:pt x="306" y="200"/>
                  <a:pt x="303" y="202"/>
                  <a:pt x="301" y="204"/>
                </a:cubicBezTo>
                <a:cubicBezTo>
                  <a:pt x="299" y="206"/>
                  <a:pt x="299" y="209"/>
                  <a:pt x="300" y="212"/>
                </a:cubicBezTo>
                <a:cubicBezTo>
                  <a:pt x="312" y="238"/>
                  <a:pt x="323" y="267"/>
                  <a:pt x="329" y="290"/>
                </a:cubicBezTo>
                <a:cubicBezTo>
                  <a:pt x="330" y="297"/>
                  <a:pt x="331" y="307"/>
                  <a:pt x="317" y="310"/>
                </a:cubicBezTo>
                <a:cubicBezTo>
                  <a:pt x="300" y="315"/>
                  <a:pt x="280" y="319"/>
                  <a:pt x="257" y="322"/>
                </a:cubicBezTo>
                <a:cubicBezTo>
                  <a:pt x="257" y="320"/>
                  <a:pt x="257" y="317"/>
                  <a:pt x="257" y="314"/>
                </a:cubicBezTo>
                <a:cubicBezTo>
                  <a:pt x="257" y="308"/>
                  <a:pt x="256" y="303"/>
                  <a:pt x="252" y="299"/>
                </a:cubicBezTo>
                <a:cubicBezTo>
                  <a:pt x="250" y="297"/>
                  <a:pt x="247" y="296"/>
                  <a:pt x="243" y="296"/>
                </a:cubicBezTo>
                <a:cubicBezTo>
                  <a:pt x="239" y="296"/>
                  <a:pt x="234" y="298"/>
                  <a:pt x="230" y="302"/>
                </a:cubicBezTo>
                <a:cubicBezTo>
                  <a:pt x="228" y="304"/>
                  <a:pt x="221" y="310"/>
                  <a:pt x="214" y="316"/>
                </a:cubicBezTo>
                <a:cubicBezTo>
                  <a:pt x="204" y="325"/>
                  <a:pt x="193" y="335"/>
                  <a:pt x="188" y="339"/>
                </a:cubicBezTo>
                <a:cubicBezTo>
                  <a:pt x="178" y="349"/>
                  <a:pt x="178" y="359"/>
                  <a:pt x="188" y="370"/>
                </a:cubicBezTo>
                <a:cubicBezTo>
                  <a:pt x="192" y="374"/>
                  <a:pt x="204" y="384"/>
                  <a:pt x="215" y="393"/>
                </a:cubicBezTo>
                <a:cubicBezTo>
                  <a:pt x="222" y="399"/>
                  <a:pt x="229" y="405"/>
                  <a:pt x="231" y="407"/>
                </a:cubicBezTo>
                <a:cubicBezTo>
                  <a:pt x="235" y="411"/>
                  <a:pt x="240" y="414"/>
                  <a:pt x="245" y="414"/>
                </a:cubicBezTo>
                <a:cubicBezTo>
                  <a:pt x="248" y="414"/>
                  <a:pt x="251" y="412"/>
                  <a:pt x="254" y="410"/>
                </a:cubicBezTo>
                <a:cubicBezTo>
                  <a:pt x="257" y="407"/>
                  <a:pt x="258" y="401"/>
                  <a:pt x="258" y="395"/>
                </a:cubicBezTo>
                <a:cubicBezTo>
                  <a:pt x="258" y="388"/>
                  <a:pt x="258" y="388"/>
                  <a:pt x="258" y="388"/>
                </a:cubicBezTo>
                <a:cubicBezTo>
                  <a:pt x="278" y="386"/>
                  <a:pt x="305" y="382"/>
                  <a:pt x="336" y="373"/>
                </a:cubicBezTo>
                <a:cubicBezTo>
                  <a:pt x="371" y="364"/>
                  <a:pt x="407" y="332"/>
                  <a:pt x="394" y="273"/>
                </a:cubicBezTo>
                <a:close/>
                <a:moveTo>
                  <a:pt x="331" y="358"/>
                </a:moveTo>
                <a:cubicBezTo>
                  <a:pt x="298" y="367"/>
                  <a:pt x="270" y="370"/>
                  <a:pt x="249" y="372"/>
                </a:cubicBezTo>
                <a:cubicBezTo>
                  <a:pt x="245" y="373"/>
                  <a:pt x="242" y="376"/>
                  <a:pt x="242" y="380"/>
                </a:cubicBezTo>
                <a:cubicBezTo>
                  <a:pt x="242" y="395"/>
                  <a:pt x="242" y="395"/>
                  <a:pt x="242" y="395"/>
                </a:cubicBezTo>
                <a:cubicBezTo>
                  <a:pt x="242" y="395"/>
                  <a:pt x="242" y="395"/>
                  <a:pt x="242" y="395"/>
                </a:cubicBezTo>
                <a:cubicBezTo>
                  <a:pt x="240" y="393"/>
                  <a:pt x="235" y="389"/>
                  <a:pt x="225" y="381"/>
                </a:cubicBezTo>
                <a:cubicBezTo>
                  <a:pt x="215" y="373"/>
                  <a:pt x="203" y="362"/>
                  <a:pt x="200" y="359"/>
                </a:cubicBezTo>
                <a:cubicBezTo>
                  <a:pt x="197" y="356"/>
                  <a:pt x="197" y="355"/>
                  <a:pt x="197" y="355"/>
                </a:cubicBezTo>
                <a:cubicBezTo>
                  <a:pt x="197" y="355"/>
                  <a:pt x="197" y="354"/>
                  <a:pt x="200" y="351"/>
                </a:cubicBezTo>
                <a:cubicBezTo>
                  <a:pt x="204" y="347"/>
                  <a:pt x="215" y="337"/>
                  <a:pt x="225" y="328"/>
                </a:cubicBezTo>
                <a:cubicBezTo>
                  <a:pt x="234" y="321"/>
                  <a:pt x="239" y="316"/>
                  <a:pt x="241" y="314"/>
                </a:cubicBezTo>
                <a:cubicBezTo>
                  <a:pt x="241" y="314"/>
                  <a:pt x="241" y="314"/>
                  <a:pt x="241" y="314"/>
                </a:cubicBezTo>
                <a:cubicBezTo>
                  <a:pt x="241" y="326"/>
                  <a:pt x="241" y="331"/>
                  <a:pt x="241" y="331"/>
                </a:cubicBezTo>
                <a:cubicBezTo>
                  <a:pt x="241" y="333"/>
                  <a:pt x="242" y="335"/>
                  <a:pt x="244" y="337"/>
                </a:cubicBezTo>
                <a:cubicBezTo>
                  <a:pt x="245" y="338"/>
                  <a:pt x="248" y="339"/>
                  <a:pt x="250" y="339"/>
                </a:cubicBezTo>
                <a:cubicBezTo>
                  <a:pt x="277" y="336"/>
                  <a:pt x="301" y="331"/>
                  <a:pt x="321" y="326"/>
                </a:cubicBezTo>
                <a:cubicBezTo>
                  <a:pt x="340" y="321"/>
                  <a:pt x="349" y="305"/>
                  <a:pt x="344" y="286"/>
                </a:cubicBezTo>
                <a:cubicBezTo>
                  <a:pt x="339" y="266"/>
                  <a:pt x="331" y="242"/>
                  <a:pt x="321" y="219"/>
                </a:cubicBezTo>
                <a:cubicBezTo>
                  <a:pt x="323" y="219"/>
                  <a:pt x="325" y="220"/>
                  <a:pt x="327" y="220"/>
                </a:cubicBezTo>
                <a:cubicBezTo>
                  <a:pt x="328" y="220"/>
                  <a:pt x="329" y="220"/>
                  <a:pt x="331" y="220"/>
                </a:cubicBezTo>
                <a:cubicBezTo>
                  <a:pt x="340" y="220"/>
                  <a:pt x="346" y="214"/>
                  <a:pt x="348" y="210"/>
                </a:cubicBezTo>
                <a:cubicBezTo>
                  <a:pt x="353" y="203"/>
                  <a:pt x="353" y="203"/>
                  <a:pt x="353" y="203"/>
                </a:cubicBezTo>
                <a:cubicBezTo>
                  <a:pt x="366" y="230"/>
                  <a:pt x="373" y="256"/>
                  <a:pt x="378" y="277"/>
                </a:cubicBezTo>
                <a:cubicBezTo>
                  <a:pt x="392" y="337"/>
                  <a:pt x="346" y="354"/>
                  <a:pt x="331" y="358"/>
                </a:cubicBezTo>
                <a:close/>
              </a:path>
            </a:pathLst>
          </a:custGeom>
          <a:solidFill>
            <a:srgbClr val="0053A1"/>
          </a:solidFill>
          <a:ln>
            <a:noFill/>
          </a:ln>
        </p:spPr>
        <p:txBody>
          <a:bodyPr lIns="71323" tIns="35662" rIns="71323" bIns="35662"/>
          <a:lstStyle/>
          <a:p>
            <a:pPr defTabSz="457200"/>
            <a:endParaRPr lang="en-US">
              <a:solidFill>
                <a:prstClr val="black"/>
              </a:solidFill>
              <a:latin typeface="Verdana" charset="0"/>
              <a:ea typeface="ＭＳ Ｐゴシック" charset="0"/>
            </a:endParaRPr>
          </a:p>
        </p:txBody>
      </p:sp>
      <p:sp>
        <p:nvSpPr>
          <p:cNvPr id="5" name="Content Placeholder 2"/>
          <p:cNvSpPr txBox="1">
            <a:spLocks/>
          </p:cNvSpPr>
          <p:nvPr/>
        </p:nvSpPr>
        <p:spPr bwMode="auto">
          <a:xfrm>
            <a:off x="8924259" y="5357258"/>
            <a:ext cx="2819400" cy="8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56160" tIns="0" rIns="56160" bIns="0" numCol="1" anchor="t" anchorCtr="0" compatLnSpc="1">
            <a:prstTxWarp prst="textNoShape">
              <a:avLst/>
            </a:prstTxWarp>
          </a:bodyPr>
          <a:lstStyle>
            <a:lvl1pPr marL="176213" indent="-176213" algn="l" rtl="0" eaLnBrk="0" fontAlgn="base" hangingPunct="0">
              <a:spcBef>
                <a:spcPct val="20000"/>
              </a:spcBef>
              <a:spcAft>
                <a:spcPct val="0"/>
              </a:spcAft>
              <a:buClr>
                <a:srgbClr val="00A9D4"/>
              </a:buClr>
              <a:buFont typeface="Arial" charset="0"/>
              <a:buChar char="›"/>
              <a:defRPr sz="2400">
                <a:solidFill>
                  <a:schemeClr val="tx1"/>
                </a:solidFill>
                <a:latin typeface="+mn-lt"/>
                <a:ea typeface="ＭＳ Ｐゴシック" charset="0"/>
                <a:cs typeface="ＭＳ Ｐゴシック" charset="0"/>
              </a:defRPr>
            </a:lvl1pPr>
            <a:lvl2pPr marL="533400" indent="-177800" algn="l" rtl="0" eaLnBrk="0" fontAlgn="base" hangingPunct="0">
              <a:spcBef>
                <a:spcPct val="20000"/>
              </a:spcBef>
              <a:spcAft>
                <a:spcPct val="0"/>
              </a:spcAft>
              <a:buClr>
                <a:schemeClr val="tx1"/>
              </a:buClr>
              <a:buFont typeface="Ericsson Capital TT" charset="0"/>
              <a:buChar char="–"/>
              <a:defRPr sz="2000">
                <a:solidFill>
                  <a:schemeClr val="tx1"/>
                </a:solidFill>
                <a:latin typeface="+mn-lt"/>
                <a:ea typeface="ＭＳ Ｐゴシック" charset="0"/>
              </a:defRPr>
            </a:lvl2pPr>
            <a:lvl3pPr marL="892175" indent="-179388" algn="l" rtl="0" eaLnBrk="0" fontAlgn="base" hangingPunct="0">
              <a:spcBef>
                <a:spcPct val="20000"/>
              </a:spcBef>
              <a:spcAft>
                <a:spcPct val="0"/>
              </a:spcAft>
              <a:buClr>
                <a:srgbClr val="92CCE5"/>
              </a:buClr>
              <a:buFont typeface="Ericsson Capital TT" charset="0"/>
              <a:buChar char="›"/>
              <a:defRPr sz="2000">
                <a:solidFill>
                  <a:schemeClr val="tx1"/>
                </a:solidFill>
                <a:latin typeface="+mn-lt"/>
                <a:ea typeface="ＭＳ Ｐゴシック" charset="0"/>
              </a:defRPr>
            </a:lvl3pPr>
            <a:lvl4pPr marL="1252538" indent="-180975" algn="l" rtl="0" eaLnBrk="0" fontAlgn="base" hangingPunct="0">
              <a:spcBef>
                <a:spcPct val="20000"/>
              </a:spcBef>
              <a:spcAft>
                <a:spcPct val="0"/>
              </a:spcAft>
              <a:buClr>
                <a:schemeClr val="tx1"/>
              </a:buClr>
              <a:buFont typeface="Ericsson Capital TT" charset="0"/>
              <a:buChar char="-"/>
              <a:defRPr sz="2000">
                <a:solidFill>
                  <a:schemeClr val="tx1"/>
                </a:solidFill>
                <a:latin typeface="+mn-lt"/>
                <a:ea typeface="ＭＳ Ｐゴシック" charset="0"/>
              </a:defRPr>
            </a:lvl4pPr>
            <a:lvl5pPr marL="1614488" indent="-180975" algn="l" rtl="0" eaLnBrk="0" fontAlgn="base" hangingPunct="0">
              <a:spcBef>
                <a:spcPct val="20000"/>
              </a:spcBef>
              <a:spcAft>
                <a:spcPct val="0"/>
              </a:spcAft>
              <a:buClr>
                <a:schemeClr val="tx1"/>
              </a:buClr>
              <a:buFont typeface="Ericsson Capital TT" charset="0"/>
              <a:buChar char="›"/>
              <a:defRPr sz="2000">
                <a:solidFill>
                  <a:schemeClr val="tx1"/>
                </a:solidFill>
                <a:latin typeface="+mn-lt"/>
                <a:ea typeface="ＭＳ Ｐゴシック" charset="0"/>
              </a:defRPr>
            </a:lvl5pPr>
            <a:lvl6pPr marL="2071688" indent="-180975" algn="l" rtl="0" eaLnBrk="1" fontAlgn="base" hangingPunct="1">
              <a:spcBef>
                <a:spcPct val="20000"/>
              </a:spcBef>
              <a:spcAft>
                <a:spcPct val="0"/>
              </a:spcAft>
              <a:buClr>
                <a:schemeClr val="tx1"/>
              </a:buClr>
              <a:buFont typeface="Ericsson Capital TT" pitchFamily="2" charset="0"/>
              <a:buChar char="›"/>
              <a:defRPr sz="2000">
                <a:solidFill>
                  <a:schemeClr val="tx1"/>
                </a:solidFill>
                <a:latin typeface="+mn-lt"/>
              </a:defRPr>
            </a:lvl6pPr>
            <a:lvl7pPr marL="2528888" indent="-180975" algn="l" rtl="0" eaLnBrk="1" fontAlgn="base" hangingPunct="1">
              <a:spcBef>
                <a:spcPct val="20000"/>
              </a:spcBef>
              <a:spcAft>
                <a:spcPct val="0"/>
              </a:spcAft>
              <a:buClr>
                <a:schemeClr val="tx1"/>
              </a:buClr>
              <a:buFont typeface="Ericsson Capital TT" pitchFamily="2" charset="0"/>
              <a:buChar char="›"/>
              <a:defRPr sz="2000">
                <a:solidFill>
                  <a:schemeClr val="tx1"/>
                </a:solidFill>
                <a:latin typeface="+mn-lt"/>
              </a:defRPr>
            </a:lvl7pPr>
            <a:lvl8pPr marL="2986088" indent="-180975" algn="l" rtl="0" eaLnBrk="1" fontAlgn="base" hangingPunct="1">
              <a:spcBef>
                <a:spcPct val="20000"/>
              </a:spcBef>
              <a:spcAft>
                <a:spcPct val="0"/>
              </a:spcAft>
              <a:buClr>
                <a:schemeClr val="tx1"/>
              </a:buClr>
              <a:buFont typeface="Ericsson Capital TT" pitchFamily="2" charset="0"/>
              <a:buChar char="›"/>
              <a:defRPr sz="2000">
                <a:solidFill>
                  <a:schemeClr val="tx1"/>
                </a:solidFill>
                <a:latin typeface="+mn-lt"/>
              </a:defRPr>
            </a:lvl8pPr>
            <a:lvl9pPr marL="3443288" indent="-180975" algn="l" rtl="0" eaLnBrk="1" fontAlgn="base" hangingPunct="1">
              <a:spcBef>
                <a:spcPct val="20000"/>
              </a:spcBef>
              <a:spcAft>
                <a:spcPct val="0"/>
              </a:spcAft>
              <a:buClr>
                <a:schemeClr val="tx1"/>
              </a:buClr>
              <a:buFont typeface="Ericsson Capital TT" pitchFamily="2" charset="0"/>
              <a:buChar char="›"/>
              <a:defRPr sz="2000">
                <a:solidFill>
                  <a:schemeClr val="tx1"/>
                </a:solidFill>
                <a:latin typeface="+mn-lt"/>
              </a:defRPr>
            </a:lvl9pPr>
          </a:lstStyle>
          <a:p>
            <a:pPr marL="0" indent="0" algn="ctr" defTabSz="457200">
              <a:spcBef>
                <a:spcPts val="234"/>
              </a:spcBef>
              <a:buNone/>
            </a:pPr>
            <a:r>
              <a:rPr lang="en-GB" sz="1400" b="1" kern="0" dirty="0">
                <a:solidFill>
                  <a:srgbClr val="0053A1"/>
                </a:solidFill>
              </a:rPr>
              <a:t>802.11ah (Sub 1 GHz) </a:t>
            </a:r>
            <a:br>
              <a:rPr lang="en-GB" sz="1400" b="1" kern="0" dirty="0">
                <a:solidFill>
                  <a:srgbClr val="0053A1"/>
                </a:solidFill>
              </a:rPr>
            </a:br>
            <a:r>
              <a:rPr lang="en-GB" sz="1400" b="1" kern="0" dirty="0">
                <a:solidFill>
                  <a:srgbClr val="0053A1"/>
                </a:solidFill>
              </a:rPr>
              <a:t>+ 11ba</a:t>
            </a:r>
            <a:br>
              <a:rPr lang="en-GB" sz="1400" b="1" kern="0" dirty="0">
                <a:solidFill>
                  <a:srgbClr val="0053A1"/>
                </a:solidFill>
              </a:rPr>
            </a:br>
            <a:r>
              <a:rPr lang="en-GB" sz="1200" kern="0" dirty="0">
                <a:solidFill>
                  <a:prstClr val="black"/>
                </a:solidFill>
              </a:rPr>
              <a:t>900 MHz Indoor IoT PANs</a:t>
            </a:r>
            <a:br>
              <a:rPr lang="en-GB" sz="1200" kern="0" dirty="0">
                <a:solidFill>
                  <a:prstClr val="black"/>
                </a:solidFill>
              </a:rPr>
            </a:br>
            <a:r>
              <a:rPr lang="en-US" sz="1200" dirty="0">
                <a:solidFill>
                  <a:prstClr val="black"/>
                </a:solidFill>
              </a:rPr>
              <a:t>Wearables, sensors, smart home</a:t>
            </a:r>
          </a:p>
        </p:txBody>
      </p:sp>
      <p:sp>
        <p:nvSpPr>
          <p:cNvPr id="6" name="Content Placeholder 2"/>
          <p:cNvSpPr txBox="1">
            <a:spLocks/>
          </p:cNvSpPr>
          <p:nvPr/>
        </p:nvSpPr>
        <p:spPr bwMode="auto">
          <a:xfrm>
            <a:off x="6032212" y="5366838"/>
            <a:ext cx="3200400" cy="95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56160" tIns="0" rIns="56160" bIns="0" numCol="1" anchor="t" anchorCtr="0" compatLnSpc="1">
            <a:prstTxWarp prst="textNoShape">
              <a:avLst/>
            </a:prstTxWarp>
          </a:bodyPr>
          <a:lstStyle>
            <a:lvl1pPr marL="176213" indent="-176213" algn="l" rtl="0" eaLnBrk="0" fontAlgn="base" hangingPunct="0">
              <a:spcBef>
                <a:spcPct val="20000"/>
              </a:spcBef>
              <a:spcAft>
                <a:spcPct val="0"/>
              </a:spcAft>
              <a:buClr>
                <a:srgbClr val="00A9D4"/>
              </a:buClr>
              <a:buFont typeface="Arial" charset="0"/>
              <a:buChar char="›"/>
              <a:defRPr sz="2400">
                <a:solidFill>
                  <a:schemeClr val="tx1"/>
                </a:solidFill>
                <a:latin typeface="+mn-lt"/>
                <a:ea typeface="ＭＳ Ｐゴシック" charset="0"/>
                <a:cs typeface="ＭＳ Ｐゴシック" charset="0"/>
              </a:defRPr>
            </a:lvl1pPr>
            <a:lvl2pPr marL="533400" indent="-177800" algn="l" rtl="0" eaLnBrk="0" fontAlgn="base" hangingPunct="0">
              <a:spcBef>
                <a:spcPct val="20000"/>
              </a:spcBef>
              <a:spcAft>
                <a:spcPct val="0"/>
              </a:spcAft>
              <a:buClr>
                <a:schemeClr val="tx1"/>
              </a:buClr>
              <a:buFont typeface="Ericsson Capital TT" charset="0"/>
              <a:buChar char="–"/>
              <a:defRPr sz="2000">
                <a:solidFill>
                  <a:schemeClr val="tx1"/>
                </a:solidFill>
                <a:latin typeface="+mn-lt"/>
                <a:ea typeface="ＭＳ Ｐゴシック" charset="0"/>
              </a:defRPr>
            </a:lvl2pPr>
            <a:lvl3pPr marL="892175" indent="-179388" algn="l" rtl="0" eaLnBrk="0" fontAlgn="base" hangingPunct="0">
              <a:spcBef>
                <a:spcPct val="20000"/>
              </a:spcBef>
              <a:spcAft>
                <a:spcPct val="0"/>
              </a:spcAft>
              <a:buClr>
                <a:srgbClr val="92CCE5"/>
              </a:buClr>
              <a:buFont typeface="Ericsson Capital TT" charset="0"/>
              <a:buChar char="›"/>
              <a:defRPr sz="2000">
                <a:solidFill>
                  <a:schemeClr val="tx1"/>
                </a:solidFill>
                <a:latin typeface="+mn-lt"/>
                <a:ea typeface="ＭＳ Ｐゴシック" charset="0"/>
              </a:defRPr>
            </a:lvl3pPr>
            <a:lvl4pPr marL="1252538" indent="-180975" algn="l" rtl="0" eaLnBrk="0" fontAlgn="base" hangingPunct="0">
              <a:spcBef>
                <a:spcPct val="20000"/>
              </a:spcBef>
              <a:spcAft>
                <a:spcPct val="0"/>
              </a:spcAft>
              <a:buClr>
                <a:schemeClr val="tx1"/>
              </a:buClr>
              <a:buFont typeface="Ericsson Capital TT" charset="0"/>
              <a:buChar char="-"/>
              <a:defRPr sz="2000">
                <a:solidFill>
                  <a:schemeClr val="tx1"/>
                </a:solidFill>
                <a:latin typeface="+mn-lt"/>
                <a:ea typeface="ＭＳ Ｐゴシック" charset="0"/>
              </a:defRPr>
            </a:lvl4pPr>
            <a:lvl5pPr marL="1614488" indent="-180975" algn="l" rtl="0" eaLnBrk="0" fontAlgn="base" hangingPunct="0">
              <a:spcBef>
                <a:spcPct val="20000"/>
              </a:spcBef>
              <a:spcAft>
                <a:spcPct val="0"/>
              </a:spcAft>
              <a:buClr>
                <a:schemeClr val="tx1"/>
              </a:buClr>
              <a:buFont typeface="Ericsson Capital TT" charset="0"/>
              <a:buChar char="›"/>
              <a:defRPr sz="2000">
                <a:solidFill>
                  <a:schemeClr val="tx1"/>
                </a:solidFill>
                <a:latin typeface="+mn-lt"/>
                <a:ea typeface="ＭＳ Ｐゴシック" charset="0"/>
              </a:defRPr>
            </a:lvl5pPr>
            <a:lvl6pPr marL="2071688" indent="-180975" algn="l" rtl="0" eaLnBrk="1" fontAlgn="base" hangingPunct="1">
              <a:spcBef>
                <a:spcPct val="20000"/>
              </a:spcBef>
              <a:spcAft>
                <a:spcPct val="0"/>
              </a:spcAft>
              <a:buClr>
                <a:schemeClr val="tx1"/>
              </a:buClr>
              <a:buFont typeface="Ericsson Capital TT" pitchFamily="2" charset="0"/>
              <a:buChar char="›"/>
              <a:defRPr sz="2000">
                <a:solidFill>
                  <a:schemeClr val="tx1"/>
                </a:solidFill>
                <a:latin typeface="+mn-lt"/>
              </a:defRPr>
            </a:lvl6pPr>
            <a:lvl7pPr marL="2528888" indent="-180975" algn="l" rtl="0" eaLnBrk="1" fontAlgn="base" hangingPunct="1">
              <a:spcBef>
                <a:spcPct val="20000"/>
              </a:spcBef>
              <a:spcAft>
                <a:spcPct val="0"/>
              </a:spcAft>
              <a:buClr>
                <a:schemeClr val="tx1"/>
              </a:buClr>
              <a:buFont typeface="Ericsson Capital TT" pitchFamily="2" charset="0"/>
              <a:buChar char="›"/>
              <a:defRPr sz="2000">
                <a:solidFill>
                  <a:schemeClr val="tx1"/>
                </a:solidFill>
                <a:latin typeface="+mn-lt"/>
              </a:defRPr>
            </a:lvl7pPr>
            <a:lvl8pPr marL="2986088" indent="-180975" algn="l" rtl="0" eaLnBrk="1" fontAlgn="base" hangingPunct="1">
              <a:spcBef>
                <a:spcPct val="20000"/>
              </a:spcBef>
              <a:spcAft>
                <a:spcPct val="0"/>
              </a:spcAft>
              <a:buClr>
                <a:schemeClr val="tx1"/>
              </a:buClr>
              <a:buFont typeface="Ericsson Capital TT" pitchFamily="2" charset="0"/>
              <a:buChar char="›"/>
              <a:defRPr sz="2000">
                <a:solidFill>
                  <a:schemeClr val="tx1"/>
                </a:solidFill>
                <a:latin typeface="+mn-lt"/>
              </a:defRPr>
            </a:lvl8pPr>
            <a:lvl9pPr marL="3443288" indent="-180975" algn="l" rtl="0" eaLnBrk="1" fontAlgn="base" hangingPunct="1">
              <a:spcBef>
                <a:spcPct val="20000"/>
              </a:spcBef>
              <a:spcAft>
                <a:spcPct val="0"/>
              </a:spcAft>
              <a:buClr>
                <a:schemeClr val="tx1"/>
              </a:buClr>
              <a:buFont typeface="Ericsson Capital TT" pitchFamily="2" charset="0"/>
              <a:buChar char="›"/>
              <a:defRPr sz="2000">
                <a:solidFill>
                  <a:schemeClr val="tx1"/>
                </a:solidFill>
                <a:latin typeface="+mn-lt"/>
              </a:defRPr>
            </a:lvl9pPr>
          </a:lstStyle>
          <a:p>
            <a:pPr marL="0" indent="0" algn="ctr" defTabSz="457200">
              <a:spcBef>
                <a:spcPts val="234"/>
              </a:spcBef>
              <a:buNone/>
            </a:pPr>
            <a:r>
              <a:rPr lang="en-GB" sz="1400" b="1" kern="0" dirty="0">
                <a:solidFill>
                  <a:srgbClr val="0053A1"/>
                </a:solidFill>
              </a:rPr>
              <a:t>802.11ay/</a:t>
            </a:r>
            <a:r>
              <a:rPr lang="en-GB" sz="1400" b="1" kern="0" dirty="0" err="1">
                <a:solidFill>
                  <a:srgbClr val="0053A1"/>
                </a:solidFill>
              </a:rPr>
              <a:t>aj</a:t>
            </a:r>
            <a:br>
              <a:rPr lang="en-GB" sz="1400" b="1" kern="0" dirty="0">
                <a:solidFill>
                  <a:srgbClr val="0053A1"/>
                </a:solidFill>
              </a:rPr>
            </a:br>
            <a:r>
              <a:rPr lang="en-GB" sz="1200" kern="0" dirty="0">
                <a:solidFill>
                  <a:prstClr val="black"/>
                </a:solidFill>
              </a:rPr>
              <a:t>60GHz</a:t>
            </a:r>
            <a:br>
              <a:rPr lang="en-GB" sz="1200" kern="0" dirty="0">
                <a:solidFill>
                  <a:prstClr val="black"/>
                </a:solidFill>
              </a:rPr>
            </a:br>
            <a:r>
              <a:rPr lang="en-GB" sz="1200" kern="0" dirty="0">
                <a:solidFill>
                  <a:prstClr val="black"/>
                </a:solidFill>
              </a:rPr>
              <a:t>n*20Gb/s (</a:t>
            </a:r>
            <a:r>
              <a:rPr lang="en-GB" sz="1200" kern="0" dirty="0" err="1">
                <a:solidFill>
                  <a:prstClr val="black"/>
                </a:solidFill>
              </a:rPr>
              <a:t>Aggregation+MIMO</a:t>
            </a:r>
            <a:r>
              <a:rPr lang="en-GB" sz="1200" kern="0" dirty="0">
                <a:solidFill>
                  <a:prstClr val="black"/>
                </a:solidFill>
              </a:rPr>
              <a:t>)</a:t>
            </a:r>
            <a:br>
              <a:rPr lang="en-GB" sz="1200" kern="0" dirty="0">
                <a:solidFill>
                  <a:prstClr val="black"/>
                </a:solidFill>
              </a:rPr>
            </a:br>
            <a:r>
              <a:rPr lang="en-GB" sz="1200" kern="0" dirty="0">
                <a:solidFill>
                  <a:prstClr val="black"/>
                </a:solidFill>
              </a:rPr>
              <a:t>Device connectivity</a:t>
            </a:r>
          </a:p>
        </p:txBody>
      </p:sp>
      <p:sp>
        <p:nvSpPr>
          <p:cNvPr id="7" name="Slide Number Placeholder 6"/>
          <p:cNvSpPr>
            <a:spLocks noGrp="1"/>
          </p:cNvSpPr>
          <p:nvPr>
            <p:ph type="sldNum" sz="quarter" idx="12"/>
          </p:nvPr>
        </p:nvSpPr>
        <p:spPr/>
        <p:txBody>
          <a:bodyPr/>
          <a:lstStyle/>
          <a:p>
            <a:fld id="{B016F8AB-BCEA-4347-8BA6-BE776009BC89}" type="slidenum">
              <a:rPr lang="en-GB" smtClean="0"/>
              <a:pPr/>
              <a:t>45</a:t>
            </a:fld>
            <a:endParaRPr lang="en-GB"/>
          </a:p>
        </p:txBody>
      </p:sp>
    </p:spTree>
    <p:extLst>
      <p:ext uri="{BB962C8B-B14F-4D97-AF65-F5344CB8AC3E}">
        <p14:creationId xmlns:p14="http://schemas.microsoft.com/office/powerpoint/2010/main" val="199983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IEEE 802.11ax meets the MAC/PHY requirements for 5G IMT-2020 Indoor Hotspot and Dense urban test environments defined by ITU-R</a:t>
            </a:r>
            <a:endParaRPr lang="en-GB" dirty="0">
              <a:solidFill>
                <a:srgbClr val="0070C0"/>
              </a:solidFill>
            </a:endParaRPr>
          </a:p>
        </p:txBody>
      </p:sp>
      <p:sp>
        <p:nvSpPr>
          <p:cNvPr id="3" name="Content Placeholder 2"/>
          <p:cNvSpPr>
            <a:spLocks noGrp="1"/>
          </p:cNvSpPr>
          <p:nvPr>
            <p:ph sz="quarter" idx="14"/>
          </p:nvPr>
        </p:nvSpPr>
        <p:spPr>
          <a:xfrm>
            <a:off x="378166" y="1560672"/>
            <a:ext cx="11432495" cy="1182528"/>
          </a:xfrm>
        </p:spPr>
        <p:txBody>
          <a:bodyPr>
            <a:normAutofit/>
          </a:bodyPr>
          <a:lstStyle/>
          <a:p>
            <a:pPr marL="0" indent="0">
              <a:buNone/>
            </a:pPr>
            <a:r>
              <a:rPr lang="en-GB" sz="2000" dirty="0"/>
              <a:t>Simulation conforming to the ITU-R evaluation methodology shows that </a:t>
            </a:r>
            <a:r>
              <a:rPr lang="en-GB" sz="2000" dirty="0">
                <a:hlinkClick r:id="rId3"/>
              </a:rPr>
              <a:t>performance of IEEE 802.11ax systems meet or exceed MAC and PHY requirements for the 5G Indoor Hotspot and Dense Urban test environments</a:t>
            </a:r>
            <a:endParaRPr lang="en-GB" sz="2000" dirty="0"/>
          </a:p>
        </p:txBody>
      </p:sp>
      <p:sp>
        <p:nvSpPr>
          <p:cNvPr id="5" name="Date Placeholder 4"/>
          <p:cNvSpPr>
            <a:spLocks noGrp="1"/>
          </p:cNvSpPr>
          <p:nvPr>
            <p:ph type="dt" sz="half" idx="16"/>
          </p:nvPr>
        </p:nvSpPr>
        <p:spPr/>
        <p:txBody>
          <a:bodyPr/>
          <a:lstStyle/>
          <a:p>
            <a:pPr>
              <a:defRPr/>
            </a:pPr>
            <a:r>
              <a:rPr lang="en-US" altLang="ja-JP"/>
              <a:t>November 2022</a:t>
            </a:r>
            <a:endParaRPr lang="en-US" dirty="0"/>
          </a:p>
        </p:txBody>
      </p:sp>
      <p:graphicFrame>
        <p:nvGraphicFramePr>
          <p:cNvPr id="6" name="Table 5"/>
          <p:cNvGraphicFramePr>
            <a:graphicFrameLocks noGrp="1"/>
          </p:cNvGraphicFramePr>
          <p:nvPr/>
        </p:nvGraphicFramePr>
        <p:xfrm>
          <a:off x="609600" y="2438398"/>
          <a:ext cx="10896600" cy="3886201"/>
        </p:xfrm>
        <a:graphic>
          <a:graphicData uri="http://schemas.openxmlformats.org/drawingml/2006/table">
            <a:tbl>
              <a:tblPr firstRow="1" firstCol="1" bandRow="1">
                <a:tableStyleId>{69012ECD-51FC-41F1-AA8D-1B2483CD663E}</a:tableStyleId>
              </a:tblPr>
              <a:tblGrid>
                <a:gridCol w="444582">
                  <a:extLst>
                    <a:ext uri="{9D8B030D-6E8A-4147-A177-3AD203B41FA5}">
                      <a16:colId xmlns:a16="http://schemas.microsoft.com/office/drawing/2014/main" val="20000"/>
                    </a:ext>
                  </a:extLst>
                </a:gridCol>
                <a:gridCol w="2902854">
                  <a:extLst>
                    <a:ext uri="{9D8B030D-6E8A-4147-A177-3AD203B41FA5}">
                      <a16:colId xmlns:a16="http://schemas.microsoft.com/office/drawing/2014/main" val="20001"/>
                    </a:ext>
                  </a:extLst>
                </a:gridCol>
                <a:gridCol w="2281748">
                  <a:extLst>
                    <a:ext uri="{9D8B030D-6E8A-4147-A177-3AD203B41FA5}">
                      <a16:colId xmlns:a16="http://schemas.microsoft.com/office/drawing/2014/main" val="20002"/>
                    </a:ext>
                  </a:extLst>
                </a:gridCol>
                <a:gridCol w="2205472">
                  <a:extLst>
                    <a:ext uri="{9D8B030D-6E8A-4147-A177-3AD203B41FA5}">
                      <a16:colId xmlns:a16="http://schemas.microsoft.com/office/drawing/2014/main" val="20003"/>
                    </a:ext>
                  </a:extLst>
                </a:gridCol>
                <a:gridCol w="3061944">
                  <a:extLst>
                    <a:ext uri="{9D8B030D-6E8A-4147-A177-3AD203B41FA5}">
                      <a16:colId xmlns:a16="http://schemas.microsoft.com/office/drawing/2014/main" val="20004"/>
                    </a:ext>
                  </a:extLst>
                </a:gridCol>
              </a:tblGrid>
              <a:tr h="236343">
                <a:tc>
                  <a:txBody>
                    <a:bodyPr/>
                    <a:lstStyle/>
                    <a:p>
                      <a:pPr marL="0" marR="0" algn="l" hangingPunct="0">
                        <a:spcBef>
                          <a:spcPts val="400"/>
                        </a:spcBef>
                        <a:spcAft>
                          <a:spcPts val="4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000" dirty="0">
                          <a:solidFill>
                            <a:schemeClr val="tx1"/>
                          </a:solidFill>
                          <a:effectLst/>
                        </a:rPr>
                        <a:t> </a:t>
                      </a:r>
                      <a:endParaRPr lang="en-GB" sz="1100" b="1" dirty="0">
                        <a:solidFill>
                          <a:schemeClr val="tx1"/>
                        </a:solidFill>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algn="l" hangingPunct="0">
                        <a:spcBef>
                          <a:spcPts val="400"/>
                        </a:spcBef>
                        <a:spcAft>
                          <a:spcPts val="4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000" dirty="0" err="1">
                          <a:solidFill>
                            <a:schemeClr val="tx1"/>
                          </a:solidFill>
                          <a:effectLst/>
                        </a:rPr>
                        <a:t>Metric</a:t>
                      </a:r>
                      <a:r>
                        <a:rPr lang="fr-FR" sz="1000" dirty="0">
                          <a:solidFill>
                            <a:schemeClr val="tx1"/>
                          </a:solidFill>
                          <a:effectLst/>
                        </a:rPr>
                        <a:t> (Indoor </a:t>
                      </a:r>
                      <a:r>
                        <a:rPr lang="fr-FR" sz="1000" dirty="0" err="1">
                          <a:solidFill>
                            <a:schemeClr val="tx1"/>
                          </a:solidFill>
                          <a:effectLst/>
                        </a:rPr>
                        <a:t>Hotspot</a:t>
                      </a:r>
                      <a:r>
                        <a:rPr lang="fr-FR" sz="1000" dirty="0">
                          <a:solidFill>
                            <a:schemeClr val="tx1"/>
                          </a:solidFill>
                          <a:effectLst/>
                        </a:rPr>
                        <a:t>)</a:t>
                      </a:r>
                      <a:endParaRPr lang="en-GB" sz="1100" b="1" dirty="0">
                        <a:solidFill>
                          <a:schemeClr val="tx1"/>
                        </a:solidFill>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algn="l" hangingPunct="0">
                        <a:spcBef>
                          <a:spcPts val="400"/>
                        </a:spcBef>
                        <a:spcAft>
                          <a:spcPts val="4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000" dirty="0">
                          <a:solidFill>
                            <a:schemeClr val="tx1"/>
                          </a:solidFill>
                          <a:effectLst/>
                        </a:rPr>
                        <a:t>ITU-R Evaluation Method</a:t>
                      </a:r>
                      <a:endParaRPr lang="en-GB" sz="1100" b="1" dirty="0">
                        <a:solidFill>
                          <a:schemeClr val="tx1"/>
                        </a:solidFill>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algn="l" hangingPunct="0">
                        <a:spcBef>
                          <a:spcPts val="400"/>
                        </a:spcBef>
                        <a:spcAft>
                          <a:spcPts val="4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en-GB" sz="1000">
                          <a:solidFill>
                            <a:schemeClr val="tx1"/>
                          </a:solidFill>
                          <a:effectLst/>
                        </a:rPr>
                        <a:t>Minimum Requirement</a:t>
                      </a:r>
                      <a:endParaRPr lang="en-GB" sz="1100" b="1">
                        <a:solidFill>
                          <a:schemeClr val="tx1"/>
                        </a:solidFill>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algn="l" hangingPunct="0">
                        <a:spcBef>
                          <a:spcPts val="400"/>
                        </a:spcBef>
                        <a:spcAft>
                          <a:spcPts val="4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en-GB" sz="1000" dirty="0">
                          <a:solidFill>
                            <a:schemeClr val="tx1"/>
                          </a:solidFill>
                          <a:effectLst/>
                        </a:rPr>
                        <a:t>802.11ax Performance</a:t>
                      </a:r>
                      <a:endParaRPr lang="en-GB" sz="1100" b="1" dirty="0">
                        <a:solidFill>
                          <a:schemeClr val="tx1"/>
                        </a:solidFill>
                        <a:effectLst/>
                        <a:latin typeface="Times New Roman" panose="02020603050405020304" pitchFamily="18" charset="0"/>
                        <a:ea typeface="Times New Roman" panose="02020603050405020304" pitchFamily="18" charset="0"/>
                      </a:endParaRPr>
                    </a:p>
                  </a:txBody>
                  <a:tcPr marL="64770" marR="64770" marT="17780" marB="17780" anchor="ctr"/>
                </a:tc>
                <a:extLst>
                  <a:ext uri="{0D108BD9-81ED-4DB2-BD59-A6C34878D82A}">
                    <a16:rowId xmlns:a16="http://schemas.microsoft.com/office/drawing/2014/main" val="10000"/>
                  </a:ext>
                </a:extLst>
              </a:tr>
              <a:tr h="288347">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000">
                          <a:effectLst/>
                        </a:rPr>
                        <a:t>1</a:t>
                      </a:r>
                      <a:endParaRPr lang="en-GB" sz="110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dirty="0">
                          <a:effectLst/>
                        </a:rPr>
                        <a:t>Peak data rate</a:t>
                      </a:r>
                      <a:endParaRPr lang="en-GB" sz="1600" dirty="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a:effectLst/>
                        </a:rPr>
                        <a:t>Analytical</a:t>
                      </a:r>
                      <a:endParaRPr lang="en-GB" sz="160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a:effectLst/>
                        </a:rPr>
                        <a:t>DL/UL : 20/10 Gbps</a:t>
                      </a:r>
                      <a:endParaRPr lang="en-GB" sz="160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dirty="0">
                          <a:effectLst/>
                        </a:rPr>
                        <a:t>DL/UL :</a:t>
                      </a:r>
                      <a:r>
                        <a:rPr lang="fr-FR" sz="1600" dirty="0">
                          <a:effectLst/>
                        </a:rPr>
                        <a:t> </a:t>
                      </a:r>
                      <a:r>
                        <a:rPr lang="fr-FR" sz="1200" dirty="0">
                          <a:effectLst/>
                        </a:rPr>
                        <a:t>20.78 </a:t>
                      </a:r>
                      <a:r>
                        <a:rPr lang="fr-FR" sz="1200" dirty="0" err="1">
                          <a:effectLst/>
                        </a:rPr>
                        <a:t>Gbps</a:t>
                      </a:r>
                      <a:endParaRPr lang="en-GB" sz="1600" dirty="0">
                        <a:effectLst/>
                        <a:latin typeface="Times New Roman" panose="02020603050405020304" pitchFamily="18" charset="0"/>
                        <a:ea typeface="Times New Roman" panose="02020603050405020304" pitchFamily="18" charset="0"/>
                      </a:endParaRPr>
                    </a:p>
                  </a:txBody>
                  <a:tcPr marL="64770" marR="64770" marT="17780" marB="17780" anchor="ctr"/>
                </a:tc>
                <a:extLst>
                  <a:ext uri="{0D108BD9-81ED-4DB2-BD59-A6C34878D82A}">
                    <a16:rowId xmlns:a16="http://schemas.microsoft.com/office/drawing/2014/main" val="10001"/>
                  </a:ext>
                </a:extLst>
              </a:tr>
              <a:tr h="630783">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000">
                          <a:effectLst/>
                        </a:rPr>
                        <a:t>2</a:t>
                      </a:r>
                      <a:endParaRPr lang="en-GB" sz="110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dirty="0">
                          <a:effectLst/>
                        </a:rPr>
                        <a:t>Peak spectral </a:t>
                      </a:r>
                      <a:r>
                        <a:rPr lang="fr-FR" sz="1200" dirty="0" err="1">
                          <a:effectLst/>
                        </a:rPr>
                        <a:t>efficiency</a:t>
                      </a:r>
                      <a:endParaRPr lang="en-GB" sz="1600" dirty="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a:effectLst/>
                        </a:rPr>
                        <a:t>Analytical</a:t>
                      </a:r>
                      <a:endParaRPr lang="en-GB" sz="160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a:effectLst/>
                        </a:rPr>
                        <a:t>DL/UL : 30/15 bits/s/Hz</a:t>
                      </a:r>
                      <a:endParaRPr lang="en-GB" sz="160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dirty="0">
                          <a:effectLst/>
                        </a:rPr>
                        <a:t>DL/UL : 58.01 bits/s/Hz</a:t>
                      </a:r>
                      <a:endParaRPr lang="en-GB" sz="1600" dirty="0">
                        <a:effectLst/>
                        <a:latin typeface="Times New Roman" panose="02020603050405020304" pitchFamily="18" charset="0"/>
                        <a:ea typeface="Times New Roman" panose="02020603050405020304" pitchFamily="18" charset="0"/>
                      </a:endParaRPr>
                    </a:p>
                  </a:txBody>
                  <a:tcPr marL="64770" marR="64770" marT="17780" marB="17780" anchor="ctr"/>
                </a:tc>
                <a:extLst>
                  <a:ext uri="{0D108BD9-81ED-4DB2-BD59-A6C34878D82A}">
                    <a16:rowId xmlns:a16="http://schemas.microsoft.com/office/drawing/2014/main" val="10002"/>
                  </a:ext>
                </a:extLst>
              </a:tr>
              <a:tr h="683481">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000">
                          <a:effectLst/>
                        </a:rPr>
                        <a:t>3</a:t>
                      </a:r>
                      <a:endParaRPr lang="en-GB" sz="110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dirty="0">
                          <a:effectLst/>
                        </a:rPr>
                        <a:t>User </a:t>
                      </a:r>
                      <a:r>
                        <a:rPr lang="fr-FR" sz="1200" dirty="0" err="1">
                          <a:effectLst/>
                        </a:rPr>
                        <a:t>experienced</a:t>
                      </a:r>
                      <a:r>
                        <a:rPr lang="fr-FR" sz="1200" dirty="0">
                          <a:effectLst/>
                        </a:rPr>
                        <a:t> data rate</a:t>
                      </a:r>
                      <a:endParaRPr lang="en-GB" sz="1600" dirty="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en-GB" sz="1200" dirty="0">
                          <a:effectLst/>
                        </a:rPr>
                        <a:t>Analytical for single band and single layer;</a:t>
                      </a:r>
                      <a:endParaRPr lang="en-GB" sz="1600" dirty="0">
                        <a:effectLst/>
                      </a:endParaRPr>
                    </a:p>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dirty="0">
                          <a:effectLst/>
                        </a:rPr>
                        <a:t>Simulation for multi-layer</a:t>
                      </a:r>
                      <a:endParaRPr lang="en-GB" sz="1600" dirty="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a:effectLst/>
                        </a:rPr>
                        <a:t>Not applicable for Indoor Hotspot</a:t>
                      </a:r>
                      <a:endParaRPr lang="en-GB" sz="160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dirty="0">
                          <a:effectLst/>
                        </a:rPr>
                        <a:t>Not applicable</a:t>
                      </a:r>
                      <a:endParaRPr lang="en-GB" sz="1600" dirty="0">
                        <a:effectLst/>
                        <a:latin typeface="Times New Roman" panose="02020603050405020304" pitchFamily="18" charset="0"/>
                        <a:ea typeface="Times New Roman" panose="02020603050405020304" pitchFamily="18" charset="0"/>
                      </a:endParaRPr>
                    </a:p>
                  </a:txBody>
                  <a:tcPr marL="64770" marR="64770" marT="17780" marB="17780" anchor="ctr"/>
                </a:tc>
                <a:extLst>
                  <a:ext uri="{0D108BD9-81ED-4DB2-BD59-A6C34878D82A}">
                    <a16:rowId xmlns:a16="http://schemas.microsoft.com/office/drawing/2014/main" val="10003"/>
                  </a:ext>
                </a:extLst>
              </a:tr>
              <a:tr h="673900">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en-GB" sz="1000">
                          <a:effectLst/>
                        </a:rPr>
                        <a:t>4</a:t>
                      </a:r>
                      <a:endParaRPr lang="en-GB" sz="110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en-GB" sz="1200">
                          <a:effectLst/>
                        </a:rPr>
                        <a:t>5</a:t>
                      </a:r>
                      <a:r>
                        <a:rPr lang="en-GB" sz="1200" baseline="30000">
                          <a:effectLst/>
                        </a:rPr>
                        <a:t>th</a:t>
                      </a:r>
                      <a:r>
                        <a:rPr lang="en-GB" sz="1200">
                          <a:effectLst/>
                        </a:rPr>
                        <a:t> percentile user spectral efficiency</a:t>
                      </a:r>
                      <a:endParaRPr lang="en-GB" sz="160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dirty="0">
                          <a:effectLst/>
                        </a:rPr>
                        <a:t>Simulation</a:t>
                      </a:r>
                      <a:endParaRPr lang="en-GB" sz="1600" dirty="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a:effectLst/>
                        </a:rPr>
                        <a:t>DL/UL : 0.3/0.21 bits/s/Hz</a:t>
                      </a:r>
                      <a:endParaRPr lang="en-GB" sz="160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dirty="0">
                          <a:effectLst/>
                        </a:rPr>
                        <a:t>DL/UL : 0.45/0.52 bits/s/Hz</a:t>
                      </a:r>
                      <a:endParaRPr lang="en-GB" sz="1600" dirty="0">
                        <a:effectLst/>
                        <a:latin typeface="Times New Roman" panose="02020603050405020304" pitchFamily="18" charset="0"/>
                        <a:ea typeface="Times New Roman" panose="02020603050405020304" pitchFamily="18" charset="0"/>
                      </a:endParaRPr>
                    </a:p>
                  </a:txBody>
                  <a:tcPr marL="64770" marR="64770" marT="17780" marB="17780" anchor="ctr"/>
                </a:tc>
                <a:extLst>
                  <a:ext uri="{0D108BD9-81ED-4DB2-BD59-A6C34878D82A}">
                    <a16:rowId xmlns:a16="http://schemas.microsoft.com/office/drawing/2014/main" val="10004"/>
                  </a:ext>
                </a:extLst>
              </a:tr>
              <a:tr h="236343">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000">
                          <a:effectLst/>
                        </a:rPr>
                        <a:t>5</a:t>
                      </a:r>
                      <a:endParaRPr lang="en-GB" sz="110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a:effectLst/>
                        </a:rPr>
                        <a:t>Average spectral efficiency</a:t>
                      </a:r>
                      <a:endParaRPr lang="en-GB" sz="160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a:effectLst/>
                        </a:rPr>
                        <a:t>Simulation</a:t>
                      </a:r>
                      <a:endParaRPr lang="en-GB" sz="160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a:effectLst/>
                        </a:rPr>
                        <a:t>DL/UL : 9/6.75 bits/s/Hz/TRxP</a:t>
                      </a:r>
                      <a:endParaRPr lang="en-GB" sz="160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dirty="0">
                          <a:effectLst/>
                        </a:rPr>
                        <a:t>DL/UL : 9.82/13.7 bits/s/Hz/</a:t>
                      </a:r>
                      <a:r>
                        <a:rPr lang="fr-FR" sz="1200" dirty="0" err="1">
                          <a:effectLst/>
                        </a:rPr>
                        <a:t>TRxP</a:t>
                      </a:r>
                      <a:endParaRPr lang="en-GB" sz="1600" dirty="0">
                        <a:effectLst/>
                        <a:latin typeface="Times New Roman" panose="02020603050405020304" pitchFamily="18" charset="0"/>
                        <a:ea typeface="Times New Roman" panose="02020603050405020304" pitchFamily="18" charset="0"/>
                      </a:endParaRPr>
                    </a:p>
                  </a:txBody>
                  <a:tcPr marL="64770" marR="64770" marT="17780" marB="17780" anchor="ctr"/>
                </a:tc>
                <a:extLst>
                  <a:ext uri="{0D108BD9-81ED-4DB2-BD59-A6C34878D82A}">
                    <a16:rowId xmlns:a16="http://schemas.microsoft.com/office/drawing/2014/main" val="10005"/>
                  </a:ext>
                </a:extLst>
              </a:tr>
              <a:tr h="427975">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000">
                          <a:effectLst/>
                        </a:rPr>
                        <a:t>6</a:t>
                      </a:r>
                      <a:endParaRPr lang="en-GB" sz="110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a:effectLst/>
                        </a:rPr>
                        <a:t>Area traffic capacity</a:t>
                      </a:r>
                      <a:endParaRPr lang="en-GB" sz="160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dirty="0" err="1">
                          <a:effectLst/>
                        </a:rPr>
                        <a:t>Analytical</a:t>
                      </a:r>
                      <a:endParaRPr lang="en-GB" sz="1600" dirty="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dirty="0">
                          <a:effectLst/>
                        </a:rPr>
                        <a:t>DL :</a:t>
                      </a:r>
                      <a:r>
                        <a:rPr lang="fr-FR" sz="1600" dirty="0">
                          <a:effectLst/>
                        </a:rPr>
                        <a:t> </a:t>
                      </a:r>
                      <a:r>
                        <a:rPr lang="fr-FR" sz="1200" dirty="0">
                          <a:effectLst/>
                        </a:rPr>
                        <a:t>10 Mbit/s/m</a:t>
                      </a:r>
                      <a:r>
                        <a:rPr lang="fr-FR" sz="1200" baseline="30000" dirty="0">
                          <a:effectLst/>
                        </a:rPr>
                        <a:t>2</a:t>
                      </a:r>
                      <a:endParaRPr lang="en-GB" sz="1600" dirty="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dirty="0" err="1">
                          <a:effectLst/>
                        </a:rPr>
                        <a:t>Required</a:t>
                      </a:r>
                      <a:r>
                        <a:rPr lang="fr-FR" sz="1200" dirty="0">
                          <a:effectLst/>
                        </a:rPr>
                        <a:t> DL </a:t>
                      </a:r>
                      <a:r>
                        <a:rPr lang="fr-FR" sz="1200" dirty="0" err="1">
                          <a:effectLst/>
                        </a:rPr>
                        <a:t>bandwidth</a:t>
                      </a:r>
                      <a:r>
                        <a:rPr lang="fr-FR" sz="1200" dirty="0">
                          <a:effectLst/>
                        </a:rPr>
                        <a:t> = 170 MHz </a:t>
                      </a:r>
                      <a:r>
                        <a:rPr lang="fr-FR" sz="1200" dirty="0" err="1">
                          <a:effectLst/>
                        </a:rPr>
                        <a:t>with</a:t>
                      </a:r>
                      <a:r>
                        <a:rPr lang="fr-FR" sz="1200" dirty="0">
                          <a:effectLst/>
                        </a:rPr>
                        <a:t> 3 </a:t>
                      </a:r>
                      <a:r>
                        <a:rPr lang="fr-FR" sz="1200" dirty="0" err="1">
                          <a:effectLst/>
                        </a:rPr>
                        <a:t>TRxP</a:t>
                      </a:r>
                      <a:r>
                        <a:rPr lang="fr-FR" sz="1200" dirty="0">
                          <a:effectLst/>
                        </a:rPr>
                        <a:t>/site</a:t>
                      </a:r>
                      <a:endParaRPr lang="en-GB" sz="1600" dirty="0">
                        <a:effectLst/>
                        <a:latin typeface="Times New Roman" panose="02020603050405020304" pitchFamily="18" charset="0"/>
                        <a:ea typeface="Times New Roman" panose="02020603050405020304" pitchFamily="18" charset="0"/>
                      </a:endParaRPr>
                    </a:p>
                  </a:txBody>
                  <a:tcPr marL="64770" marR="64770" marT="17780" marB="17780" anchor="ctr"/>
                </a:tc>
                <a:extLst>
                  <a:ext uri="{0D108BD9-81ED-4DB2-BD59-A6C34878D82A}">
                    <a16:rowId xmlns:a16="http://schemas.microsoft.com/office/drawing/2014/main" val="10006"/>
                  </a:ext>
                </a:extLst>
              </a:tr>
              <a:tr h="236343">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000">
                          <a:effectLst/>
                        </a:rPr>
                        <a:t>7</a:t>
                      </a:r>
                      <a:endParaRPr lang="en-GB" sz="110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a:effectLst/>
                        </a:rPr>
                        <a:t>Mobility</a:t>
                      </a:r>
                      <a:endParaRPr lang="en-GB" sz="160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a:effectLst/>
                        </a:rPr>
                        <a:t>Simulation</a:t>
                      </a:r>
                      <a:endParaRPr lang="en-GB" sz="160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dirty="0">
                          <a:effectLst/>
                        </a:rPr>
                        <a:t>UL : 1.5 bits/s/Hz</a:t>
                      </a:r>
                      <a:endParaRPr lang="en-GB" sz="1600" dirty="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a:effectLst/>
                        </a:rPr>
                        <a:t>UL : 9.4 bits/s/Hz</a:t>
                      </a:r>
                      <a:endParaRPr lang="en-GB" sz="1600">
                        <a:effectLst/>
                        <a:latin typeface="Times New Roman" panose="02020603050405020304" pitchFamily="18" charset="0"/>
                        <a:ea typeface="Times New Roman" panose="02020603050405020304" pitchFamily="18" charset="0"/>
                      </a:endParaRPr>
                    </a:p>
                  </a:txBody>
                  <a:tcPr marL="64770" marR="64770" marT="17780" marB="17780" anchor="ctr"/>
                </a:tc>
                <a:extLst>
                  <a:ext uri="{0D108BD9-81ED-4DB2-BD59-A6C34878D82A}">
                    <a16:rowId xmlns:a16="http://schemas.microsoft.com/office/drawing/2014/main" val="10007"/>
                  </a:ext>
                </a:extLst>
              </a:tr>
              <a:tr h="236343">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000">
                          <a:effectLst/>
                        </a:rPr>
                        <a:t>8</a:t>
                      </a:r>
                      <a:endParaRPr lang="en-GB" sz="110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a:effectLst/>
                        </a:rPr>
                        <a:t>Bandwidth</a:t>
                      </a:r>
                      <a:endParaRPr lang="en-GB" sz="160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a:effectLst/>
                        </a:rPr>
                        <a:t>Inspection</a:t>
                      </a:r>
                      <a:endParaRPr lang="en-GB" sz="160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dirty="0">
                          <a:effectLst/>
                        </a:rPr>
                        <a:t>100 MHz, </a:t>
                      </a:r>
                      <a:r>
                        <a:rPr lang="fr-FR" sz="1200" dirty="0" err="1">
                          <a:effectLst/>
                        </a:rPr>
                        <a:t>scalable</a:t>
                      </a:r>
                      <a:endParaRPr lang="en-GB" sz="1600" dirty="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dirty="0">
                          <a:effectLst/>
                        </a:rPr>
                        <a:t>20/40/80/80+80/160 MHz</a:t>
                      </a:r>
                      <a:endParaRPr lang="en-GB" sz="1600" dirty="0">
                        <a:effectLst/>
                        <a:latin typeface="Times New Roman" panose="02020603050405020304" pitchFamily="18" charset="0"/>
                        <a:ea typeface="Times New Roman" panose="02020603050405020304" pitchFamily="18" charset="0"/>
                      </a:endParaRPr>
                    </a:p>
                  </a:txBody>
                  <a:tcPr marL="64770" marR="64770" marT="17780" marB="17780" anchor="ctr"/>
                </a:tc>
                <a:extLst>
                  <a:ext uri="{0D108BD9-81ED-4DB2-BD59-A6C34878D82A}">
                    <a16:rowId xmlns:a16="http://schemas.microsoft.com/office/drawing/2014/main" val="10008"/>
                  </a:ext>
                </a:extLst>
              </a:tr>
              <a:tr h="236343">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000">
                          <a:effectLst/>
                        </a:rPr>
                        <a:t>9</a:t>
                      </a:r>
                      <a:endParaRPr lang="en-GB" sz="110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a:effectLst/>
                        </a:rPr>
                        <a:t>User plane latency</a:t>
                      </a:r>
                      <a:endParaRPr lang="en-GB" sz="160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a:effectLst/>
                        </a:rPr>
                        <a:t>Analytical</a:t>
                      </a:r>
                      <a:endParaRPr lang="en-GB" sz="160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dirty="0">
                          <a:effectLst/>
                        </a:rPr>
                        <a:t>DL/UL : 4 ms</a:t>
                      </a:r>
                      <a:endParaRPr lang="en-GB" sz="1600" dirty="0">
                        <a:effectLst/>
                        <a:latin typeface="Times New Roman" panose="02020603050405020304" pitchFamily="18" charset="0"/>
                        <a:ea typeface="Times New Roman" panose="02020603050405020304" pitchFamily="18" charset="0"/>
                      </a:endParaRPr>
                    </a:p>
                  </a:txBody>
                  <a:tcPr marL="64770" marR="64770" marT="17780" marB="17780" anchor="ctr"/>
                </a:tc>
                <a:tc>
                  <a:txBody>
                    <a:bodyPr/>
                    <a:lstStyle/>
                    <a:p>
                      <a:pPr marL="0" marR="0" hangingPunct="0">
                        <a:spcBef>
                          <a:spcPts val="200"/>
                        </a:spcBef>
                        <a:spcAft>
                          <a:spcPts val="200"/>
                        </a:spcAft>
                        <a:tabLst>
                          <a:tab pos="180340" algn="l"/>
                          <a:tab pos="360045" algn="l"/>
                          <a:tab pos="540385" algn="l"/>
                          <a:tab pos="720090" algn="l"/>
                          <a:tab pos="900430" algn="l"/>
                          <a:tab pos="1080135" algn="l"/>
                          <a:tab pos="1260475" algn="l"/>
                          <a:tab pos="1440180" algn="l"/>
                          <a:tab pos="1620520" algn="l"/>
                          <a:tab pos="1800225" algn="l"/>
                          <a:tab pos="1980565" algn="l"/>
                          <a:tab pos="2160270" algn="l"/>
                          <a:tab pos="2340610" algn="l"/>
                          <a:tab pos="2520315" algn="l"/>
                        </a:tabLst>
                      </a:pPr>
                      <a:r>
                        <a:rPr lang="fr-FR" sz="1200" dirty="0">
                          <a:effectLst/>
                        </a:rPr>
                        <a:t>DL/UL : 80 us</a:t>
                      </a:r>
                      <a:endParaRPr lang="en-GB" sz="1600" dirty="0">
                        <a:effectLst/>
                        <a:latin typeface="Times New Roman" panose="02020603050405020304" pitchFamily="18" charset="0"/>
                        <a:ea typeface="Times New Roman" panose="02020603050405020304" pitchFamily="18" charset="0"/>
                      </a:endParaRPr>
                    </a:p>
                  </a:txBody>
                  <a:tcPr marL="64770" marR="64770" marT="17780" marB="17780" anchor="ctr"/>
                </a:tc>
                <a:extLst>
                  <a:ext uri="{0D108BD9-81ED-4DB2-BD59-A6C34878D82A}">
                    <a16:rowId xmlns:a16="http://schemas.microsoft.com/office/drawing/2014/main" val="10009"/>
                  </a:ext>
                </a:extLst>
              </a:tr>
            </a:tbl>
          </a:graphicData>
        </a:graphic>
      </p:graphicFrame>
      <p:sp>
        <p:nvSpPr>
          <p:cNvPr id="4" name="Slide Number Placeholder 3"/>
          <p:cNvSpPr>
            <a:spLocks noGrp="1"/>
          </p:cNvSpPr>
          <p:nvPr>
            <p:ph type="sldNum" sz="quarter" idx="15"/>
          </p:nvPr>
        </p:nvSpPr>
        <p:spPr/>
        <p:txBody>
          <a:bodyPr/>
          <a:lstStyle/>
          <a:p>
            <a:pPr>
              <a:defRPr/>
            </a:pPr>
            <a:fld id="{1F2884EB-C6E3-684C-A39B-0E652C4E0E60}" type="slidenum">
              <a:rPr lang="en-US" smtClean="0"/>
              <a:pPr>
                <a:defRPr/>
              </a:pPr>
              <a:t>46</a:t>
            </a:fld>
            <a:endParaRPr lang="en-US" dirty="0"/>
          </a:p>
        </p:txBody>
      </p:sp>
    </p:spTree>
    <p:extLst>
      <p:ext uri="{BB962C8B-B14F-4D97-AF65-F5344CB8AC3E}">
        <p14:creationId xmlns:p14="http://schemas.microsoft.com/office/powerpoint/2010/main" val="103747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566" y="490215"/>
            <a:ext cx="11072434" cy="347985"/>
          </a:xfrm>
        </p:spPr>
        <p:txBody>
          <a:bodyPr>
            <a:normAutofit fontScale="90000"/>
          </a:bodyPr>
          <a:lstStyle/>
          <a:p>
            <a:r>
              <a:rPr lang="en-US" dirty="0"/>
              <a:t>802.11 is a Peer Radio Access Technology in 5G System</a:t>
            </a:r>
            <a:br>
              <a:rPr lang="en-US" dirty="0"/>
            </a:br>
            <a:br>
              <a:rPr lang="en-US" dirty="0"/>
            </a:br>
            <a:br>
              <a:rPr lang="en-US" dirty="0"/>
            </a:br>
            <a:endParaRPr lang="en-US" dirty="0"/>
          </a:p>
        </p:txBody>
      </p:sp>
      <p:sp>
        <p:nvSpPr>
          <p:cNvPr id="11" name="Content Placeholder 2"/>
          <p:cNvSpPr>
            <a:spLocks noGrp="1"/>
          </p:cNvSpPr>
          <p:nvPr>
            <p:ph sz="half" idx="1"/>
          </p:nvPr>
        </p:nvSpPr>
        <p:spPr>
          <a:xfrm>
            <a:off x="44592" y="3337258"/>
            <a:ext cx="6500434" cy="3352800"/>
          </a:xfrm>
          <a:prstGeom prst="rect">
            <a:avLst/>
          </a:prstGeom>
        </p:spPr>
        <p:txBody>
          <a:bodyPr>
            <a:normAutofit/>
          </a:bodyPr>
          <a:lstStyle/>
          <a:p>
            <a:pPr>
              <a:buFont typeface="Arial" panose="020B0604020202020204" pitchFamily="34" charset="0"/>
              <a:buChar char="•"/>
            </a:pPr>
            <a:r>
              <a:rPr lang="en-GB" sz="2000" dirty="0"/>
              <a:t>5G System is Access Agnostic: UE devices can register and access 5G services without the need of licensed based access;</a:t>
            </a:r>
          </a:p>
          <a:p>
            <a:pPr>
              <a:buFont typeface="Arial" panose="020B0604020202020204" pitchFamily="34" charset="0"/>
              <a:buChar char="•"/>
            </a:pPr>
            <a:r>
              <a:rPr lang="en-GB" sz="2000" dirty="0"/>
              <a:t>Unified EAP based authentication mechanism for all accesses;</a:t>
            </a:r>
          </a:p>
          <a:p>
            <a:pPr>
              <a:buFont typeface="Arial" panose="020B0604020202020204" pitchFamily="34" charset="0"/>
              <a:buChar char="•"/>
            </a:pPr>
            <a:r>
              <a:rPr lang="en-GB" sz="2000" dirty="0"/>
              <a:t>Unified transport mechanism over WLAN access for both trusted and untrusted use cases; </a:t>
            </a:r>
          </a:p>
          <a:p>
            <a:pPr>
              <a:buFont typeface="Arial" panose="020B0604020202020204" pitchFamily="34" charset="0"/>
              <a:buChar char="•"/>
            </a:pPr>
            <a:r>
              <a:rPr lang="en-GB" sz="2000" dirty="0"/>
              <a:t>Policies based mechanism for access selection and traffic selection, steering and splitting;</a:t>
            </a:r>
          </a:p>
          <a:p>
            <a:pPr>
              <a:buFont typeface="Arial" panose="020B0604020202020204" pitchFamily="34" charset="0"/>
              <a:buChar char="•"/>
            </a:pPr>
            <a:r>
              <a:rPr lang="en-GB" sz="2000" dirty="0"/>
              <a:t>Unified </a:t>
            </a:r>
            <a:r>
              <a:rPr lang="en-GB" sz="2000" dirty="0" err="1"/>
              <a:t>QoS</a:t>
            </a:r>
            <a:r>
              <a:rPr lang="en-GB" sz="2000" dirty="0"/>
              <a:t> mechanism for both cellular and WLAN access.</a:t>
            </a:r>
            <a:endParaRPr lang="en-GB" dirty="0"/>
          </a:p>
        </p:txBody>
      </p:sp>
      <p:sp>
        <p:nvSpPr>
          <p:cNvPr id="6" name="Date Placeholder 5"/>
          <p:cNvSpPr>
            <a:spLocks noGrp="1"/>
          </p:cNvSpPr>
          <p:nvPr>
            <p:ph type="dt" sz="half" idx="10"/>
          </p:nvPr>
        </p:nvSpPr>
        <p:spPr/>
        <p:txBody>
          <a:bodyPr/>
          <a:lstStyle/>
          <a:p>
            <a:r>
              <a:rPr lang="en-US"/>
              <a:t>November 2022</a:t>
            </a:r>
            <a:endParaRPr lang="en-US" dirty="0"/>
          </a:p>
        </p:txBody>
      </p:sp>
      <p:pic>
        <p:nvPicPr>
          <p:cNvPr id="3" name="Picture 2"/>
          <p:cNvPicPr>
            <a:picLocks noChangeAspect="1"/>
          </p:cNvPicPr>
          <p:nvPr/>
        </p:nvPicPr>
        <p:blipFill>
          <a:blip r:embed="rId3"/>
          <a:stretch>
            <a:fillRect/>
          </a:stretch>
        </p:blipFill>
        <p:spPr>
          <a:xfrm>
            <a:off x="609599" y="1524000"/>
            <a:ext cx="4269533" cy="1759348"/>
          </a:xfrm>
          <a:prstGeom prst="rect">
            <a:avLst/>
          </a:prstGeom>
        </p:spPr>
      </p:pic>
      <p:pic>
        <p:nvPicPr>
          <p:cNvPr id="4" name="Picture 3"/>
          <p:cNvPicPr>
            <a:picLocks noChangeAspect="1"/>
          </p:cNvPicPr>
          <p:nvPr/>
        </p:nvPicPr>
        <p:blipFill>
          <a:blip r:embed="rId4"/>
          <a:stretch>
            <a:fillRect/>
          </a:stretch>
        </p:blipFill>
        <p:spPr>
          <a:xfrm>
            <a:off x="6545026" y="1765410"/>
            <a:ext cx="4529902" cy="2321038"/>
          </a:xfrm>
          <a:prstGeom prst="rect">
            <a:avLst/>
          </a:prstGeom>
        </p:spPr>
      </p:pic>
      <p:pic>
        <p:nvPicPr>
          <p:cNvPr id="7" name="Picture 6"/>
          <p:cNvPicPr>
            <a:picLocks noChangeAspect="1"/>
          </p:cNvPicPr>
          <p:nvPr/>
        </p:nvPicPr>
        <p:blipFill>
          <a:blip r:embed="rId5"/>
          <a:stretch>
            <a:fillRect/>
          </a:stretch>
        </p:blipFill>
        <p:spPr>
          <a:xfrm>
            <a:off x="6545026" y="4495800"/>
            <a:ext cx="4529902" cy="1524000"/>
          </a:xfrm>
          <a:prstGeom prst="rect">
            <a:avLst/>
          </a:prstGeom>
        </p:spPr>
      </p:pic>
      <p:sp>
        <p:nvSpPr>
          <p:cNvPr id="8" name="TextBox 7"/>
          <p:cNvSpPr txBox="1"/>
          <p:nvPr/>
        </p:nvSpPr>
        <p:spPr>
          <a:xfrm>
            <a:off x="609598" y="1116522"/>
            <a:ext cx="5486401" cy="407478"/>
          </a:xfrm>
          <a:prstGeom prst="rect">
            <a:avLst/>
          </a:prstGeom>
          <a:noFill/>
        </p:spPr>
        <p:txBody>
          <a:bodyPr wrap="none" lIns="0" tIns="0" rIns="0" bIns="0" rtlCol="0">
            <a:noAutofit/>
          </a:bodyPr>
          <a:lstStyle/>
          <a:p>
            <a:pPr>
              <a:lnSpc>
                <a:spcPct val="90000"/>
              </a:lnSpc>
            </a:pPr>
            <a:r>
              <a:rPr lang="en-US" b="1" dirty="0"/>
              <a:t>Untrusted WLAN Access (3GPP Rel-15 onwards)</a:t>
            </a:r>
          </a:p>
        </p:txBody>
      </p:sp>
      <p:sp>
        <p:nvSpPr>
          <p:cNvPr id="10" name="TextBox 9"/>
          <p:cNvSpPr txBox="1"/>
          <p:nvPr/>
        </p:nvSpPr>
        <p:spPr>
          <a:xfrm>
            <a:off x="6833502" y="1093971"/>
            <a:ext cx="3952950" cy="381000"/>
          </a:xfrm>
          <a:prstGeom prst="rect">
            <a:avLst/>
          </a:prstGeom>
          <a:noFill/>
        </p:spPr>
        <p:txBody>
          <a:bodyPr wrap="none" lIns="0" tIns="0" rIns="0" bIns="0" rtlCol="0">
            <a:noAutofit/>
          </a:bodyPr>
          <a:lstStyle/>
          <a:p>
            <a:pPr>
              <a:lnSpc>
                <a:spcPct val="90000"/>
              </a:lnSpc>
            </a:pPr>
            <a:r>
              <a:rPr lang="en-US" b="1" dirty="0"/>
              <a:t>Trusted WLAN Access (3GPP </a:t>
            </a:r>
            <a:r>
              <a:rPr lang="en-US" b="1" dirty="0" err="1"/>
              <a:t>Rel</a:t>
            </a:r>
            <a:r>
              <a:rPr lang="en-US" b="1" dirty="0"/>
              <a:t>- 16 onwards)</a:t>
            </a:r>
          </a:p>
        </p:txBody>
      </p:sp>
      <p:sp>
        <p:nvSpPr>
          <p:cNvPr id="5" name="Slide Number Placeholder 4"/>
          <p:cNvSpPr>
            <a:spLocks noGrp="1"/>
          </p:cNvSpPr>
          <p:nvPr>
            <p:ph type="sldNum" sz="quarter" idx="12"/>
          </p:nvPr>
        </p:nvSpPr>
        <p:spPr/>
        <p:txBody>
          <a:bodyPr/>
          <a:lstStyle/>
          <a:p>
            <a:fld id="{B016F8AB-BCEA-4347-8BA6-BE776009BC89}" type="slidenum">
              <a:rPr lang="en-GB" smtClean="0"/>
              <a:t>47</a:t>
            </a:fld>
            <a:endParaRPr lang="en-GB"/>
          </a:p>
        </p:txBody>
      </p:sp>
    </p:spTree>
    <p:extLst>
      <p:ext uri="{BB962C8B-B14F-4D97-AF65-F5344CB8AC3E}">
        <p14:creationId xmlns:p14="http://schemas.microsoft.com/office/powerpoint/2010/main" val="2442455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457200"/>
            <a:ext cx="10439403" cy="914400"/>
          </a:xfrm>
        </p:spPr>
        <p:txBody>
          <a:bodyPr>
            <a:normAutofit fontScale="90000"/>
          </a:bodyPr>
          <a:lstStyle/>
          <a:p>
            <a:r>
              <a:rPr lang="en-US" dirty="0"/>
              <a:t>802.11 and cellular radio technologies are largely complementary in meeting the comprehensive 5G service vision</a:t>
            </a:r>
            <a:br>
              <a:rPr lang="en-US" dirty="0"/>
            </a:br>
            <a:endParaRPr lang="en-US" dirty="0"/>
          </a:p>
        </p:txBody>
      </p:sp>
      <p:sp>
        <p:nvSpPr>
          <p:cNvPr id="6" name="Date Placeholder 5"/>
          <p:cNvSpPr>
            <a:spLocks noGrp="1"/>
          </p:cNvSpPr>
          <p:nvPr>
            <p:ph type="dt" sz="half" idx="10"/>
          </p:nvPr>
        </p:nvSpPr>
        <p:spPr/>
        <p:txBody>
          <a:bodyPr/>
          <a:lstStyle/>
          <a:p>
            <a:r>
              <a:rPr lang="en-US"/>
              <a:t>November 2022</a:t>
            </a:r>
            <a:endParaRPr lang="en-US" dirty="0"/>
          </a:p>
        </p:txBody>
      </p:sp>
      <p:sp>
        <p:nvSpPr>
          <p:cNvPr id="16" name="TextBox 15"/>
          <p:cNvSpPr txBox="1"/>
          <p:nvPr/>
        </p:nvSpPr>
        <p:spPr>
          <a:xfrm>
            <a:off x="685800" y="1881088"/>
            <a:ext cx="10515600" cy="3951992"/>
          </a:xfrm>
          <a:prstGeom prst="rect">
            <a:avLst/>
          </a:prstGeom>
          <a:noFill/>
        </p:spPr>
        <p:txBody>
          <a:bodyPr wrap="square" lIns="0" tIns="0" rIns="0" bIns="0" rtlCol="0">
            <a:noAutofit/>
          </a:bodyPr>
          <a:lstStyle/>
          <a:p>
            <a:pPr marL="285750" indent="-285750">
              <a:lnSpc>
                <a:spcPct val="90000"/>
              </a:lnSpc>
              <a:buFont typeface="Arial" panose="020B0604020202020204" pitchFamily="34" charset="0"/>
              <a:buChar char="•"/>
            </a:pPr>
            <a:r>
              <a:rPr lang="en-US" sz="2400" dirty="0"/>
              <a:t>WLAN access is integral part of the into the 5G system architecture developed by 3GPP</a:t>
            </a:r>
            <a:br>
              <a:rPr lang="en-US" sz="2400" dirty="0"/>
            </a:br>
            <a:endParaRPr lang="en-US" sz="2400" dirty="0"/>
          </a:p>
          <a:p>
            <a:pPr marL="285750" indent="-285750">
              <a:lnSpc>
                <a:spcPct val="90000"/>
              </a:lnSpc>
              <a:buFont typeface="Arial" panose="020B0604020202020204" pitchFamily="34" charset="0"/>
              <a:buChar char="•"/>
            </a:pPr>
            <a:endParaRPr lang="en-US" sz="2400" dirty="0"/>
          </a:p>
          <a:p>
            <a:pPr marL="285750" indent="-285750">
              <a:lnSpc>
                <a:spcPct val="90000"/>
              </a:lnSpc>
              <a:buFont typeface="Arial" panose="020B0604020202020204" pitchFamily="34" charset="0"/>
              <a:buChar char="•"/>
            </a:pPr>
            <a:r>
              <a:rPr lang="en-US" sz="2400" dirty="0"/>
              <a:t>5G architecture is a functional based architecture</a:t>
            </a:r>
          </a:p>
          <a:p>
            <a:pPr marL="742950" lvl="1" indent="-285750">
              <a:lnSpc>
                <a:spcPct val="90000"/>
              </a:lnSpc>
              <a:buFont typeface="Arial" panose="020B0604020202020204" pitchFamily="34" charset="0"/>
              <a:buChar char="•"/>
            </a:pPr>
            <a:r>
              <a:rPr lang="en-US" sz="2400" dirty="0"/>
              <a:t>This provides the flexibility that both core network anchoring and the RAN based anchoring from 4G system are seamlessly supported in 5G system architecture</a:t>
            </a:r>
          </a:p>
          <a:p>
            <a:pPr marL="285750" indent="-285750">
              <a:lnSpc>
                <a:spcPct val="90000"/>
              </a:lnSpc>
              <a:buFont typeface="Arial" panose="020B0604020202020204" pitchFamily="34" charset="0"/>
              <a:buChar char="•"/>
            </a:pPr>
            <a:endParaRPr lang="en-US" sz="2400" dirty="0"/>
          </a:p>
          <a:p>
            <a:pPr marL="285750" indent="-285750">
              <a:lnSpc>
                <a:spcPct val="90000"/>
              </a:lnSpc>
              <a:buFont typeface="Arial" panose="020B0604020202020204" pitchFamily="34" charset="0"/>
              <a:buChar char="•"/>
            </a:pPr>
            <a:endParaRPr lang="en-US" sz="2400" dirty="0"/>
          </a:p>
          <a:p>
            <a:pPr marL="285750" indent="-285750">
              <a:lnSpc>
                <a:spcPct val="90000"/>
              </a:lnSpc>
              <a:buFont typeface="Arial" panose="020B0604020202020204" pitchFamily="34" charset="0"/>
              <a:buChar char="•"/>
            </a:pPr>
            <a:r>
              <a:rPr lang="en-US" sz="2400" u="sng" dirty="0"/>
              <a:t>802.11 defined technologies – 2.4/5/6/60GHz and cellular radio technologies are essential – and largely complementary -  in meeting the comprehensive 5G service vision</a:t>
            </a:r>
          </a:p>
          <a:p>
            <a:pPr marL="285750" indent="-285750">
              <a:lnSpc>
                <a:spcPct val="90000"/>
              </a:lnSpc>
              <a:buFont typeface="Arial" panose="020B0604020202020204" pitchFamily="34" charset="0"/>
              <a:buChar char="•"/>
            </a:pPr>
            <a:endParaRPr lang="en-GB" sz="2000" dirty="0"/>
          </a:p>
        </p:txBody>
      </p:sp>
      <p:sp>
        <p:nvSpPr>
          <p:cNvPr id="3" name="Slide Number Placeholder 2"/>
          <p:cNvSpPr>
            <a:spLocks noGrp="1"/>
          </p:cNvSpPr>
          <p:nvPr>
            <p:ph type="sldNum" sz="quarter" idx="12"/>
          </p:nvPr>
        </p:nvSpPr>
        <p:spPr/>
        <p:txBody>
          <a:bodyPr/>
          <a:lstStyle/>
          <a:p>
            <a:fld id="{B016F8AB-BCEA-4347-8BA6-BE776009BC89}" type="slidenum">
              <a:rPr lang="en-GB" smtClean="0"/>
              <a:pPr/>
              <a:t>48</a:t>
            </a:fld>
            <a:endParaRPr lang="en-GB"/>
          </a:p>
        </p:txBody>
      </p:sp>
    </p:spTree>
    <p:extLst>
      <p:ext uri="{BB962C8B-B14F-4D97-AF65-F5344CB8AC3E}">
        <p14:creationId xmlns:p14="http://schemas.microsoft.com/office/powerpoint/2010/main" val="248569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95400"/>
            <a:ext cx="11049000" cy="4052764"/>
          </a:xfrm>
        </p:spPr>
        <p:txBody>
          <a:bodyPr/>
          <a:lstStyle/>
          <a:p>
            <a:r>
              <a:rPr lang="en-US" dirty="0"/>
              <a:t>Thank You</a:t>
            </a:r>
            <a:br>
              <a:rPr lang="en-US" dirty="0"/>
            </a:br>
            <a:br>
              <a:rPr lang="en-US" dirty="0"/>
            </a:br>
            <a:br>
              <a:rPr lang="en-US" dirty="0"/>
            </a:br>
            <a:br>
              <a:rPr lang="en-US" dirty="0"/>
            </a:br>
            <a:r>
              <a:rPr lang="en-US" dirty="0"/>
              <a:t>Questions</a:t>
            </a:r>
            <a:br>
              <a:rPr lang="en-US" dirty="0"/>
            </a:br>
            <a:br>
              <a:rPr lang="en-US" dirty="0"/>
            </a:br>
            <a:br>
              <a:rPr lang="en-US" dirty="0"/>
            </a:br>
            <a:br>
              <a:rPr lang="en-US" dirty="0"/>
            </a:br>
            <a:r>
              <a:rPr lang="en-US" dirty="0"/>
              <a:t>Additional slides: Recently completed amendments, including IEEE </a:t>
            </a:r>
            <a:r>
              <a:rPr lang="en-US" dirty="0" err="1"/>
              <a:t>Std</a:t>
            </a:r>
            <a:r>
              <a:rPr lang="en-US" dirty="0"/>
              <a:t> 802.11ah-2016, IEEE </a:t>
            </a:r>
            <a:r>
              <a:rPr lang="en-US" dirty="0" err="1"/>
              <a:t>Std</a:t>
            </a:r>
            <a:r>
              <a:rPr lang="en-US" dirty="0"/>
              <a:t> 802.11ax-2021, IEEE </a:t>
            </a:r>
            <a:r>
              <a:rPr lang="en-US" dirty="0" err="1"/>
              <a:t>Std</a:t>
            </a:r>
            <a:r>
              <a:rPr lang="en-US" dirty="0"/>
              <a:t> 802.11ay-2021, and IEEE </a:t>
            </a:r>
            <a:r>
              <a:rPr lang="en-US" dirty="0" err="1"/>
              <a:t>Std</a:t>
            </a:r>
            <a:r>
              <a:rPr lang="en-US" dirty="0"/>
              <a:t> 802.11ba-2021</a:t>
            </a:r>
            <a:endParaRPr lang="en-GB" dirty="0"/>
          </a:p>
        </p:txBody>
      </p:sp>
      <p:sp>
        <p:nvSpPr>
          <p:cNvPr id="5" name="Date Placeholder 4"/>
          <p:cNvSpPr>
            <a:spLocks noGrp="1"/>
          </p:cNvSpPr>
          <p:nvPr>
            <p:ph type="dt" sz="half" idx="10"/>
          </p:nvPr>
        </p:nvSpPr>
        <p:spPr/>
        <p:txBody>
          <a:bodyPr/>
          <a:lstStyle/>
          <a:p>
            <a:r>
              <a:rPr lang="en-US"/>
              <a:t>November 2022</a:t>
            </a:r>
            <a:endParaRPr lang="en-US" dirty="0"/>
          </a:p>
        </p:txBody>
      </p:sp>
      <p:sp>
        <p:nvSpPr>
          <p:cNvPr id="3" name="Slide Number Placeholder 2"/>
          <p:cNvSpPr>
            <a:spLocks noGrp="1"/>
          </p:cNvSpPr>
          <p:nvPr>
            <p:ph type="sldNum" sz="quarter" idx="12"/>
          </p:nvPr>
        </p:nvSpPr>
        <p:spPr/>
        <p:txBody>
          <a:bodyPr/>
          <a:lstStyle/>
          <a:p>
            <a:fld id="{B016F8AB-BCEA-4347-8BA6-BE776009BC89}" type="slidenum">
              <a:rPr lang="en-GB" smtClean="0"/>
              <a:t>49</a:t>
            </a:fld>
            <a:endParaRPr lang="en-GB"/>
          </a:p>
        </p:txBody>
      </p:sp>
    </p:spTree>
    <p:extLst>
      <p:ext uri="{BB962C8B-B14F-4D97-AF65-F5344CB8AC3E}">
        <p14:creationId xmlns:p14="http://schemas.microsoft.com/office/powerpoint/2010/main" val="100512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09600" y="542260"/>
            <a:ext cx="7086600" cy="457200"/>
          </a:xfrm>
        </p:spPr>
        <p:txBody>
          <a:bodyPr>
            <a:normAutofit/>
          </a:bodyPr>
          <a:lstStyle/>
          <a:p>
            <a:r>
              <a:rPr lang="en-GB" dirty="0"/>
              <a:t>IEEE 802.11 Active Subgroups </a:t>
            </a:r>
          </a:p>
        </p:txBody>
      </p:sp>
      <p:sp>
        <p:nvSpPr>
          <p:cNvPr id="2" name="Date Placeholder 1"/>
          <p:cNvSpPr>
            <a:spLocks noGrp="1"/>
          </p:cNvSpPr>
          <p:nvPr>
            <p:ph type="dt" sz="half" idx="10"/>
          </p:nvPr>
        </p:nvSpPr>
        <p:spPr/>
        <p:txBody>
          <a:bodyPr/>
          <a:lstStyle/>
          <a:p>
            <a:pPr>
              <a:defRPr/>
            </a:pPr>
            <a:r>
              <a:rPr lang="en-US"/>
              <a:t>November 2022</a:t>
            </a:r>
            <a:endParaRPr lang="en-US" dirty="0"/>
          </a:p>
        </p:txBody>
      </p:sp>
      <p:graphicFrame>
        <p:nvGraphicFramePr>
          <p:cNvPr id="7" name="Group 148"/>
          <p:cNvGraphicFramePr>
            <a:graphicFrameLocks/>
          </p:cNvGraphicFramePr>
          <p:nvPr/>
        </p:nvGraphicFramePr>
        <p:xfrm>
          <a:off x="533401" y="1371600"/>
          <a:ext cx="5181601" cy="2508115"/>
        </p:xfrm>
        <a:graphic>
          <a:graphicData uri="http://schemas.openxmlformats.org/drawingml/2006/table">
            <a:tbl>
              <a:tblPr/>
              <a:tblGrid>
                <a:gridCol w="969537">
                  <a:extLst>
                    <a:ext uri="{9D8B030D-6E8A-4147-A177-3AD203B41FA5}">
                      <a16:colId xmlns:a16="http://schemas.microsoft.com/office/drawing/2014/main" val="20000"/>
                    </a:ext>
                  </a:extLst>
                </a:gridCol>
                <a:gridCol w="875652">
                  <a:extLst>
                    <a:ext uri="{9D8B030D-6E8A-4147-A177-3AD203B41FA5}">
                      <a16:colId xmlns:a16="http://schemas.microsoft.com/office/drawing/2014/main" val="20001"/>
                    </a:ext>
                  </a:extLst>
                </a:gridCol>
                <a:gridCol w="3336412">
                  <a:extLst>
                    <a:ext uri="{9D8B030D-6E8A-4147-A177-3AD203B41FA5}">
                      <a16:colId xmlns:a16="http://schemas.microsoft.com/office/drawing/2014/main" val="20002"/>
                    </a:ext>
                  </a:extLst>
                </a:gridCol>
              </a:tblGrid>
              <a:tr h="25555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dirty="0">
                          <a:ln>
                            <a:noFill/>
                          </a:ln>
                          <a:solidFill>
                            <a:schemeClr val="tx1"/>
                          </a:solidFill>
                          <a:effectLst/>
                          <a:latin typeface="Times New Roman" pitchFamily="18" charset="0"/>
                        </a:rPr>
                        <a:t>Type</a:t>
                      </a:r>
                    </a:p>
                  </a:txBody>
                  <a:tcPr marL="86541" marR="86541" marT="43275" marB="4327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dirty="0">
                          <a:ln>
                            <a:noFill/>
                          </a:ln>
                          <a:solidFill>
                            <a:schemeClr val="tx1"/>
                          </a:solidFill>
                          <a:effectLst/>
                          <a:latin typeface="Times New Roman" pitchFamily="18" charset="0"/>
                        </a:rPr>
                        <a:t>Group</a:t>
                      </a:r>
                    </a:p>
                  </a:txBody>
                  <a:tcPr marL="86541" marR="86541" marT="43275" marB="4327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6">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dirty="0">
                          <a:ln>
                            <a:noFill/>
                          </a:ln>
                          <a:solidFill>
                            <a:schemeClr val="tx1"/>
                          </a:solidFill>
                          <a:effectLst/>
                          <a:latin typeface="Times New Roman" pitchFamily="18" charset="0"/>
                        </a:rPr>
                        <a:t>WG &amp; Infrastructure</a:t>
                      </a:r>
                    </a:p>
                  </a:txBody>
                  <a:tcPr marL="86541" marR="86541" marT="43275" marB="4327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6">
                        <a:lumMod val="20000"/>
                        <a:lumOff val="80000"/>
                      </a:schemeClr>
                    </a:solidFill>
                  </a:tcPr>
                </a:tc>
                <a:extLst>
                  <a:ext uri="{0D108BD9-81ED-4DB2-BD59-A6C34878D82A}">
                    <a16:rowId xmlns:a16="http://schemas.microsoft.com/office/drawing/2014/main" val="10000"/>
                  </a:ext>
                </a:extLst>
              </a:tr>
              <a:tr h="3461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WG</a:t>
                      </a:r>
                    </a:p>
                  </a:txBody>
                  <a:tcPr marL="86541" marR="86541" marT="43275" marB="4327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WG11</a:t>
                      </a:r>
                    </a:p>
                  </a:txBody>
                  <a:tcPr marL="86541" marR="86541" marT="43275" marB="4327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The IEEE 802.11 Working Group</a:t>
                      </a:r>
                    </a:p>
                  </a:txBody>
                  <a:tcPr marL="86541" marR="86541" marT="43275" marB="4327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311555">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SC</a:t>
                      </a:r>
                    </a:p>
                  </a:txBody>
                  <a:tcPr marL="86541" marR="86541" marT="25965" marB="2596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AANI</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Advanced Access Networking Interface (AANI)</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311555">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SC</a:t>
                      </a:r>
                    </a:p>
                  </a:txBody>
                  <a:tcPr marL="86541" marR="86541" marT="25965" marB="2596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ARC</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Architecture</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311555">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SC</a:t>
                      </a:r>
                    </a:p>
                  </a:txBody>
                  <a:tcPr marL="86541" marR="86541" marT="25965" marB="2596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COEX</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Coexistence</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311555">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SC</a:t>
                      </a:r>
                    </a:p>
                  </a:txBody>
                  <a:tcPr marL="86541" marR="86541" marT="25965" marB="2596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PAR</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PAR review</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311555">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802 SC</a:t>
                      </a:r>
                    </a:p>
                  </a:txBody>
                  <a:tcPr marL="86541" marR="86541" marT="25965" marB="2596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JTC1</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ISO/IEC JTC1/SC6</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6" name="Group 148"/>
          <p:cNvGraphicFramePr>
            <a:graphicFrameLocks/>
          </p:cNvGraphicFramePr>
          <p:nvPr>
            <p:extLst>
              <p:ext uri="{D42A27DB-BD31-4B8C-83A1-F6EECF244321}">
                <p14:modId xmlns:p14="http://schemas.microsoft.com/office/powerpoint/2010/main" val="567226365"/>
              </p:ext>
            </p:extLst>
          </p:nvPr>
        </p:nvGraphicFramePr>
        <p:xfrm>
          <a:off x="533401" y="4114800"/>
          <a:ext cx="5181600" cy="2204585"/>
        </p:xfrm>
        <a:graphic>
          <a:graphicData uri="http://schemas.openxmlformats.org/drawingml/2006/table">
            <a:tbl>
              <a:tblPr/>
              <a:tblGrid>
                <a:gridCol w="973637">
                  <a:extLst>
                    <a:ext uri="{9D8B030D-6E8A-4147-A177-3AD203B41FA5}">
                      <a16:colId xmlns:a16="http://schemas.microsoft.com/office/drawing/2014/main" val="20000"/>
                    </a:ext>
                  </a:extLst>
                </a:gridCol>
                <a:gridCol w="873206">
                  <a:extLst>
                    <a:ext uri="{9D8B030D-6E8A-4147-A177-3AD203B41FA5}">
                      <a16:colId xmlns:a16="http://schemas.microsoft.com/office/drawing/2014/main" val="20001"/>
                    </a:ext>
                  </a:extLst>
                </a:gridCol>
                <a:gridCol w="3334757">
                  <a:extLst>
                    <a:ext uri="{9D8B030D-6E8A-4147-A177-3AD203B41FA5}">
                      <a16:colId xmlns:a16="http://schemas.microsoft.com/office/drawing/2014/main" val="20002"/>
                    </a:ext>
                  </a:extLst>
                </a:gridCol>
              </a:tblGrid>
              <a:tr h="35815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dirty="0">
                          <a:ln>
                            <a:noFill/>
                          </a:ln>
                          <a:solidFill>
                            <a:schemeClr val="tx1"/>
                          </a:solidFill>
                          <a:effectLst/>
                          <a:latin typeface="Times New Roman" pitchFamily="18" charset="0"/>
                        </a:rPr>
                        <a:t>Type</a:t>
                      </a:r>
                    </a:p>
                  </a:txBody>
                  <a:tcPr marL="86541" marR="86541" marT="43275" marB="4327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dirty="0">
                          <a:ln>
                            <a:noFill/>
                          </a:ln>
                          <a:solidFill>
                            <a:schemeClr val="tx1"/>
                          </a:solidFill>
                          <a:effectLst/>
                          <a:latin typeface="Times New Roman" pitchFamily="18" charset="0"/>
                        </a:rPr>
                        <a:t>Group</a:t>
                      </a:r>
                    </a:p>
                  </a:txBody>
                  <a:tcPr marL="86541" marR="86541" marT="43275" marB="4327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6">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dirty="0">
                          <a:ln>
                            <a:noFill/>
                          </a:ln>
                          <a:solidFill>
                            <a:schemeClr val="tx1"/>
                          </a:solidFill>
                          <a:effectLst/>
                          <a:latin typeface="Times New Roman" pitchFamily="18" charset="0"/>
                        </a:rPr>
                        <a:t>New Work</a:t>
                      </a:r>
                    </a:p>
                  </a:txBody>
                  <a:tcPr marL="86541" marR="86541" marT="43275" marB="4327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6">
                        <a:lumMod val="20000"/>
                        <a:lumOff val="80000"/>
                      </a:schemeClr>
                    </a:solidFill>
                  </a:tcPr>
                </a:tc>
                <a:extLst>
                  <a:ext uri="{0D108BD9-81ED-4DB2-BD59-A6C34878D82A}">
                    <a16:rowId xmlns:a16="http://schemas.microsoft.com/office/drawing/2014/main" val="10000"/>
                  </a:ext>
                </a:extLst>
              </a:tr>
              <a:tr h="319085">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SC</a:t>
                      </a:r>
                    </a:p>
                  </a:txBody>
                  <a:tcPr marL="86541" marR="86541" marT="25965" marB="2596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WNG</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Wireless Next Generation</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319085">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SG</a:t>
                      </a:r>
                    </a:p>
                  </a:txBody>
                  <a:tcPr marL="86541" marR="86541" marT="25965" marB="2596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UHR</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Ultra High Reliability Study Group</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319085">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TIG</a:t>
                      </a:r>
                    </a:p>
                  </a:txBody>
                  <a:tcPr marL="86541" marR="86541" marT="25965" marB="2596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AIML</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Artificial Intelligence/Machine Learning</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319085">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TIG</a:t>
                      </a:r>
                    </a:p>
                  </a:txBody>
                  <a:tcPr marL="86541" marR="86541" marT="25965" marB="2596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AMP</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Ambient Power for IoT</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319085">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AHG</a:t>
                      </a:r>
                    </a:p>
                  </a:txBody>
                  <a:tcPr marL="86541" marR="86541" marT="25965" marB="2596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ITU</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ITU related topics and documents</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bl>
          </a:graphicData>
        </a:graphic>
      </p:graphicFrame>
      <p:graphicFrame>
        <p:nvGraphicFramePr>
          <p:cNvPr id="8" name="Group 148"/>
          <p:cNvGraphicFramePr>
            <a:graphicFrameLocks/>
          </p:cNvGraphicFramePr>
          <p:nvPr>
            <p:extLst>
              <p:ext uri="{D42A27DB-BD31-4B8C-83A1-F6EECF244321}">
                <p14:modId xmlns:p14="http://schemas.microsoft.com/office/powerpoint/2010/main" val="1870610477"/>
              </p:ext>
            </p:extLst>
          </p:nvPr>
        </p:nvGraphicFramePr>
        <p:xfrm>
          <a:off x="6096000" y="1375064"/>
          <a:ext cx="5744499" cy="3868090"/>
        </p:xfrm>
        <a:graphic>
          <a:graphicData uri="http://schemas.openxmlformats.org/drawingml/2006/table">
            <a:tbl>
              <a:tblPr/>
              <a:tblGrid>
                <a:gridCol w="838296">
                  <a:extLst>
                    <a:ext uri="{9D8B030D-6E8A-4147-A177-3AD203B41FA5}">
                      <a16:colId xmlns:a16="http://schemas.microsoft.com/office/drawing/2014/main" val="20000"/>
                    </a:ext>
                  </a:extLst>
                </a:gridCol>
                <a:gridCol w="1128150">
                  <a:extLst>
                    <a:ext uri="{9D8B030D-6E8A-4147-A177-3AD203B41FA5}">
                      <a16:colId xmlns:a16="http://schemas.microsoft.com/office/drawing/2014/main" val="20001"/>
                    </a:ext>
                  </a:extLst>
                </a:gridCol>
                <a:gridCol w="3778053">
                  <a:extLst>
                    <a:ext uri="{9D8B030D-6E8A-4147-A177-3AD203B41FA5}">
                      <a16:colId xmlns:a16="http://schemas.microsoft.com/office/drawing/2014/main" val="20002"/>
                    </a:ext>
                  </a:extLst>
                </a:gridCol>
              </a:tblGrid>
              <a:tr h="35815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dirty="0">
                          <a:ln>
                            <a:noFill/>
                          </a:ln>
                          <a:solidFill>
                            <a:schemeClr val="tx1"/>
                          </a:solidFill>
                          <a:effectLst/>
                          <a:latin typeface="Times New Roman" pitchFamily="18" charset="0"/>
                        </a:rPr>
                        <a:t>Type</a:t>
                      </a:r>
                    </a:p>
                  </a:txBody>
                  <a:tcPr marL="86541" marR="86541" marT="43275" marB="4327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dirty="0">
                          <a:ln>
                            <a:noFill/>
                          </a:ln>
                          <a:solidFill>
                            <a:schemeClr val="tx1"/>
                          </a:solidFill>
                          <a:effectLst/>
                          <a:latin typeface="Times New Roman" pitchFamily="18" charset="0"/>
                        </a:rPr>
                        <a:t>Group</a:t>
                      </a:r>
                    </a:p>
                  </a:txBody>
                  <a:tcPr marL="86541" marR="86541" marT="43275" marB="4327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6">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dirty="0">
                          <a:ln>
                            <a:noFill/>
                          </a:ln>
                          <a:solidFill>
                            <a:schemeClr val="tx1"/>
                          </a:solidFill>
                          <a:effectLst/>
                          <a:latin typeface="Times New Roman" pitchFamily="18" charset="0"/>
                        </a:rPr>
                        <a:t>Amendments/Revision</a:t>
                      </a:r>
                    </a:p>
                  </a:txBody>
                  <a:tcPr marL="86541" marR="86541" marT="43275" marB="4327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6">
                        <a:lumMod val="20000"/>
                        <a:lumOff val="80000"/>
                      </a:schemeClr>
                    </a:solidFill>
                  </a:tcPr>
                </a:tc>
                <a:extLst>
                  <a:ext uri="{0D108BD9-81ED-4DB2-BD59-A6C34878D82A}">
                    <a16:rowId xmlns:a16="http://schemas.microsoft.com/office/drawing/2014/main" val="10000"/>
                  </a:ext>
                </a:extLst>
              </a:tr>
              <a:tr h="319085">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TG</a:t>
                      </a:r>
                    </a:p>
                  </a:txBody>
                  <a:tcPr marL="86541" marR="86541" marT="25965" marB="2596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AZ</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Next Generation Positioning (NGP)</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r h="319085">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TG</a:t>
                      </a:r>
                    </a:p>
                  </a:txBody>
                  <a:tcPr marL="86541" marR="86541" marT="25965" marB="2596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BB</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Light Communication (LC)</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319085">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TG</a:t>
                      </a:r>
                    </a:p>
                  </a:txBody>
                  <a:tcPr marL="86541" marR="86541" marT="25965" marB="2596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BC</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Enhanced Broadcast Service (BCS)</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319085">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TG</a:t>
                      </a:r>
                    </a:p>
                  </a:txBody>
                  <a:tcPr marL="86541" marR="86541" marT="25965" marB="2596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BD</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Enhancements for Next Gen V2X (NGV)</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319085">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TG</a:t>
                      </a:r>
                    </a:p>
                  </a:txBody>
                  <a:tcPr marL="86541" marR="86541" marT="25965" marB="2596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BE</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Extremely High Throughput</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319085">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TG</a:t>
                      </a:r>
                    </a:p>
                  </a:txBody>
                  <a:tcPr marL="86541" marR="86541" marT="25965" marB="2596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BF</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WLAN Sensing </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319085">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TG</a:t>
                      </a:r>
                    </a:p>
                  </a:txBody>
                  <a:tcPr marL="86541" marR="86541" marT="25965" marB="2596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BH</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rPr>
                        <a:t>Randomized MAC Addresses (RCM)</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319085">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TG</a:t>
                      </a:r>
                    </a:p>
                  </a:txBody>
                  <a:tcPr marL="86541" marR="86541" marT="25965" marB="2596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BI</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rPr>
                        <a:t>Enhanced Data Privacy Protection (EDP)</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319085">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TG</a:t>
                      </a:r>
                    </a:p>
                  </a:txBody>
                  <a:tcPr marL="86541" marR="86541" marT="25965" marB="2596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ME</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Revision (</a:t>
                      </a:r>
                      <a:r>
                        <a:rPr kumimoji="0" lang="en-US" sz="1700" b="0" i="0" u="none" strike="noStrike" cap="none" normalizeH="0" baseline="0" dirty="0" err="1">
                          <a:ln>
                            <a:noFill/>
                          </a:ln>
                          <a:solidFill>
                            <a:schemeClr val="tx1"/>
                          </a:solidFill>
                          <a:effectLst/>
                          <a:latin typeface="Times New Roman" pitchFamily="18" charset="0"/>
                        </a:rPr>
                        <a:t>REVme</a:t>
                      </a:r>
                      <a:r>
                        <a:rPr kumimoji="0" lang="en-US" sz="1700" b="0" i="0" u="none" strike="noStrike" cap="none" normalizeH="0" baseline="0" dirty="0">
                          <a:ln>
                            <a:noFill/>
                          </a:ln>
                          <a:solidFill>
                            <a:schemeClr val="tx1"/>
                          </a:solidFill>
                          <a:effectLst/>
                          <a:latin typeface="Times New Roman" pitchFamily="18" charset="0"/>
                        </a:rPr>
                        <a:t>)</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2"/>
                  </a:ext>
                </a:extLst>
              </a:tr>
              <a:tr h="319085">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WG</a:t>
                      </a:r>
                    </a:p>
                  </a:txBody>
                  <a:tcPr marL="86541" marR="86541" marT="25965" marB="2596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COR1</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802.11-2020 Corrigendum (11ay ANA)</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3"/>
                  </a:ext>
                </a:extLst>
              </a:tr>
              <a:tr h="319085">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TG</a:t>
                      </a:r>
                    </a:p>
                  </a:txBody>
                  <a:tcPr marL="86541" marR="86541" marT="25965" marB="2596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BK</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rPr>
                        <a:t>320 MHz Positioning (To be confirmed)</a:t>
                      </a:r>
                    </a:p>
                  </a:txBody>
                  <a:tcPr marL="86541" marR="86541" marT="25965" marB="2596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4"/>
                  </a:ext>
                </a:extLst>
              </a:tr>
            </a:tbl>
          </a:graphicData>
        </a:graphic>
      </p:graphicFrame>
      <p:sp>
        <p:nvSpPr>
          <p:cNvPr id="10" name="Slide Number Placeholder 3">
            <a:extLst>
              <a:ext uri="{FF2B5EF4-FFF2-40B4-BE49-F238E27FC236}">
                <a16:creationId xmlns:a16="http://schemas.microsoft.com/office/drawing/2014/main" id="{BF643904-9E3C-4FA3-98D5-B2FDC78C932F}"/>
              </a:ext>
            </a:extLst>
          </p:cNvPr>
          <p:cNvSpPr txBox="1">
            <a:spLocks/>
          </p:cNvSpPr>
          <p:nvPr/>
        </p:nvSpPr>
        <p:spPr>
          <a:xfrm>
            <a:off x="11201400" y="6404269"/>
            <a:ext cx="533399" cy="232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tint val="75000"/>
                  </a:prstClr>
                </a:solidFill>
              </a:rPr>
              <a:t>  </a:t>
            </a:r>
          </a:p>
        </p:txBody>
      </p:sp>
      <p:sp>
        <p:nvSpPr>
          <p:cNvPr id="3" name="Slide Number Placeholder 2"/>
          <p:cNvSpPr>
            <a:spLocks noGrp="1"/>
          </p:cNvSpPr>
          <p:nvPr>
            <p:ph type="sldNum" sz="quarter" idx="12"/>
          </p:nvPr>
        </p:nvSpPr>
        <p:spPr/>
        <p:txBody>
          <a:bodyPr/>
          <a:lstStyle/>
          <a:p>
            <a:pPr>
              <a:defRPr/>
            </a:pPr>
            <a:r>
              <a:rPr lang="en-US"/>
              <a:t>Slide </a:t>
            </a:r>
            <a:fld id="{638FAED2-464C-4508-9182-2C89713D063B}" type="slidenum">
              <a:rPr lang="en-US" smtClean="0"/>
              <a:pPr>
                <a:defRPr/>
              </a:pPr>
              <a:t>5</a:t>
            </a:fld>
            <a:endParaRPr lang="en-US"/>
          </a:p>
        </p:txBody>
      </p:sp>
    </p:spTree>
    <p:extLst>
      <p:ext uri="{BB962C8B-B14F-4D97-AF65-F5344CB8AC3E}">
        <p14:creationId xmlns:p14="http://schemas.microsoft.com/office/powerpoint/2010/main" val="42784938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2"/>
          <p:cNvSpPr>
            <a:spLocks noGrp="1"/>
          </p:cNvSpPr>
          <p:nvPr>
            <p:ph type="title"/>
          </p:nvPr>
        </p:nvSpPr>
        <p:spPr>
          <a:xfrm>
            <a:off x="762001" y="589599"/>
            <a:ext cx="10896600" cy="701183"/>
          </a:xfrm>
        </p:spPr>
        <p:txBody>
          <a:bodyPr/>
          <a:lstStyle/>
          <a:p>
            <a:pPr>
              <a:lnSpc>
                <a:spcPct val="80000"/>
              </a:lnSpc>
            </a:pPr>
            <a:r>
              <a:rPr lang="en-GB" altLang="en-US" dirty="0">
                <a:latin typeface="Ericsson Capital TT" charset="0"/>
                <a:ea typeface="ＭＳ Ｐゴシック" charset="-128"/>
              </a:rPr>
              <a:t>IEEE </a:t>
            </a:r>
            <a:r>
              <a:rPr lang="en-GB" altLang="en-US" dirty="0" err="1">
                <a:latin typeface="Ericsson Capital TT" charset="0"/>
                <a:ea typeface="ＭＳ Ｐゴシック" charset="-128"/>
              </a:rPr>
              <a:t>Std</a:t>
            </a:r>
            <a:r>
              <a:rPr lang="en-GB" altLang="en-US" dirty="0">
                <a:latin typeface="Ericsson Capital TT" charset="0"/>
                <a:ea typeface="ＭＳ Ｐゴシック" charset="-128"/>
              </a:rPr>
              <a:t> 802.11ah-2016 enables Wi-Fi for M2M and IoT applications</a:t>
            </a:r>
            <a:br>
              <a:rPr lang="en-GB" altLang="en-US" dirty="0">
                <a:latin typeface="Ericsson Capital TT" charset="0"/>
                <a:ea typeface="ＭＳ Ｐゴシック" charset="-128"/>
              </a:rPr>
            </a:br>
            <a:endParaRPr lang="en-GB" altLang="en-US" dirty="0">
              <a:latin typeface="Ericsson Capital TT" charset="0"/>
              <a:ea typeface="ＭＳ Ｐゴシック" charset="-128"/>
            </a:endParaRPr>
          </a:p>
        </p:txBody>
      </p:sp>
      <p:grpSp>
        <p:nvGrpSpPr>
          <p:cNvPr id="3" name="Group 2"/>
          <p:cNvGrpSpPr/>
          <p:nvPr/>
        </p:nvGrpSpPr>
        <p:grpSpPr>
          <a:xfrm>
            <a:off x="152400" y="1828800"/>
            <a:ext cx="4450105" cy="3968679"/>
            <a:chOff x="1966914" y="1323773"/>
            <a:chExt cx="4543425" cy="4275138"/>
          </a:xfrm>
        </p:grpSpPr>
        <p:sp>
          <p:nvSpPr>
            <p:cNvPr id="12" name="TextBox 11"/>
            <p:cNvSpPr txBox="1"/>
            <p:nvPr/>
          </p:nvSpPr>
          <p:spPr>
            <a:xfrm>
              <a:off x="3019426" y="1713121"/>
              <a:ext cx="1070575" cy="256686"/>
            </a:xfrm>
            <a:prstGeom prst="rect">
              <a:avLst/>
            </a:prstGeom>
            <a:noFill/>
          </p:spPr>
          <p:txBody>
            <a:bodyPr wrap="none" lIns="71323" tIns="35662" rIns="71323" bIns="35662">
              <a:spAutoFit/>
            </a:bodyPr>
            <a:lstStyle/>
            <a:p>
              <a:pPr defTabSz="356616">
                <a:defRPr/>
              </a:pPr>
              <a:r>
                <a:rPr lang="en-US" sz="1200" b="1" dirty="0">
                  <a:solidFill>
                    <a:prstClr val="white">
                      <a:lumMod val="50000"/>
                    </a:prstClr>
                  </a:solidFill>
                  <a:latin typeface="Verdana"/>
                  <a:ea typeface="ＭＳ Ｐゴシック" charset="0"/>
                  <a:cs typeface="Arial" charset="0"/>
                </a:rPr>
                <a:t>Bandwidth</a:t>
              </a:r>
            </a:p>
          </p:txBody>
        </p:sp>
        <p:sp>
          <p:nvSpPr>
            <p:cNvPr id="30723" name="TextBox 12"/>
            <p:cNvSpPr txBox="1">
              <a:spLocks noChangeArrowheads="1"/>
            </p:cNvSpPr>
            <p:nvPr/>
          </p:nvSpPr>
          <p:spPr bwMode="auto">
            <a:xfrm>
              <a:off x="4864896" y="2210008"/>
              <a:ext cx="1442471" cy="256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1323" tIns="35662" rIns="71323" bIns="35662">
              <a:spAutoFit/>
            </a:bodyPr>
            <a:lstStyle>
              <a:lvl1pPr defTabSz="457200" eaLnBrk="0" hangingPunct="0">
                <a:defRPr sz="2000">
                  <a:solidFill>
                    <a:schemeClr val="tx1"/>
                  </a:solidFill>
                  <a:latin typeface="Arial" charset="0"/>
                  <a:ea typeface="ＭＳ Ｐゴシック" charset="-128"/>
                </a:defRPr>
              </a:lvl1pPr>
              <a:lvl2pPr marL="742950" indent="-285750" defTabSz="457200" eaLnBrk="0" hangingPunct="0">
                <a:defRPr sz="2000">
                  <a:solidFill>
                    <a:schemeClr val="tx1"/>
                  </a:solidFill>
                  <a:latin typeface="Arial" charset="0"/>
                  <a:ea typeface="ＭＳ Ｐゴシック" charset="-128"/>
                </a:defRPr>
              </a:lvl2pPr>
              <a:lvl3pPr marL="1143000" indent="-228600" defTabSz="457200" eaLnBrk="0" hangingPunct="0">
                <a:defRPr sz="2000">
                  <a:solidFill>
                    <a:schemeClr val="tx1"/>
                  </a:solidFill>
                  <a:latin typeface="Arial" charset="0"/>
                  <a:ea typeface="ＭＳ Ｐゴシック" charset="-128"/>
                </a:defRPr>
              </a:lvl3pPr>
              <a:lvl4pPr marL="1600200" indent="-228600" defTabSz="457200" eaLnBrk="0" hangingPunct="0">
                <a:defRPr sz="2000">
                  <a:solidFill>
                    <a:schemeClr val="tx1"/>
                  </a:solidFill>
                  <a:latin typeface="Arial" charset="0"/>
                  <a:ea typeface="ＭＳ Ｐゴシック" charset="-128"/>
                </a:defRPr>
              </a:lvl4pPr>
              <a:lvl5pPr marL="2057400" indent="-228600" defTabSz="457200" eaLnBrk="0" hangingPunct="0">
                <a:defRPr sz="20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r>
                <a:rPr lang="en-US" altLang="en-US" sz="1200" b="1">
                  <a:solidFill>
                    <a:srgbClr val="7F7F7F"/>
                  </a:solidFill>
                </a:rPr>
                <a:t>150Kbps – 4Mbps</a:t>
              </a:r>
            </a:p>
          </p:txBody>
        </p:sp>
        <p:sp>
          <p:nvSpPr>
            <p:cNvPr id="30724" name="TextBox 13"/>
            <p:cNvSpPr txBox="1">
              <a:spLocks noChangeArrowheads="1"/>
            </p:cNvSpPr>
            <p:nvPr/>
          </p:nvSpPr>
          <p:spPr bwMode="auto">
            <a:xfrm>
              <a:off x="4864894" y="2938670"/>
              <a:ext cx="1570712" cy="256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1323" tIns="35662" rIns="71323" bIns="35662">
              <a:spAutoFit/>
            </a:bodyPr>
            <a:lstStyle>
              <a:lvl1pPr defTabSz="457200" eaLnBrk="0" hangingPunct="0">
                <a:defRPr sz="2000">
                  <a:solidFill>
                    <a:schemeClr val="tx1"/>
                  </a:solidFill>
                  <a:latin typeface="Arial" charset="0"/>
                  <a:ea typeface="ＭＳ Ｐゴシック" charset="-128"/>
                </a:defRPr>
              </a:lvl1pPr>
              <a:lvl2pPr marL="742950" indent="-285750" defTabSz="457200" eaLnBrk="0" hangingPunct="0">
                <a:defRPr sz="2000">
                  <a:solidFill>
                    <a:schemeClr val="tx1"/>
                  </a:solidFill>
                  <a:latin typeface="Arial" charset="0"/>
                  <a:ea typeface="ＭＳ Ｐゴシック" charset="-128"/>
                </a:defRPr>
              </a:lvl2pPr>
              <a:lvl3pPr marL="1143000" indent="-228600" defTabSz="457200" eaLnBrk="0" hangingPunct="0">
                <a:defRPr sz="2000">
                  <a:solidFill>
                    <a:schemeClr val="tx1"/>
                  </a:solidFill>
                  <a:latin typeface="Arial" charset="0"/>
                  <a:ea typeface="ＭＳ Ｐゴシック" charset="-128"/>
                </a:defRPr>
              </a:lvl3pPr>
              <a:lvl4pPr marL="1600200" indent="-228600" defTabSz="457200" eaLnBrk="0" hangingPunct="0">
                <a:defRPr sz="2000">
                  <a:solidFill>
                    <a:schemeClr val="tx1"/>
                  </a:solidFill>
                  <a:latin typeface="Arial" charset="0"/>
                  <a:ea typeface="ＭＳ Ｐゴシック" charset="-128"/>
                </a:defRPr>
              </a:lvl4pPr>
              <a:lvl5pPr marL="2057400" indent="-228600" defTabSz="457200" eaLnBrk="0" hangingPunct="0">
                <a:defRPr sz="20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r>
                <a:rPr lang="en-US" altLang="en-US" sz="1200" b="1">
                  <a:solidFill>
                    <a:srgbClr val="7F7F7F"/>
                  </a:solidFill>
                </a:rPr>
                <a:t>650Kbps – 7.8Mbps</a:t>
              </a:r>
            </a:p>
          </p:txBody>
        </p:sp>
        <p:sp>
          <p:nvSpPr>
            <p:cNvPr id="30725" name="TextBox 14"/>
            <p:cNvSpPr txBox="1">
              <a:spLocks noChangeArrowheads="1"/>
            </p:cNvSpPr>
            <p:nvPr/>
          </p:nvSpPr>
          <p:spPr bwMode="auto">
            <a:xfrm>
              <a:off x="4864895" y="3678445"/>
              <a:ext cx="1588345" cy="256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1323" tIns="35662" rIns="71323" bIns="35662">
              <a:spAutoFit/>
            </a:bodyPr>
            <a:lstStyle>
              <a:lvl1pPr defTabSz="457200" eaLnBrk="0" hangingPunct="0">
                <a:defRPr sz="2000">
                  <a:solidFill>
                    <a:schemeClr val="tx1"/>
                  </a:solidFill>
                  <a:latin typeface="Arial" charset="0"/>
                  <a:ea typeface="ＭＳ Ｐゴシック" charset="-128"/>
                </a:defRPr>
              </a:lvl1pPr>
              <a:lvl2pPr marL="742950" indent="-285750" defTabSz="457200" eaLnBrk="0" hangingPunct="0">
                <a:defRPr sz="2000">
                  <a:solidFill>
                    <a:schemeClr val="tx1"/>
                  </a:solidFill>
                  <a:latin typeface="Arial" charset="0"/>
                  <a:ea typeface="ＭＳ Ｐゴシック" charset="-128"/>
                </a:defRPr>
              </a:lvl2pPr>
              <a:lvl3pPr marL="1143000" indent="-228600" defTabSz="457200" eaLnBrk="0" hangingPunct="0">
                <a:defRPr sz="2000">
                  <a:solidFill>
                    <a:schemeClr val="tx1"/>
                  </a:solidFill>
                  <a:latin typeface="Arial" charset="0"/>
                  <a:ea typeface="ＭＳ Ｐゴシック" charset="-128"/>
                </a:defRPr>
              </a:lvl3pPr>
              <a:lvl4pPr marL="1600200" indent="-228600" defTabSz="457200" eaLnBrk="0" hangingPunct="0">
                <a:defRPr sz="2000">
                  <a:solidFill>
                    <a:schemeClr val="tx1"/>
                  </a:solidFill>
                  <a:latin typeface="Arial" charset="0"/>
                  <a:ea typeface="ＭＳ Ｐゴシック" charset="-128"/>
                </a:defRPr>
              </a:lvl4pPr>
              <a:lvl5pPr marL="2057400" indent="-228600" defTabSz="457200" eaLnBrk="0" hangingPunct="0">
                <a:defRPr sz="20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r>
                <a:rPr lang="en-US" altLang="en-US" sz="1200" b="1">
                  <a:solidFill>
                    <a:srgbClr val="7F7F7F"/>
                  </a:solidFill>
                </a:rPr>
                <a:t>1.35Mbps – 18Mbps</a:t>
              </a:r>
            </a:p>
          </p:txBody>
        </p:sp>
        <p:sp>
          <p:nvSpPr>
            <p:cNvPr id="30726" name="TextBox 15"/>
            <p:cNvSpPr txBox="1">
              <a:spLocks noChangeArrowheads="1"/>
            </p:cNvSpPr>
            <p:nvPr/>
          </p:nvSpPr>
          <p:spPr bwMode="auto">
            <a:xfrm>
              <a:off x="4864894" y="4418220"/>
              <a:ext cx="1503386" cy="256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1323" tIns="35662" rIns="71323" bIns="35662">
              <a:spAutoFit/>
            </a:bodyPr>
            <a:lstStyle>
              <a:lvl1pPr defTabSz="457200" eaLnBrk="0" hangingPunct="0">
                <a:defRPr sz="2000">
                  <a:solidFill>
                    <a:schemeClr val="tx1"/>
                  </a:solidFill>
                  <a:latin typeface="Arial" charset="0"/>
                  <a:ea typeface="ＭＳ Ｐゴシック" charset="-128"/>
                </a:defRPr>
              </a:lvl1pPr>
              <a:lvl2pPr marL="742950" indent="-285750" defTabSz="457200" eaLnBrk="0" hangingPunct="0">
                <a:defRPr sz="2000">
                  <a:solidFill>
                    <a:schemeClr val="tx1"/>
                  </a:solidFill>
                  <a:latin typeface="Arial" charset="0"/>
                  <a:ea typeface="ＭＳ Ｐゴシック" charset="-128"/>
                </a:defRPr>
              </a:lvl2pPr>
              <a:lvl3pPr marL="1143000" indent="-228600" defTabSz="457200" eaLnBrk="0" hangingPunct="0">
                <a:defRPr sz="2000">
                  <a:solidFill>
                    <a:schemeClr val="tx1"/>
                  </a:solidFill>
                  <a:latin typeface="Arial" charset="0"/>
                  <a:ea typeface="ＭＳ Ｐゴシック" charset="-128"/>
                </a:defRPr>
              </a:lvl3pPr>
              <a:lvl4pPr marL="1600200" indent="-228600" defTabSz="457200" eaLnBrk="0" hangingPunct="0">
                <a:defRPr sz="2000">
                  <a:solidFill>
                    <a:schemeClr val="tx1"/>
                  </a:solidFill>
                  <a:latin typeface="Arial" charset="0"/>
                  <a:ea typeface="ＭＳ Ｐゴシック" charset="-128"/>
                </a:defRPr>
              </a:lvl4pPr>
              <a:lvl5pPr marL="2057400" indent="-228600" defTabSz="457200" eaLnBrk="0" hangingPunct="0">
                <a:defRPr sz="20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r>
                <a:rPr lang="en-US" altLang="en-US" sz="1200" b="1">
                  <a:solidFill>
                    <a:srgbClr val="7F7F7F"/>
                  </a:solidFill>
                </a:rPr>
                <a:t>2.9Mbps – 39Mbps</a:t>
              </a:r>
            </a:p>
          </p:txBody>
        </p:sp>
        <p:sp>
          <p:nvSpPr>
            <p:cNvPr id="30727" name="TextBox 16"/>
            <p:cNvSpPr txBox="1">
              <a:spLocks noChangeArrowheads="1"/>
            </p:cNvSpPr>
            <p:nvPr/>
          </p:nvSpPr>
          <p:spPr bwMode="auto">
            <a:xfrm>
              <a:off x="4864894" y="5159582"/>
              <a:ext cx="1503386" cy="256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1323" tIns="35662" rIns="71323" bIns="35662">
              <a:spAutoFit/>
            </a:bodyPr>
            <a:lstStyle>
              <a:lvl1pPr defTabSz="457200" eaLnBrk="0" hangingPunct="0">
                <a:defRPr sz="2000">
                  <a:solidFill>
                    <a:schemeClr val="tx1"/>
                  </a:solidFill>
                  <a:latin typeface="Arial" charset="0"/>
                  <a:ea typeface="ＭＳ Ｐゴシック" charset="-128"/>
                </a:defRPr>
              </a:lvl1pPr>
              <a:lvl2pPr marL="742950" indent="-285750" defTabSz="457200" eaLnBrk="0" hangingPunct="0">
                <a:defRPr sz="2000">
                  <a:solidFill>
                    <a:schemeClr val="tx1"/>
                  </a:solidFill>
                  <a:latin typeface="Arial" charset="0"/>
                  <a:ea typeface="ＭＳ Ｐゴシック" charset="-128"/>
                </a:defRPr>
              </a:lvl2pPr>
              <a:lvl3pPr marL="1143000" indent="-228600" defTabSz="457200" eaLnBrk="0" hangingPunct="0">
                <a:defRPr sz="2000">
                  <a:solidFill>
                    <a:schemeClr val="tx1"/>
                  </a:solidFill>
                  <a:latin typeface="Arial" charset="0"/>
                  <a:ea typeface="ＭＳ Ｐゴシック" charset="-128"/>
                </a:defRPr>
              </a:lvl3pPr>
              <a:lvl4pPr marL="1600200" indent="-228600" defTabSz="457200" eaLnBrk="0" hangingPunct="0">
                <a:defRPr sz="2000">
                  <a:solidFill>
                    <a:schemeClr val="tx1"/>
                  </a:solidFill>
                  <a:latin typeface="Arial" charset="0"/>
                  <a:ea typeface="ＭＳ Ｐゴシック" charset="-128"/>
                </a:defRPr>
              </a:lvl4pPr>
              <a:lvl5pPr marL="2057400" indent="-228600" defTabSz="457200" eaLnBrk="0" hangingPunct="0">
                <a:defRPr sz="20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r>
                <a:rPr lang="en-US" altLang="en-US" sz="1200" b="1">
                  <a:solidFill>
                    <a:srgbClr val="7F7F7F"/>
                  </a:solidFill>
                </a:rPr>
                <a:t>5.8Mbps – 78Mbps</a:t>
              </a:r>
            </a:p>
          </p:txBody>
        </p:sp>
        <p:sp>
          <p:nvSpPr>
            <p:cNvPr id="19" name="TextBox 18"/>
            <p:cNvSpPr txBox="1"/>
            <p:nvPr/>
          </p:nvSpPr>
          <p:spPr>
            <a:xfrm>
              <a:off x="4864894" y="1713121"/>
              <a:ext cx="947144" cy="256686"/>
            </a:xfrm>
            <a:prstGeom prst="rect">
              <a:avLst/>
            </a:prstGeom>
            <a:noFill/>
          </p:spPr>
          <p:txBody>
            <a:bodyPr wrap="none" lIns="71323" tIns="35662" rIns="71323" bIns="35662">
              <a:spAutoFit/>
            </a:bodyPr>
            <a:lstStyle/>
            <a:p>
              <a:pPr defTabSz="356616">
                <a:defRPr/>
              </a:pPr>
              <a:r>
                <a:rPr lang="en-US" sz="1200" b="1" dirty="0">
                  <a:solidFill>
                    <a:prstClr val="white">
                      <a:lumMod val="50000"/>
                    </a:prstClr>
                  </a:solidFill>
                  <a:latin typeface="Verdana"/>
                  <a:ea typeface="ＭＳ Ｐゴシック" charset="0"/>
                  <a:cs typeface="Arial" charset="0"/>
                </a:rPr>
                <a:t>PHY Rate</a:t>
              </a:r>
            </a:p>
          </p:txBody>
        </p:sp>
        <p:sp>
          <p:nvSpPr>
            <p:cNvPr id="20" name="Trapezoid 19"/>
            <p:cNvSpPr/>
            <p:nvPr/>
          </p:nvSpPr>
          <p:spPr>
            <a:xfrm>
              <a:off x="2106216" y="5018297"/>
              <a:ext cx="2743200" cy="549275"/>
            </a:xfrm>
            <a:prstGeom prst="trapezoid">
              <a:avLst/>
            </a:prstGeom>
            <a:solidFill>
              <a:schemeClr val="accent1"/>
            </a:solidFill>
            <a:ln w="25400" cap="flat" cmpd="sng" algn="ctr">
              <a:noFill/>
              <a:prstDash val="solid"/>
            </a:ln>
            <a:effectLst/>
            <a:extLst>
              <a:ext uri="{91240B29-F687-4F45-9708-019B960494DF}">
                <a14:hiddenLine xmlns:a14="http://schemas.microsoft.com/office/drawing/2010/main" w="25400" cap="flat" cmpd="sng" algn="ctr">
                  <a:solidFill>
                    <a:schemeClr val="accent3"/>
                  </a:solidFill>
                  <a:prstDash val="solid"/>
                </a14:hiddenLine>
              </a:ext>
            </a:extLst>
          </p:spPr>
          <p:style>
            <a:lnRef idx="2">
              <a:schemeClr val="accent3"/>
            </a:lnRef>
            <a:fillRef idx="1">
              <a:schemeClr val="lt1"/>
            </a:fillRef>
            <a:effectRef idx="0">
              <a:schemeClr val="accent3"/>
            </a:effectRef>
            <a:fontRef idx="minor">
              <a:schemeClr val="dk1"/>
            </a:fontRef>
          </p:style>
          <p:txBody>
            <a:bodyPr lIns="71323" tIns="35662" rIns="71323" bIns="35662" anchor="ctr"/>
            <a:lstStyle/>
            <a:p>
              <a:pPr algn="ctr" defTabSz="356616">
                <a:defRPr/>
              </a:pPr>
              <a:r>
                <a:rPr lang="en-US" sz="1200" b="1" kern="0" dirty="0">
                  <a:solidFill>
                    <a:srgbClr val="FFFFFF"/>
                  </a:solidFill>
                </a:rPr>
                <a:t>16 MHz</a:t>
              </a:r>
            </a:p>
          </p:txBody>
        </p:sp>
        <p:sp>
          <p:nvSpPr>
            <p:cNvPr id="21" name="Trapezoid 20"/>
            <p:cNvSpPr/>
            <p:nvPr/>
          </p:nvSpPr>
          <p:spPr>
            <a:xfrm>
              <a:off x="2792016" y="4281697"/>
              <a:ext cx="1371600" cy="547687"/>
            </a:xfrm>
            <a:prstGeom prst="trapezoid">
              <a:avLst/>
            </a:prstGeom>
            <a:solidFill>
              <a:srgbClr val="A5C753"/>
            </a:solidFill>
            <a:ln w="25400" cap="flat" cmpd="sng" algn="ctr">
              <a:noFill/>
              <a:prstDash val="solid"/>
            </a:ln>
            <a:effectLst/>
            <a:extLst>
              <a:ext uri="{91240B29-F687-4F45-9708-019B960494DF}">
                <a14:hiddenLine xmlns:a14="http://schemas.microsoft.com/office/drawing/2010/main" w="25400" cap="flat" cmpd="sng" algn="ctr">
                  <a:solidFill>
                    <a:schemeClr val="accent3"/>
                  </a:solidFill>
                  <a:prstDash val="solid"/>
                </a14:hiddenLine>
              </a:ext>
            </a:extLst>
          </p:spPr>
          <p:style>
            <a:lnRef idx="2">
              <a:schemeClr val="accent3"/>
            </a:lnRef>
            <a:fillRef idx="1">
              <a:schemeClr val="lt1"/>
            </a:fillRef>
            <a:effectRef idx="0">
              <a:schemeClr val="accent3"/>
            </a:effectRef>
            <a:fontRef idx="minor">
              <a:schemeClr val="dk1"/>
            </a:fontRef>
          </p:style>
          <p:txBody>
            <a:bodyPr lIns="71323" tIns="35662" rIns="71323" bIns="35662" anchor="ctr"/>
            <a:lstStyle/>
            <a:p>
              <a:pPr algn="ctr" defTabSz="356616">
                <a:defRPr/>
              </a:pPr>
              <a:r>
                <a:rPr lang="en-US" sz="1200" b="1" kern="0" dirty="0">
                  <a:solidFill>
                    <a:srgbClr val="FFFFFF"/>
                  </a:solidFill>
                </a:rPr>
                <a:t>8 MHz</a:t>
              </a:r>
            </a:p>
          </p:txBody>
        </p:sp>
        <p:sp>
          <p:nvSpPr>
            <p:cNvPr id="22" name="Trapezoid 21"/>
            <p:cNvSpPr/>
            <p:nvPr/>
          </p:nvSpPr>
          <p:spPr>
            <a:xfrm>
              <a:off x="3134916" y="3543509"/>
              <a:ext cx="685800" cy="549275"/>
            </a:xfrm>
            <a:prstGeom prst="trapezoid">
              <a:avLst/>
            </a:prstGeom>
            <a:solidFill>
              <a:srgbClr val="BED682"/>
            </a:solidFill>
            <a:ln w="25400" cap="flat" cmpd="sng" algn="ctr">
              <a:noFill/>
              <a:prstDash val="solid"/>
            </a:ln>
            <a:effectLst/>
            <a:extLst>
              <a:ext uri="{91240B29-F687-4F45-9708-019B960494DF}">
                <a14:hiddenLine xmlns:a14="http://schemas.microsoft.com/office/drawing/2010/main" w="25400" cap="flat" cmpd="sng" algn="ctr">
                  <a:solidFill>
                    <a:schemeClr val="accent3"/>
                  </a:solidFill>
                  <a:prstDash val="solid"/>
                </a14:hiddenLine>
              </a:ext>
            </a:extLst>
          </p:spPr>
          <p:style>
            <a:lnRef idx="2">
              <a:schemeClr val="accent3"/>
            </a:lnRef>
            <a:fillRef idx="1">
              <a:schemeClr val="lt1"/>
            </a:fillRef>
            <a:effectRef idx="0">
              <a:schemeClr val="accent3"/>
            </a:effectRef>
            <a:fontRef idx="minor">
              <a:schemeClr val="dk1"/>
            </a:fontRef>
          </p:style>
          <p:txBody>
            <a:bodyPr lIns="71323" tIns="35662" rIns="71323" bIns="35662" anchor="ctr"/>
            <a:lstStyle/>
            <a:p>
              <a:pPr algn="ctr" defTabSz="356616">
                <a:defRPr/>
              </a:pPr>
              <a:r>
                <a:rPr lang="en-US" sz="1200" b="1" kern="0" dirty="0">
                  <a:solidFill>
                    <a:prstClr val="white"/>
                  </a:solidFill>
                </a:rPr>
                <a:t>4 MHz</a:t>
              </a:r>
            </a:p>
          </p:txBody>
        </p:sp>
        <p:sp>
          <p:nvSpPr>
            <p:cNvPr id="23" name="Trapezoid 22"/>
            <p:cNvSpPr/>
            <p:nvPr/>
          </p:nvSpPr>
          <p:spPr>
            <a:xfrm>
              <a:off x="3306366" y="2806907"/>
              <a:ext cx="342900" cy="547688"/>
            </a:xfrm>
            <a:prstGeom prst="trapezoid">
              <a:avLst/>
            </a:prstGeom>
            <a:solidFill>
              <a:srgbClr val="D5E4AF"/>
            </a:solidFill>
            <a:ln w="25400" cap="flat" cmpd="sng" algn="ctr">
              <a:noFill/>
              <a:prstDash val="solid"/>
            </a:ln>
            <a:effectLst/>
            <a:extLst>
              <a:ext uri="{91240B29-F687-4F45-9708-019B960494DF}">
                <a14:hiddenLine xmlns:a14="http://schemas.microsoft.com/office/drawing/2010/main" w="25400" cap="flat" cmpd="sng" algn="ctr">
                  <a:solidFill>
                    <a:schemeClr val="accent3"/>
                  </a:solidFill>
                  <a:prstDash val="solid"/>
                </a14:hiddenLine>
              </a:ext>
            </a:extLst>
          </p:spPr>
          <p:style>
            <a:lnRef idx="2">
              <a:schemeClr val="accent3"/>
            </a:lnRef>
            <a:fillRef idx="1">
              <a:schemeClr val="lt1"/>
            </a:fillRef>
            <a:effectRef idx="0">
              <a:schemeClr val="accent3"/>
            </a:effectRef>
            <a:fontRef idx="minor">
              <a:schemeClr val="dk1"/>
            </a:fontRef>
          </p:style>
          <p:txBody>
            <a:bodyPr lIns="71323" tIns="35662" rIns="71323" bIns="35662" anchor="ctr"/>
            <a:lstStyle/>
            <a:p>
              <a:pPr algn="ctr" defTabSz="356616">
                <a:defRPr/>
              </a:pPr>
              <a:endParaRPr lang="en-US" sz="500" b="1" kern="0" dirty="0">
                <a:solidFill>
                  <a:prstClr val="white">
                    <a:lumMod val="50000"/>
                  </a:prstClr>
                </a:solidFill>
              </a:endParaRPr>
            </a:p>
          </p:txBody>
        </p:sp>
        <p:sp>
          <p:nvSpPr>
            <p:cNvPr id="25" name="TextBox 24"/>
            <p:cNvSpPr txBox="1"/>
            <p:nvPr/>
          </p:nvSpPr>
          <p:spPr>
            <a:xfrm>
              <a:off x="3247900" y="2798971"/>
              <a:ext cx="459830" cy="441352"/>
            </a:xfrm>
            <a:prstGeom prst="rect">
              <a:avLst/>
            </a:prstGeom>
            <a:noFill/>
            <a:ln/>
            <a:extLst>
              <a:ext uri="{909E8E84-426E-40DD-AFC4-6F175D3DCCD1}">
                <a14:hiddenFill xmlns:a14="http://schemas.microsoft.com/office/drawing/2010/main">
                  <a:solidFill>
                    <a:srgbClr val="D5E4AF"/>
                  </a:solidFill>
                </a14:hiddenFill>
              </a:ext>
            </a:extLst>
          </p:spPr>
          <p:style>
            <a:lnRef idx="2">
              <a:schemeClr val="accent3"/>
            </a:lnRef>
            <a:fillRef idx="1">
              <a:schemeClr val="lt1"/>
            </a:fillRef>
            <a:effectRef idx="0">
              <a:schemeClr val="accent3"/>
            </a:effectRef>
            <a:fontRef idx="minor">
              <a:schemeClr val="dk1"/>
            </a:fontRef>
          </p:style>
          <p:txBody>
            <a:bodyPr wrap="none" lIns="71323" tIns="35662" rIns="71323" bIns="35662">
              <a:spAutoFit/>
            </a:bodyPr>
            <a:lstStyle/>
            <a:p>
              <a:pPr algn="ctr" defTabSz="356616">
                <a:defRPr/>
              </a:pPr>
              <a:r>
                <a:rPr lang="en-US" sz="1200" b="1" dirty="0">
                  <a:solidFill>
                    <a:prstClr val="white">
                      <a:lumMod val="50000"/>
                    </a:prstClr>
                  </a:solidFill>
                </a:rPr>
                <a:t>2 </a:t>
              </a:r>
              <a:br>
                <a:rPr lang="en-US" sz="1200" b="1" dirty="0">
                  <a:solidFill>
                    <a:prstClr val="white">
                      <a:lumMod val="50000"/>
                    </a:prstClr>
                  </a:solidFill>
                </a:rPr>
              </a:br>
              <a:r>
                <a:rPr lang="en-US" sz="1200" b="1" dirty="0">
                  <a:solidFill>
                    <a:prstClr val="white">
                      <a:lumMod val="50000"/>
                    </a:prstClr>
                  </a:solidFill>
                </a:rPr>
                <a:t>MHz</a:t>
              </a:r>
            </a:p>
          </p:txBody>
        </p:sp>
        <p:sp>
          <p:nvSpPr>
            <p:cNvPr id="24" name="Trapezoid 23"/>
            <p:cNvSpPr/>
            <p:nvPr/>
          </p:nvSpPr>
          <p:spPr>
            <a:xfrm>
              <a:off x="3392091" y="2068722"/>
              <a:ext cx="171450" cy="549275"/>
            </a:xfrm>
            <a:prstGeom prst="trapezoid">
              <a:avLst/>
            </a:prstGeom>
            <a:solidFill>
              <a:srgbClr val="EBF2D9"/>
            </a:solidFill>
            <a:ln w="25400" cap="flat" cmpd="sng" algn="ctr">
              <a:noFill/>
              <a:prstDash val="solid"/>
            </a:ln>
            <a:effectLst/>
            <a:extLst>
              <a:ext uri="{91240B29-F687-4F45-9708-019B960494DF}">
                <a14:hiddenLine xmlns:a14="http://schemas.microsoft.com/office/drawing/2010/main" w="25400" cap="flat" cmpd="sng" algn="ctr">
                  <a:solidFill>
                    <a:schemeClr val="accent3"/>
                  </a:solidFill>
                  <a:prstDash val="solid"/>
                </a14:hiddenLine>
              </a:ext>
            </a:extLst>
          </p:spPr>
          <p:style>
            <a:lnRef idx="2">
              <a:schemeClr val="accent3"/>
            </a:lnRef>
            <a:fillRef idx="1">
              <a:schemeClr val="lt1"/>
            </a:fillRef>
            <a:effectRef idx="0">
              <a:schemeClr val="accent3"/>
            </a:effectRef>
            <a:fontRef idx="minor">
              <a:schemeClr val="dk1"/>
            </a:fontRef>
          </p:style>
          <p:txBody>
            <a:bodyPr lIns="71323" tIns="35662" rIns="71323" bIns="35662" anchor="ctr"/>
            <a:lstStyle/>
            <a:p>
              <a:pPr algn="ctr" defTabSz="356616">
                <a:defRPr/>
              </a:pPr>
              <a:endParaRPr lang="en-US" sz="400" b="1" kern="0" dirty="0">
                <a:solidFill>
                  <a:prstClr val="white"/>
                </a:solidFill>
              </a:endParaRPr>
            </a:p>
          </p:txBody>
        </p:sp>
        <p:sp>
          <p:nvSpPr>
            <p:cNvPr id="26" name="TextBox 25"/>
            <p:cNvSpPr txBox="1"/>
            <p:nvPr/>
          </p:nvSpPr>
          <p:spPr>
            <a:xfrm>
              <a:off x="3248497" y="2140938"/>
              <a:ext cx="459830" cy="441352"/>
            </a:xfrm>
            <a:prstGeom prst="rect">
              <a:avLst/>
            </a:prstGeom>
            <a:noFill/>
            <a:ln w="25400" cap="flat" cmpd="sng" algn="ctr">
              <a:noFill/>
              <a:prstDash val="solid"/>
            </a:ln>
            <a:effectLst/>
            <a:extLst>
              <a:ext uri="{909E8E84-426E-40DD-AFC4-6F175D3DCCD1}">
                <a14:hiddenFill xmlns:a14="http://schemas.microsoft.com/office/drawing/2010/main">
                  <a:solidFill>
                    <a:srgbClr val="EBF2D9"/>
                  </a:solidFill>
                </a14:hiddenFill>
              </a:ext>
              <a:ext uri="{91240B29-F687-4F45-9708-019B960494DF}">
                <a14:hiddenLine xmlns:a14="http://schemas.microsoft.com/office/drawing/2010/main" w="25400" cap="flat" cmpd="sng" algn="ctr">
                  <a:solidFill>
                    <a:schemeClr val="accent3"/>
                  </a:solidFill>
                  <a:prstDash val="solid"/>
                </a14:hiddenLine>
              </a:ext>
            </a:extLst>
          </p:spPr>
          <p:style>
            <a:lnRef idx="2">
              <a:schemeClr val="accent3"/>
            </a:lnRef>
            <a:fillRef idx="1">
              <a:schemeClr val="lt1"/>
            </a:fillRef>
            <a:effectRef idx="0">
              <a:schemeClr val="accent3"/>
            </a:effectRef>
            <a:fontRef idx="minor">
              <a:schemeClr val="dk1"/>
            </a:fontRef>
          </p:style>
          <p:txBody>
            <a:bodyPr wrap="none" lIns="71323" tIns="35662" rIns="71323" bIns="35662" anchor="ctr">
              <a:spAutoFit/>
            </a:bodyPr>
            <a:lstStyle/>
            <a:p>
              <a:pPr algn="ctr" defTabSz="356616">
                <a:defRPr/>
              </a:pPr>
              <a:r>
                <a:rPr lang="en-US" sz="1200" b="1" dirty="0">
                  <a:solidFill>
                    <a:prstClr val="white">
                      <a:lumMod val="50000"/>
                    </a:prstClr>
                  </a:solidFill>
                </a:rPr>
                <a:t>1</a:t>
              </a:r>
              <a:br>
                <a:rPr lang="en-US" sz="1200" b="1" dirty="0">
                  <a:solidFill>
                    <a:prstClr val="white">
                      <a:lumMod val="50000"/>
                    </a:prstClr>
                  </a:solidFill>
                </a:rPr>
              </a:br>
              <a:r>
                <a:rPr lang="en-US" sz="1200" b="1" dirty="0">
                  <a:solidFill>
                    <a:prstClr val="white">
                      <a:lumMod val="50000"/>
                    </a:prstClr>
                  </a:solidFill>
                </a:rPr>
                <a:t>MHz</a:t>
              </a:r>
            </a:p>
          </p:txBody>
        </p:sp>
        <p:sp>
          <p:nvSpPr>
            <p:cNvPr id="30736" name="Freeform 3"/>
            <p:cNvSpPr>
              <a:spLocks noChangeAspect="1"/>
            </p:cNvSpPr>
            <p:nvPr/>
          </p:nvSpPr>
          <p:spPr bwMode="auto">
            <a:xfrm>
              <a:off x="1966914" y="1323773"/>
              <a:ext cx="4543425" cy="4275138"/>
            </a:xfrm>
            <a:custGeom>
              <a:avLst/>
              <a:gdLst>
                <a:gd name="T0" fmla="*/ 2147483647 w 1671"/>
                <a:gd name="T1" fmla="*/ 2147483647 h 1140"/>
                <a:gd name="T2" fmla="*/ 0 w 1671"/>
                <a:gd name="T3" fmla="*/ 2147483647 h 1140"/>
                <a:gd name="T4" fmla="*/ 0 w 1671"/>
                <a:gd name="T5" fmla="*/ 2147483647 h 1140"/>
                <a:gd name="T6" fmla="*/ 0 w 1671"/>
                <a:gd name="T7" fmla="*/ 2147483647 h 1140"/>
                <a:gd name="T8" fmla="*/ 2147483647 w 1671"/>
                <a:gd name="T9" fmla="*/ 0 h 1140"/>
                <a:gd name="T10" fmla="*/ 2147483647 w 1671"/>
                <a:gd name="T11" fmla="*/ 0 h 1140"/>
                <a:gd name="T12" fmla="*/ 2147483647 w 1671"/>
                <a:gd name="T13" fmla="*/ 0 h 1140"/>
                <a:gd name="T14" fmla="*/ 2147483647 w 1671"/>
                <a:gd name="T15" fmla="*/ 2147483647 h 1140"/>
                <a:gd name="T16" fmla="*/ 2147483647 w 1671"/>
                <a:gd name="T17" fmla="*/ 2147483647 h 1140"/>
                <a:gd name="T18" fmla="*/ 2147483647 w 1671"/>
                <a:gd name="T19" fmla="*/ 2147483647 h 1140"/>
                <a:gd name="T20" fmla="*/ 2147483647 w 1671"/>
                <a:gd name="T21" fmla="*/ 2147483647 h 1140"/>
                <a:gd name="T22" fmla="*/ 2147483647 w 1671"/>
                <a:gd name="T23" fmla="*/ 2147483647 h 1140"/>
                <a:gd name="T24" fmla="*/ 2147483647 w 1671"/>
                <a:gd name="T25" fmla="*/ 2147483647 h 1140"/>
                <a:gd name="T26" fmla="*/ 2147483647 w 1671"/>
                <a:gd name="T27" fmla="*/ 2147483647 h 1140"/>
                <a:gd name="T28" fmla="*/ 2147483647 w 1671"/>
                <a:gd name="T29" fmla="*/ 2147483647 h 1140"/>
                <a:gd name="T30" fmla="*/ 2147483647 w 1671"/>
                <a:gd name="T31" fmla="*/ 2147483647 h 1140"/>
                <a:gd name="T32" fmla="*/ 2147483647 w 1671"/>
                <a:gd name="T33" fmla="*/ 2147483647 h 1140"/>
                <a:gd name="T34" fmla="*/ 2147483647 w 1671"/>
                <a:gd name="T35" fmla="*/ 2147483647 h 1140"/>
                <a:gd name="T36" fmla="*/ 2147483647 w 1671"/>
                <a:gd name="T37" fmla="*/ 2147483647 h 1140"/>
                <a:gd name="T38" fmla="*/ 2147483647 w 1671"/>
                <a:gd name="T39" fmla="*/ 2147483647 h 1140"/>
                <a:gd name="T40" fmla="*/ 2147483647 w 1671"/>
                <a:gd name="T41" fmla="*/ 2147483647 h 1140"/>
                <a:gd name="T42" fmla="*/ 2147483647 w 1671"/>
                <a:gd name="T43" fmla="*/ 2147483647 h 1140"/>
                <a:gd name="T44" fmla="*/ 2147483647 w 1671"/>
                <a:gd name="T45" fmla="*/ 2147483647 h 1140"/>
                <a:gd name="T46" fmla="*/ 2147483647 w 1671"/>
                <a:gd name="T47" fmla="*/ 2147483647 h 1140"/>
                <a:gd name="T48" fmla="*/ 2147483647 w 1671"/>
                <a:gd name="T49" fmla="*/ 2147483647 h 1140"/>
                <a:gd name="T50" fmla="*/ 2147483647 w 1671"/>
                <a:gd name="T51" fmla="*/ 2147483647 h 1140"/>
                <a:gd name="T52" fmla="*/ 2147483647 w 1671"/>
                <a:gd name="T53" fmla="*/ 2147483647 h 1140"/>
                <a:gd name="T54" fmla="*/ 2147483647 w 1671"/>
                <a:gd name="T55" fmla="*/ 2147483647 h 1140"/>
                <a:gd name="T56" fmla="*/ 2147483647 w 1671"/>
                <a:gd name="T57" fmla="*/ 2147483647 h 1140"/>
                <a:gd name="T58" fmla="*/ 2147483647 w 1671"/>
                <a:gd name="T59" fmla="*/ 2147483647 h 1140"/>
                <a:gd name="T60" fmla="*/ 2147483647 w 1671"/>
                <a:gd name="T61" fmla="*/ 2147483647 h 1140"/>
                <a:gd name="T62" fmla="*/ 2147483647 w 1671"/>
                <a:gd name="T63" fmla="*/ 2147483647 h 1140"/>
                <a:gd name="T64" fmla="*/ 2147483647 w 1671"/>
                <a:gd name="T65" fmla="*/ 2147483647 h 1140"/>
                <a:gd name="T66" fmla="*/ 2147483647 w 1671"/>
                <a:gd name="T67" fmla="*/ 2147483647 h 1140"/>
                <a:gd name="T68" fmla="*/ 2147483647 w 1671"/>
                <a:gd name="T69" fmla="*/ 2147483647 h 114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71"/>
                <a:gd name="T106" fmla="*/ 0 h 1140"/>
                <a:gd name="T107" fmla="*/ 1671 w 1671"/>
                <a:gd name="T108" fmla="*/ 1140 h 114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71" h="1140">
                  <a:moveTo>
                    <a:pt x="31" y="1140"/>
                  </a:moveTo>
                  <a:cubicBezTo>
                    <a:pt x="14" y="1140"/>
                    <a:pt x="0" y="1126"/>
                    <a:pt x="0" y="1109"/>
                  </a:cubicBezTo>
                  <a:cubicBezTo>
                    <a:pt x="0" y="1109"/>
                    <a:pt x="0" y="1109"/>
                    <a:pt x="0" y="1109"/>
                  </a:cubicBezTo>
                  <a:cubicBezTo>
                    <a:pt x="0" y="31"/>
                    <a:pt x="0" y="31"/>
                    <a:pt x="0" y="31"/>
                  </a:cubicBezTo>
                  <a:cubicBezTo>
                    <a:pt x="0" y="14"/>
                    <a:pt x="14" y="0"/>
                    <a:pt x="31" y="0"/>
                  </a:cubicBezTo>
                  <a:cubicBezTo>
                    <a:pt x="31" y="0"/>
                    <a:pt x="31" y="0"/>
                    <a:pt x="31" y="0"/>
                  </a:cubicBezTo>
                  <a:cubicBezTo>
                    <a:pt x="1640" y="0"/>
                    <a:pt x="1640" y="0"/>
                    <a:pt x="1640" y="0"/>
                  </a:cubicBezTo>
                  <a:cubicBezTo>
                    <a:pt x="1657" y="0"/>
                    <a:pt x="1671" y="14"/>
                    <a:pt x="1671" y="31"/>
                  </a:cubicBezTo>
                  <a:cubicBezTo>
                    <a:pt x="1671" y="31"/>
                    <a:pt x="1671" y="31"/>
                    <a:pt x="1671" y="31"/>
                  </a:cubicBezTo>
                  <a:cubicBezTo>
                    <a:pt x="1671" y="53"/>
                    <a:pt x="1671" y="53"/>
                    <a:pt x="1671" y="53"/>
                  </a:cubicBezTo>
                  <a:cubicBezTo>
                    <a:pt x="1671" y="57"/>
                    <a:pt x="1667" y="61"/>
                    <a:pt x="1663" y="61"/>
                  </a:cubicBezTo>
                  <a:cubicBezTo>
                    <a:pt x="1663" y="61"/>
                    <a:pt x="1663" y="61"/>
                    <a:pt x="1663" y="61"/>
                  </a:cubicBezTo>
                  <a:cubicBezTo>
                    <a:pt x="1658" y="61"/>
                    <a:pt x="1655" y="57"/>
                    <a:pt x="1655" y="53"/>
                  </a:cubicBezTo>
                  <a:cubicBezTo>
                    <a:pt x="1655" y="53"/>
                    <a:pt x="1655" y="53"/>
                    <a:pt x="1655" y="53"/>
                  </a:cubicBezTo>
                  <a:cubicBezTo>
                    <a:pt x="1655" y="31"/>
                    <a:pt x="1655" y="31"/>
                    <a:pt x="1655" y="31"/>
                  </a:cubicBezTo>
                  <a:cubicBezTo>
                    <a:pt x="1655" y="23"/>
                    <a:pt x="1648" y="16"/>
                    <a:pt x="1640" y="16"/>
                  </a:cubicBezTo>
                  <a:cubicBezTo>
                    <a:pt x="1640" y="16"/>
                    <a:pt x="1640" y="16"/>
                    <a:pt x="1640" y="16"/>
                  </a:cubicBezTo>
                  <a:cubicBezTo>
                    <a:pt x="31" y="16"/>
                    <a:pt x="31" y="16"/>
                    <a:pt x="31" y="16"/>
                  </a:cubicBezTo>
                  <a:cubicBezTo>
                    <a:pt x="22" y="16"/>
                    <a:pt x="16" y="23"/>
                    <a:pt x="16" y="31"/>
                  </a:cubicBezTo>
                  <a:cubicBezTo>
                    <a:pt x="16" y="31"/>
                    <a:pt x="16" y="31"/>
                    <a:pt x="16" y="31"/>
                  </a:cubicBezTo>
                  <a:cubicBezTo>
                    <a:pt x="16" y="1109"/>
                    <a:pt x="16" y="1109"/>
                    <a:pt x="16" y="1109"/>
                  </a:cubicBezTo>
                  <a:cubicBezTo>
                    <a:pt x="16" y="1117"/>
                    <a:pt x="22" y="1124"/>
                    <a:pt x="31" y="1124"/>
                  </a:cubicBezTo>
                  <a:cubicBezTo>
                    <a:pt x="31" y="1124"/>
                    <a:pt x="31" y="1124"/>
                    <a:pt x="31" y="1124"/>
                  </a:cubicBezTo>
                  <a:cubicBezTo>
                    <a:pt x="1640" y="1124"/>
                    <a:pt x="1640" y="1124"/>
                    <a:pt x="1640" y="1124"/>
                  </a:cubicBezTo>
                  <a:cubicBezTo>
                    <a:pt x="1648" y="1124"/>
                    <a:pt x="1655" y="1117"/>
                    <a:pt x="1655" y="1109"/>
                  </a:cubicBezTo>
                  <a:cubicBezTo>
                    <a:pt x="1655" y="1109"/>
                    <a:pt x="1655" y="1109"/>
                    <a:pt x="1655" y="1109"/>
                  </a:cubicBezTo>
                  <a:cubicBezTo>
                    <a:pt x="1655" y="82"/>
                    <a:pt x="1655" y="82"/>
                    <a:pt x="1655" y="82"/>
                  </a:cubicBezTo>
                  <a:cubicBezTo>
                    <a:pt x="1655" y="78"/>
                    <a:pt x="1658" y="74"/>
                    <a:pt x="1663" y="74"/>
                  </a:cubicBezTo>
                  <a:cubicBezTo>
                    <a:pt x="1663" y="74"/>
                    <a:pt x="1663" y="74"/>
                    <a:pt x="1663" y="74"/>
                  </a:cubicBezTo>
                  <a:cubicBezTo>
                    <a:pt x="1667" y="74"/>
                    <a:pt x="1671" y="78"/>
                    <a:pt x="1671" y="82"/>
                  </a:cubicBezTo>
                  <a:cubicBezTo>
                    <a:pt x="1671" y="82"/>
                    <a:pt x="1671" y="82"/>
                    <a:pt x="1671" y="82"/>
                  </a:cubicBezTo>
                  <a:cubicBezTo>
                    <a:pt x="1671" y="1109"/>
                    <a:pt x="1671" y="1109"/>
                    <a:pt x="1671" y="1109"/>
                  </a:cubicBezTo>
                  <a:cubicBezTo>
                    <a:pt x="1671" y="1126"/>
                    <a:pt x="1657" y="1140"/>
                    <a:pt x="1640" y="1140"/>
                  </a:cubicBezTo>
                  <a:cubicBezTo>
                    <a:pt x="1640" y="1140"/>
                    <a:pt x="1640" y="1140"/>
                    <a:pt x="1640" y="1140"/>
                  </a:cubicBezTo>
                  <a:cubicBezTo>
                    <a:pt x="31" y="1140"/>
                    <a:pt x="31" y="1140"/>
                    <a:pt x="31" y="1140"/>
                  </a:cubicBez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lIns="98280" tIns="64584" rIns="98280" bIns="35662"/>
            <a:lstStyle/>
            <a:p>
              <a:pPr defTabSz="457200"/>
              <a:endParaRPr lang="en-GB">
                <a:solidFill>
                  <a:prstClr val="black"/>
                </a:solidFill>
                <a:latin typeface="Verdana" charset="0"/>
                <a:ea typeface="ＭＳ Ｐゴシック" charset="0"/>
              </a:endParaRPr>
            </a:p>
          </p:txBody>
        </p:sp>
      </p:grpSp>
      <p:sp>
        <p:nvSpPr>
          <p:cNvPr id="30737" name="Content Placeholder 2"/>
          <p:cNvSpPr txBox="1">
            <a:spLocks/>
          </p:cNvSpPr>
          <p:nvPr/>
        </p:nvSpPr>
        <p:spPr bwMode="auto">
          <a:xfrm>
            <a:off x="4831106" y="1528665"/>
            <a:ext cx="6771491" cy="486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160" tIns="0" rIns="56160" bIns="0"/>
          <a:lstStyle>
            <a:lvl1pPr marL="176213" indent="-176213" eaLnBrk="0" hangingPunct="0">
              <a:defRPr sz="2000">
                <a:solidFill>
                  <a:schemeClr val="tx1"/>
                </a:solidFill>
                <a:latin typeface="Arial" charset="0"/>
                <a:ea typeface="ＭＳ Ｐゴシック" charset="-128"/>
              </a:defRPr>
            </a:lvl1pPr>
            <a:lvl2pPr marL="176213" indent="-176213"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marL="0" indent="0" defTabSz="457200">
              <a:spcBef>
                <a:spcPts val="234"/>
              </a:spcBef>
              <a:buClr>
                <a:srgbClr val="00A9D4"/>
              </a:buClr>
            </a:pPr>
            <a:r>
              <a:rPr lang="en-US" altLang="en-US" b="1" dirty="0">
                <a:solidFill>
                  <a:prstClr val="black"/>
                </a:solidFill>
              </a:rPr>
              <a:t>Long range </a:t>
            </a:r>
            <a:r>
              <a:rPr lang="en-US" altLang="en-US" dirty="0">
                <a:solidFill>
                  <a:prstClr val="black"/>
                </a:solidFill>
              </a:rPr>
              <a:t>indoor/outdoor connectivity up to 1 km</a:t>
            </a:r>
            <a:br>
              <a:rPr lang="en-US" altLang="en-US" dirty="0">
                <a:solidFill>
                  <a:prstClr val="black"/>
                </a:solidFill>
              </a:rPr>
            </a:br>
            <a:endParaRPr lang="en-US" altLang="en-US" dirty="0">
              <a:solidFill>
                <a:prstClr val="black"/>
              </a:solidFill>
            </a:endParaRPr>
          </a:p>
          <a:p>
            <a:pPr marL="0" indent="0" defTabSz="457200">
              <a:spcBef>
                <a:spcPts val="234"/>
              </a:spcBef>
              <a:buClr>
                <a:srgbClr val="00A9D4"/>
              </a:buClr>
            </a:pPr>
            <a:r>
              <a:rPr lang="en-US" altLang="en-US" sz="1800" b="1" dirty="0">
                <a:solidFill>
                  <a:prstClr val="black"/>
                </a:solidFill>
              </a:rPr>
              <a:t>Robust connections </a:t>
            </a:r>
            <a:r>
              <a:rPr lang="en-US" altLang="en-US" sz="1800" dirty="0">
                <a:solidFill>
                  <a:prstClr val="black"/>
                </a:solidFill>
              </a:rPr>
              <a:t>for superior penetration through walls and other obstacles in home and industrial environments</a:t>
            </a:r>
            <a:br>
              <a:rPr lang="en-US" altLang="en-US" sz="1800" dirty="0">
                <a:solidFill>
                  <a:prstClr val="black"/>
                </a:solidFill>
              </a:rPr>
            </a:br>
            <a:endParaRPr lang="en-US" altLang="en-US" sz="1800" dirty="0">
              <a:solidFill>
                <a:prstClr val="black"/>
              </a:solidFill>
            </a:endParaRPr>
          </a:p>
          <a:p>
            <a:pPr marL="0" indent="0" defTabSz="457200">
              <a:spcBef>
                <a:spcPts val="234"/>
              </a:spcBef>
              <a:buClr>
                <a:srgbClr val="00A9D4"/>
              </a:buClr>
            </a:pPr>
            <a:r>
              <a:rPr lang="en-US" altLang="en-US" sz="1800" b="1" dirty="0">
                <a:solidFill>
                  <a:prstClr val="black"/>
                </a:solidFill>
              </a:rPr>
              <a:t>Low power consumption </a:t>
            </a:r>
            <a:r>
              <a:rPr lang="en-US" altLang="en-US" sz="1800" dirty="0">
                <a:solidFill>
                  <a:prstClr val="black"/>
                </a:solidFill>
              </a:rPr>
              <a:t>for multi-year battery operation</a:t>
            </a:r>
            <a:br>
              <a:rPr lang="en-US" altLang="en-US" sz="1800" dirty="0">
                <a:solidFill>
                  <a:prstClr val="black"/>
                </a:solidFill>
              </a:rPr>
            </a:br>
            <a:endParaRPr lang="en-US" altLang="en-US" sz="1800" dirty="0">
              <a:solidFill>
                <a:prstClr val="black"/>
              </a:solidFill>
            </a:endParaRPr>
          </a:p>
          <a:p>
            <a:pPr marL="0" indent="0" defTabSz="457200">
              <a:spcBef>
                <a:spcPts val="234"/>
              </a:spcBef>
              <a:buClr>
                <a:srgbClr val="00A9D4"/>
              </a:buClr>
            </a:pPr>
            <a:r>
              <a:rPr lang="en-US" altLang="en-US" sz="1800" b="1" dirty="0">
                <a:solidFill>
                  <a:prstClr val="black"/>
                </a:solidFill>
              </a:rPr>
              <a:t>Bidirectional monitoring and control </a:t>
            </a:r>
            <a:r>
              <a:rPr lang="en-US" altLang="en-US" sz="1800" dirty="0">
                <a:solidFill>
                  <a:prstClr val="black"/>
                </a:solidFill>
              </a:rPr>
              <a:t>of IoT client devices enable over the air software updates</a:t>
            </a:r>
            <a:br>
              <a:rPr lang="en-US" altLang="en-US" sz="1800" dirty="0">
                <a:solidFill>
                  <a:prstClr val="black"/>
                </a:solidFill>
              </a:rPr>
            </a:br>
            <a:endParaRPr lang="en-US" altLang="en-US" sz="1800" dirty="0">
              <a:solidFill>
                <a:prstClr val="black"/>
              </a:solidFill>
            </a:endParaRPr>
          </a:p>
          <a:p>
            <a:pPr marL="0" indent="0" defTabSz="457200">
              <a:spcBef>
                <a:spcPts val="234"/>
              </a:spcBef>
              <a:buClr>
                <a:srgbClr val="00A9D4"/>
              </a:buClr>
            </a:pPr>
            <a:r>
              <a:rPr lang="en-US" altLang="en-US" sz="1800" dirty="0">
                <a:solidFill>
                  <a:prstClr val="black"/>
                </a:solidFill>
              </a:rPr>
              <a:t>Moderate data rates </a:t>
            </a:r>
            <a:r>
              <a:rPr lang="en-US" altLang="en-US" sz="1800" b="1" dirty="0">
                <a:solidFill>
                  <a:prstClr val="black"/>
                </a:solidFill>
              </a:rPr>
              <a:t>support  IETF TCP/IP, discovery protocols</a:t>
            </a:r>
            <a:br>
              <a:rPr lang="en-US" altLang="en-US" sz="1800" b="1" dirty="0">
                <a:solidFill>
                  <a:prstClr val="black"/>
                </a:solidFill>
              </a:rPr>
            </a:br>
            <a:endParaRPr lang="en-US" altLang="en-US" sz="1800" b="1" dirty="0">
              <a:solidFill>
                <a:prstClr val="black"/>
              </a:solidFill>
            </a:endParaRPr>
          </a:p>
          <a:p>
            <a:pPr marL="0" lvl="1" indent="0" defTabSz="457200">
              <a:spcBef>
                <a:spcPts val="234"/>
              </a:spcBef>
              <a:buClr>
                <a:srgbClr val="00A9D4"/>
              </a:buClr>
            </a:pPr>
            <a:r>
              <a:rPr lang="en-US" altLang="en-US" sz="1800" dirty="0">
                <a:solidFill>
                  <a:prstClr val="black"/>
                </a:solidFill>
              </a:rPr>
              <a:t>WFA  </a:t>
            </a:r>
            <a:r>
              <a:rPr lang="en-US" altLang="en-US" sz="1800" b="1" dirty="0">
                <a:solidFill>
                  <a:prstClr val="black"/>
                </a:solidFill>
              </a:rPr>
              <a:t>Wi-Fi Certified </a:t>
            </a:r>
            <a:r>
              <a:rPr lang="en-US" altLang="en-US" sz="1800" b="1" dirty="0" err="1">
                <a:solidFill>
                  <a:prstClr val="black"/>
                </a:solidFill>
              </a:rPr>
              <a:t>HaLow</a:t>
            </a:r>
            <a:r>
              <a:rPr lang="en-US" altLang="en-US" sz="1800" b="1" dirty="0">
                <a:solidFill>
                  <a:prstClr val="black"/>
                </a:solidFill>
              </a:rPr>
              <a:t> </a:t>
            </a:r>
            <a:r>
              <a:rPr lang="en-US" altLang="en-US" sz="1800" dirty="0">
                <a:solidFill>
                  <a:prstClr val="black"/>
                </a:solidFill>
              </a:rPr>
              <a:t>certification program</a:t>
            </a:r>
          </a:p>
          <a:p>
            <a:pPr marL="0" lvl="1" indent="0" defTabSz="457200">
              <a:spcBef>
                <a:spcPts val="234"/>
              </a:spcBef>
              <a:buClr>
                <a:srgbClr val="00A9D4"/>
              </a:buClr>
            </a:pPr>
            <a:r>
              <a:rPr lang="en-US" altLang="en-US" sz="1800" dirty="0">
                <a:solidFill>
                  <a:prstClr val="black"/>
                </a:solidFill>
              </a:rPr>
              <a:t>Japan: </a:t>
            </a:r>
            <a:r>
              <a:rPr lang="en-US" altLang="en-US" sz="1800" b="1" dirty="0">
                <a:solidFill>
                  <a:prstClr val="black"/>
                </a:solidFill>
                <a:hlinkClick r:id="rId4"/>
              </a:rPr>
              <a:t>802.11ah Promotion Council</a:t>
            </a:r>
            <a:endParaRPr lang="en-US" altLang="en-US" sz="1800" b="1" dirty="0">
              <a:solidFill>
                <a:prstClr val="black"/>
              </a:solidFill>
            </a:endParaRPr>
          </a:p>
          <a:p>
            <a:pPr marL="0" lvl="1" indent="0" defTabSz="457200">
              <a:spcBef>
                <a:spcPts val="234"/>
              </a:spcBef>
              <a:buClr>
                <a:srgbClr val="00A9D4"/>
              </a:buClr>
            </a:pPr>
            <a:r>
              <a:rPr lang="en-US" altLang="en-US" sz="1800" b="1" dirty="0">
                <a:solidFill>
                  <a:prstClr val="black"/>
                </a:solidFill>
              </a:rPr>
              <a:t>New market entrants </a:t>
            </a:r>
            <a:r>
              <a:rPr lang="en-US" altLang="en-US" sz="1800" dirty="0">
                <a:solidFill>
                  <a:prstClr val="black"/>
                </a:solidFill>
              </a:rPr>
              <a:t>emerging to develop the technology</a:t>
            </a:r>
          </a:p>
          <a:p>
            <a:pPr lvl="1" defTabSz="457200">
              <a:spcBef>
                <a:spcPts val="234"/>
              </a:spcBef>
              <a:buClr>
                <a:srgbClr val="00A9D4"/>
              </a:buClr>
              <a:buFont typeface="Arial" charset="0"/>
              <a:buChar char="›"/>
            </a:pPr>
            <a:endParaRPr lang="en-US" altLang="en-US" sz="1700" dirty="0">
              <a:solidFill>
                <a:prstClr val="black"/>
              </a:solidFill>
            </a:endParaRPr>
          </a:p>
          <a:p>
            <a:pPr defTabSz="457200">
              <a:spcBef>
                <a:spcPts val="234"/>
              </a:spcBef>
              <a:buClr>
                <a:srgbClr val="00A9D4"/>
              </a:buClr>
              <a:buFont typeface="Arial" charset="0"/>
              <a:buChar char="›"/>
            </a:pPr>
            <a:endParaRPr lang="en-US" altLang="en-US" sz="1700" dirty="0">
              <a:solidFill>
                <a:prstClr val="black"/>
              </a:solidFill>
            </a:endParaRPr>
          </a:p>
        </p:txBody>
      </p:sp>
      <p:sp>
        <p:nvSpPr>
          <p:cNvPr id="5" name="Date Placeholder 4"/>
          <p:cNvSpPr>
            <a:spLocks noGrp="1"/>
          </p:cNvSpPr>
          <p:nvPr>
            <p:ph type="dt" sz="half" idx="2"/>
          </p:nvPr>
        </p:nvSpPr>
        <p:spPr>
          <a:xfrm>
            <a:off x="4831106" y="6510618"/>
            <a:ext cx="1422400" cy="228600"/>
          </a:xfrm>
        </p:spPr>
        <p:txBody>
          <a:bodyPr/>
          <a:lstStyle/>
          <a:p>
            <a:pPr>
              <a:defRPr/>
            </a:pPr>
            <a:r>
              <a:rPr lang="en-US"/>
              <a:t>November 2022</a:t>
            </a:r>
            <a:endParaRPr lang="en-US" dirty="0"/>
          </a:p>
        </p:txBody>
      </p:sp>
      <p:sp>
        <p:nvSpPr>
          <p:cNvPr id="4" name="Slide Number Placeholder 3"/>
          <p:cNvSpPr>
            <a:spLocks noGrp="1"/>
          </p:cNvSpPr>
          <p:nvPr>
            <p:ph type="sldNum" sz="quarter" idx="4"/>
          </p:nvPr>
        </p:nvSpPr>
        <p:spPr/>
        <p:txBody>
          <a:bodyPr/>
          <a:lstStyle/>
          <a:p>
            <a:fld id="{619BE129-E825-4348-BEE4-441F0A7ECEA1}" type="slidenum">
              <a:rPr lang="en-US" altLang="en-US" smtClean="0"/>
              <a:pPr/>
              <a:t>50</a:t>
            </a:fld>
            <a:endParaRPr lang="en-US" altLang="en-US" sz="2400" dirty="0"/>
          </a:p>
        </p:txBody>
      </p:sp>
    </p:spTree>
    <p:extLst>
      <p:ext uri="{BB962C8B-B14F-4D97-AF65-F5344CB8AC3E}">
        <p14:creationId xmlns:p14="http://schemas.microsoft.com/office/powerpoint/2010/main" val="400926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3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3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37">
                                            <p:txEl>
                                              <p:pRg st="2" end="2"/>
                                            </p:txEl>
                                          </p:spTgt>
                                        </p:tgtEl>
                                        <p:attrNameLst>
                                          <p:attrName>style.visibility</p:attrName>
                                        </p:attrNameLst>
                                      </p:cBhvr>
                                      <p:to>
                                        <p:strVal val="visible"/>
                                      </p:to>
                                    </p:set>
                                    <p:animEffect transition="in" filter="fade">
                                      <p:cBhvr>
                                        <p:cTn id="13" dur="500"/>
                                        <p:tgtEl>
                                          <p:spTgt spid="3073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737">
                                            <p:txEl>
                                              <p:pRg st="3" end="3"/>
                                            </p:txEl>
                                          </p:spTgt>
                                        </p:tgtEl>
                                        <p:attrNameLst>
                                          <p:attrName>style.visibility</p:attrName>
                                        </p:attrNameLst>
                                      </p:cBhvr>
                                      <p:to>
                                        <p:strVal val="visible"/>
                                      </p:to>
                                    </p:set>
                                    <p:animEffect transition="in" filter="fade">
                                      <p:cBhvr>
                                        <p:cTn id="18" dur="500"/>
                                        <p:tgtEl>
                                          <p:spTgt spid="30737">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0737">
                                            <p:txEl>
                                              <p:pRg st="4" end="4"/>
                                            </p:txEl>
                                          </p:spTgt>
                                        </p:tgtEl>
                                        <p:attrNameLst>
                                          <p:attrName>style.visibility</p:attrName>
                                        </p:attrNameLst>
                                      </p:cBhvr>
                                      <p:to>
                                        <p:strVal val="visible"/>
                                      </p:to>
                                    </p:set>
                                    <p:animEffect transition="in" filter="fade">
                                      <p:cBhvr>
                                        <p:cTn id="21" dur="500"/>
                                        <p:tgtEl>
                                          <p:spTgt spid="3073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0737">
                                            <p:txEl>
                                              <p:pRg st="5" end="5"/>
                                            </p:txEl>
                                          </p:spTgt>
                                        </p:tgtEl>
                                        <p:attrNameLst>
                                          <p:attrName>style.visibility</p:attrName>
                                        </p:attrNameLst>
                                      </p:cBhvr>
                                      <p:to>
                                        <p:strVal val="visible"/>
                                      </p:to>
                                    </p:set>
                                    <p:animEffect transition="in" filter="fade">
                                      <p:cBhvr>
                                        <p:cTn id="26" dur="500"/>
                                        <p:tgtEl>
                                          <p:spTgt spid="30737">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0737">
                                            <p:txEl>
                                              <p:pRg st="6" end="6"/>
                                            </p:txEl>
                                          </p:spTgt>
                                        </p:tgtEl>
                                        <p:attrNameLst>
                                          <p:attrName>style.visibility</p:attrName>
                                        </p:attrNameLst>
                                      </p:cBhvr>
                                      <p:to>
                                        <p:strVal val="visible"/>
                                      </p:to>
                                    </p:set>
                                    <p:animEffect transition="in" filter="fade">
                                      <p:cBhvr>
                                        <p:cTn id="29" dur="500"/>
                                        <p:tgtEl>
                                          <p:spTgt spid="30737">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737">
                                            <p:txEl>
                                              <p:pRg st="7" end="7"/>
                                            </p:txEl>
                                          </p:spTgt>
                                        </p:tgtEl>
                                        <p:attrNameLst>
                                          <p:attrName>style.visibility</p:attrName>
                                        </p:attrNameLst>
                                      </p:cBhvr>
                                      <p:to>
                                        <p:strVal val="visible"/>
                                      </p:to>
                                    </p:set>
                                    <p:animEffect transition="in" filter="fade">
                                      <p:cBhvr>
                                        <p:cTn id="34" dur="500"/>
                                        <p:tgtEl>
                                          <p:spTgt spid="3073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152400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52400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3" name="Title 1"/>
          <p:cNvSpPr>
            <a:spLocks noGrp="1"/>
          </p:cNvSpPr>
          <p:nvPr>
            <p:ph type="title"/>
          </p:nvPr>
        </p:nvSpPr>
        <p:spPr>
          <a:xfrm>
            <a:off x="635000" y="510509"/>
            <a:ext cx="11201400" cy="847028"/>
          </a:xfrm>
        </p:spPr>
        <p:txBody>
          <a:bodyPr>
            <a:normAutofit fontScale="90000"/>
          </a:bodyPr>
          <a:lstStyle/>
          <a:p>
            <a:r>
              <a:rPr lang="en-GB" sz="3200" b="1" dirty="0"/>
              <a:t>802.11ah</a:t>
            </a:r>
            <a:r>
              <a:rPr lang="en-GB" sz="3200" dirty="0"/>
              <a:t> use cases are broad: Consumer, Industrial, Agricultural</a:t>
            </a:r>
            <a:br>
              <a:rPr lang="en-GB" sz="3200" dirty="0"/>
            </a:br>
            <a:br>
              <a:rPr lang="en-GB" sz="3200" dirty="0"/>
            </a:br>
            <a:br>
              <a:rPr lang="en-US" dirty="0"/>
            </a:br>
            <a:endParaRPr lang="en-GB" sz="3200" dirty="0"/>
          </a:p>
        </p:txBody>
      </p:sp>
      <p:sp>
        <p:nvSpPr>
          <p:cNvPr id="21" name="Date Placeholder 20"/>
          <p:cNvSpPr>
            <a:spLocks noGrp="1"/>
          </p:cNvSpPr>
          <p:nvPr>
            <p:ph type="dt" sz="half" idx="10"/>
          </p:nvPr>
        </p:nvSpPr>
        <p:spPr/>
        <p:txBody>
          <a:bodyPr/>
          <a:lstStyle/>
          <a:p>
            <a:r>
              <a:rPr lang="en-US" b="1"/>
              <a:t>November 2022</a:t>
            </a:r>
            <a:endParaRPr lang="en-US" b="1" dirty="0"/>
          </a:p>
        </p:txBody>
      </p:sp>
      <p:sp>
        <p:nvSpPr>
          <p:cNvPr id="7173" name="Rectangle 2"/>
          <p:cNvSpPr>
            <a:spLocks noChangeArrowheads="1"/>
          </p:cNvSpPr>
          <p:nvPr/>
        </p:nvSpPr>
        <p:spPr bwMode="auto">
          <a:xfrm>
            <a:off x="2209800" y="-228600"/>
            <a:ext cx="77724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b="1">
                <a:solidFill>
                  <a:schemeClr val="tx1"/>
                </a:solidFill>
                <a:latin typeface="Times New Roman" pitchFamily="18" charset="0"/>
              </a:defRPr>
            </a:lvl1pPr>
            <a:lvl2pPr marL="742950" indent="-285750">
              <a:spcBef>
                <a:spcPct val="20000"/>
              </a:spcBef>
              <a:buChar char="–"/>
              <a:defRPr sz="2000">
                <a:solidFill>
                  <a:schemeClr val="tx1"/>
                </a:solidFill>
                <a:latin typeface="Times New Roman" pitchFamily="18" charset="0"/>
              </a:defRPr>
            </a:lvl2pPr>
            <a:lvl3pPr marL="1143000" indent="-228600">
              <a:spcBef>
                <a:spcPct val="20000"/>
              </a:spcBef>
              <a:buChar char="•"/>
              <a:defRPr>
                <a:solidFill>
                  <a:schemeClr val="tx1"/>
                </a:solidFill>
                <a:latin typeface="Times New Roman" pitchFamily="18" charset="0"/>
              </a:defRPr>
            </a:lvl3pPr>
            <a:lvl4pPr marL="1600200" indent="-228600">
              <a:spcBef>
                <a:spcPct val="20000"/>
              </a:spcBef>
              <a:buChar char="–"/>
              <a:defRPr sz="1600">
                <a:solidFill>
                  <a:schemeClr val="tx1"/>
                </a:solidFill>
                <a:latin typeface="Times New Roman" pitchFamily="18" charset="0"/>
              </a:defRPr>
            </a:lvl4pPr>
            <a:lvl5pPr marL="2057400" indent="-228600">
              <a:spcBef>
                <a:spcPct val="20000"/>
              </a:spcBef>
              <a:buChar char="•"/>
              <a:defRPr sz="1600">
                <a:solidFill>
                  <a:schemeClr val="tx1"/>
                </a:solidFill>
                <a:latin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defRPr>
            </a:lvl9pPr>
          </a:lstStyle>
          <a:p>
            <a:pPr algn="ctr">
              <a:spcBef>
                <a:spcPct val="0"/>
              </a:spcBef>
              <a:buFontTx/>
              <a:buNone/>
            </a:pPr>
            <a:endParaRPr lang="en-US" altLang="en-US" sz="2800" u="sng">
              <a:solidFill>
                <a:schemeClr val="tx2"/>
              </a:solidFill>
            </a:endParaRPr>
          </a:p>
        </p:txBody>
      </p:sp>
      <p:sp>
        <p:nvSpPr>
          <p:cNvPr id="23" name="Slide Number Placeholder 3">
            <a:extLst>
              <a:ext uri="{FF2B5EF4-FFF2-40B4-BE49-F238E27FC236}">
                <a16:creationId xmlns:a16="http://schemas.microsoft.com/office/drawing/2014/main" id="{3DCA66A0-85FC-432A-B694-AB127EC2CDF0}"/>
              </a:ext>
            </a:extLst>
          </p:cNvPr>
          <p:cNvSpPr txBox="1">
            <a:spLocks/>
          </p:cNvSpPr>
          <p:nvPr/>
        </p:nvSpPr>
        <p:spPr>
          <a:xfrm>
            <a:off x="11201400" y="6404269"/>
            <a:ext cx="533399" cy="232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tint val="75000"/>
                  </a:prstClr>
                </a:solidFill>
              </a:rPr>
              <a:t>  </a:t>
            </a:r>
          </a:p>
        </p:txBody>
      </p:sp>
      <p:sp>
        <p:nvSpPr>
          <p:cNvPr id="4" name="Content Placeholder 3">
            <a:extLst>
              <a:ext uri="{FF2B5EF4-FFF2-40B4-BE49-F238E27FC236}">
                <a16:creationId xmlns:a16="http://schemas.microsoft.com/office/drawing/2014/main" id="{4ABF8456-45A8-4BE1-A2F8-B96D88E90492}"/>
              </a:ext>
            </a:extLst>
          </p:cNvPr>
          <p:cNvSpPr>
            <a:spLocks noGrp="1"/>
          </p:cNvSpPr>
          <p:nvPr>
            <p:ph idx="1"/>
          </p:nvPr>
        </p:nvSpPr>
        <p:spPr>
          <a:xfrm>
            <a:off x="682519" y="1580484"/>
            <a:ext cx="6785081" cy="4571999"/>
          </a:xfrm>
        </p:spPr>
        <p:txBody>
          <a:bodyPr>
            <a:normAutofit lnSpcReduction="10000"/>
          </a:bodyPr>
          <a:lstStyle/>
          <a:p>
            <a:pPr marL="0" indent="0">
              <a:buNone/>
            </a:pPr>
            <a:r>
              <a:rPr lang="en-US" altLang="en-US" sz="2000" b="1" dirty="0"/>
              <a:t>Industrial Automation</a:t>
            </a:r>
            <a:endParaRPr lang="en-GB" altLang="en-US" sz="2000" b="1" dirty="0"/>
          </a:p>
          <a:p>
            <a:pPr marL="247650" lvl="1" indent="0">
              <a:buNone/>
            </a:pPr>
            <a:r>
              <a:rPr lang="en-GB" altLang="en-US" sz="1800" dirty="0"/>
              <a:t>Smart robots with local imaging</a:t>
            </a:r>
          </a:p>
          <a:p>
            <a:pPr marL="19050" indent="0">
              <a:buNone/>
            </a:pPr>
            <a:r>
              <a:rPr lang="en-GB" altLang="en-US" sz="2000" b="1" dirty="0"/>
              <a:t>Agriculture, Horticulture, City farming</a:t>
            </a:r>
          </a:p>
          <a:p>
            <a:pPr marL="247650" lvl="1" indent="0">
              <a:buNone/>
            </a:pPr>
            <a:r>
              <a:rPr lang="en-GB" altLang="en-US" sz="1800" dirty="0"/>
              <a:t>Large number of devices supported</a:t>
            </a:r>
          </a:p>
          <a:p>
            <a:pPr marL="247650" lvl="1" indent="0">
              <a:buNone/>
            </a:pPr>
            <a:r>
              <a:rPr lang="en-US" altLang="en-US" sz="1800" dirty="0"/>
              <a:t>See </a:t>
            </a:r>
            <a:r>
              <a:rPr lang="en-US" altLang="en-US" sz="1800" dirty="0">
                <a:hlinkClick r:id="rId3"/>
              </a:rPr>
              <a:t>http://www.methods2business.com/applications</a:t>
            </a:r>
            <a:r>
              <a:rPr lang="en-US" altLang="en-US" sz="1800" dirty="0"/>
              <a:t> </a:t>
            </a:r>
            <a:endParaRPr lang="en-GB" altLang="en-US" sz="1800" dirty="0"/>
          </a:p>
          <a:p>
            <a:pPr marL="0" indent="0">
              <a:buNone/>
            </a:pPr>
            <a:r>
              <a:rPr lang="en-GB" altLang="en-US" sz="2000" b="1" dirty="0"/>
              <a:t>Process Automation</a:t>
            </a:r>
          </a:p>
          <a:p>
            <a:pPr marL="247650" lvl="1" indent="0">
              <a:buNone/>
            </a:pPr>
            <a:r>
              <a:rPr lang="en-GB" altLang="en-US" sz="1800" dirty="0"/>
              <a:t>Predictive maintenance, logistics, inventory tracking </a:t>
            </a:r>
          </a:p>
          <a:p>
            <a:pPr marL="19050" indent="0">
              <a:buNone/>
            </a:pPr>
            <a:r>
              <a:rPr lang="en-GB" altLang="en-US" sz="2000" b="1" dirty="0"/>
              <a:t>Healthcare in hospital and home settings</a:t>
            </a:r>
          </a:p>
          <a:p>
            <a:pPr marL="19050" indent="0">
              <a:buNone/>
            </a:pPr>
            <a:r>
              <a:rPr lang="en-GB" altLang="en-US" sz="2000" b="1" dirty="0"/>
              <a:t>Home and Building automation</a:t>
            </a:r>
          </a:p>
          <a:p>
            <a:pPr marL="247650" lvl="1" indent="0">
              <a:buNone/>
            </a:pPr>
            <a:r>
              <a:rPr lang="en-GB" altLang="en-US" sz="1800" dirty="0"/>
              <a:t>Energy and asset management</a:t>
            </a:r>
          </a:p>
          <a:p>
            <a:pPr marL="247650" lvl="1" indent="0">
              <a:buNone/>
            </a:pPr>
            <a:r>
              <a:rPr lang="en-GB" altLang="en-US" sz="1800" dirty="0"/>
              <a:t>Remote operation/self diagnosis</a:t>
            </a:r>
          </a:p>
          <a:p>
            <a:pPr marL="247650" lvl="1" indent="0">
              <a:buNone/>
            </a:pPr>
            <a:r>
              <a:rPr lang="en-US" altLang="en-US" sz="1800" dirty="0"/>
              <a:t>Whole home coverage for battery operated sensors</a:t>
            </a:r>
            <a:endParaRPr lang="en-GB" altLang="en-US" sz="1800" dirty="0"/>
          </a:p>
          <a:p>
            <a:pPr marL="19050" indent="0">
              <a:buNone/>
            </a:pPr>
            <a:r>
              <a:rPr lang="en-GB" altLang="en-US" sz="2000" b="1" dirty="0"/>
              <a:t>Retail: </a:t>
            </a:r>
            <a:r>
              <a:rPr lang="en-GB" altLang="en-US" sz="1800" b="1" dirty="0"/>
              <a:t>Electronic shelf labels</a:t>
            </a:r>
          </a:p>
          <a:p>
            <a:endParaRPr lang="en-GB" dirty="0"/>
          </a:p>
        </p:txBody>
      </p:sp>
      <p:pic>
        <p:nvPicPr>
          <p:cNvPr id="3" name="Picture 2"/>
          <p:cNvPicPr>
            <a:picLocks noChangeAspect="1"/>
          </p:cNvPicPr>
          <p:nvPr/>
        </p:nvPicPr>
        <p:blipFill>
          <a:blip r:embed="rId4"/>
          <a:stretch>
            <a:fillRect/>
          </a:stretch>
        </p:blipFill>
        <p:spPr>
          <a:xfrm>
            <a:off x="8839200" y="4656835"/>
            <a:ext cx="1828349" cy="1676397"/>
          </a:xfrm>
          <a:prstGeom prst="rect">
            <a:avLst/>
          </a:prstGeom>
        </p:spPr>
      </p:pic>
      <p:sp>
        <p:nvSpPr>
          <p:cNvPr id="5" name="AutoShape 2" descr="Image result for home photos"/>
          <p:cNvSpPr>
            <a:spLocks noChangeAspect="1" noChangeArrowheads="1"/>
          </p:cNvSpPr>
          <p:nvPr/>
        </p:nvSpPr>
        <p:spPr bwMode="auto">
          <a:xfrm>
            <a:off x="7757887" y="4409407"/>
            <a:ext cx="2619375"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5"/>
          <a:stretch>
            <a:fillRect/>
          </a:stretch>
        </p:blipFill>
        <p:spPr>
          <a:xfrm flipH="1">
            <a:off x="9153193" y="1100229"/>
            <a:ext cx="2359797" cy="1571625"/>
          </a:xfrm>
          <a:prstGeom prst="rect">
            <a:avLst/>
          </a:prstGeom>
        </p:spPr>
      </p:pic>
      <p:pic>
        <p:nvPicPr>
          <p:cNvPr id="9" name="Picture 8"/>
          <p:cNvPicPr>
            <a:picLocks noChangeAspect="1"/>
          </p:cNvPicPr>
          <p:nvPr/>
        </p:nvPicPr>
        <p:blipFill>
          <a:blip r:embed="rId6"/>
          <a:stretch>
            <a:fillRect/>
          </a:stretch>
        </p:blipFill>
        <p:spPr>
          <a:xfrm>
            <a:off x="7924800" y="3013466"/>
            <a:ext cx="1990344" cy="1564736"/>
          </a:xfrm>
          <a:prstGeom prst="rect">
            <a:avLst/>
          </a:prstGeom>
        </p:spPr>
      </p:pic>
      <p:sp>
        <p:nvSpPr>
          <p:cNvPr id="6" name="Slide Number Placeholder 5"/>
          <p:cNvSpPr>
            <a:spLocks noGrp="1"/>
          </p:cNvSpPr>
          <p:nvPr>
            <p:ph type="sldNum" sz="quarter" idx="12"/>
          </p:nvPr>
        </p:nvSpPr>
        <p:spPr/>
        <p:txBody>
          <a:bodyPr/>
          <a:lstStyle/>
          <a:p>
            <a:fld id="{B016F8AB-BCEA-4347-8BA6-BE776009BC89}" type="slidenum">
              <a:rPr lang="en-GB" smtClean="0"/>
              <a:pPr/>
              <a:t>51</a:t>
            </a:fld>
            <a:endParaRPr lang="en-GB"/>
          </a:p>
        </p:txBody>
      </p:sp>
    </p:spTree>
    <p:extLst>
      <p:ext uri="{BB962C8B-B14F-4D97-AF65-F5344CB8AC3E}">
        <p14:creationId xmlns:p14="http://schemas.microsoft.com/office/powerpoint/2010/main" val="4539064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animEffect transition="in" filter="fade">
                                      <p:cBhvr>
                                        <p:cTn id="26" dur="500"/>
                                        <p:tgtEl>
                                          <p:spTgt spid="4">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animEffect transition="in" filter="fade">
                                      <p:cBhvr>
                                        <p:cTn id="29" dur="500"/>
                                        <p:tgtEl>
                                          <p:spTgt spid="4">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
                                            <p:txEl>
                                              <p:pRg st="9" end="9"/>
                                            </p:txEl>
                                          </p:spTgt>
                                        </p:tgtEl>
                                        <p:attrNameLst>
                                          <p:attrName>style.visibility</p:attrName>
                                        </p:attrNameLst>
                                      </p:cBhvr>
                                      <p:to>
                                        <p:strVal val="visible"/>
                                      </p:to>
                                    </p:set>
                                    <p:animEffect transition="in" filter="fade">
                                      <p:cBhvr>
                                        <p:cTn id="32" dur="500"/>
                                        <p:tgtEl>
                                          <p:spTgt spid="4">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animEffect transition="in" filter="fade">
                                      <p:cBhvr>
                                        <p:cTn id="35" dur="500"/>
                                        <p:tgtEl>
                                          <p:spTgt spid="4">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
                                            <p:txEl>
                                              <p:pRg st="11" end="11"/>
                                            </p:txEl>
                                          </p:spTgt>
                                        </p:tgtEl>
                                        <p:attrNameLst>
                                          <p:attrName>style.visibility</p:attrName>
                                        </p:attrNameLst>
                                      </p:cBhvr>
                                      <p:to>
                                        <p:strVal val="visible"/>
                                      </p:to>
                                    </p:set>
                                    <p:animEffect transition="in" filter="fade">
                                      <p:cBhvr>
                                        <p:cTn id="38" dur="500"/>
                                        <p:tgtEl>
                                          <p:spTgt spid="4">
                                            <p:txEl>
                                              <p:pRg st="11" end="11"/>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
                                            <p:txEl>
                                              <p:pRg st="12" end="12"/>
                                            </p:txEl>
                                          </p:spTgt>
                                        </p:tgtEl>
                                        <p:attrNameLst>
                                          <p:attrName>style.visibility</p:attrName>
                                        </p:attrNameLst>
                                      </p:cBhvr>
                                      <p:to>
                                        <p:strVal val="visible"/>
                                      </p:to>
                                    </p:set>
                                    <p:animEffect transition="in" filter="fade">
                                      <p:cBhvr>
                                        <p:cTn id="41" dur="500"/>
                                        <p:tgtEl>
                                          <p:spTgt spid="4">
                                            <p:txEl>
                                              <p:pRg st="12" end="1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152400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52400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3" name="Title 1"/>
          <p:cNvSpPr>
            <a:spLocks noGrp="1"/>
          </p:cNvSpPr>
          <p:nvPr>
            <p:ph type="title"/>
          </p:nvPr>
        </p:nvSpPr>
        <p:spPr>
          <a:xfrm>
            <a:off x="635000" y="510509"/>
            <a:ext cx="11201400" cy="410241"/>
          </a:xfrm>
        </p:spPr>
        <p:txBody>
          <a:bodyPr>
            <a:normAutofit fontScale="90000"/>
          </a:bodyPr>
          <a:lstStyle/>
          <a:p>
            <a:r>
              <a:rPr lang="en-GB" sz="3200" b="1" dirty="0"/>
              <a:t>IEEE </a:t>
            </a:r>
            <a:r>
              <a:rPr lang="en-GB" sz="3200" b="1" dirty="0" err="1"/>
              <a:t>Std</a:t>
            </a:r>
            <a:r>
              <a:rPr lang="en-GB" sz="3200" b="1" dirty="0"/>
              <a:t> 802.11ax-2021</a:t>
            </a:r>
            <a:r>
              <a:rPr lang="en-GB" sz="3200" dirty="0"/>
              <a:t> is focused on improving performance in dense environments</a:t>
            </a:r>
            <a:br>
              <a:rPr lang="en-GB" sz="3200" dirty="0"/>
            </a:br>
            <a:br>
              <a:rPr lang="en-US" dirty="0"/>
            </a:br>
            <a:endParaRPr lang="en-GB" sz="3200" dirty="0"/>
          </a:p>
        </p:txBody>
      </p:sp>
      <p:sp>
        <p:nvSpPr>
          <p:cNvPr id="7176" name="Rectangle 5"/>
          <p:cNvSpPr>
            <a:spLocks noGrp="1" noChangeArrowheads="1"/>
          </p:cNvSpPr>
          <p:nvPr>
            <p:ph idx="1"/>
          </p:nvPr>
        </p:nvSpPr>
        <p:spPr>
          <a:xfrm>
            <a:off x="452176" y="1990693"/>
            <a:ext cx="6179864" cy="4445593"/>
          </a:xfrm>
          <a:noFill/>
        </p:spPr>
        <p:txBody>
          <a:bodyPr>
            <a:normAutofit lnSpcReduction="10000"/>
          </a:bodyPr>
          <a:lstStyle/>
          <a:p>
            <a:pPr>
              <a:buFont typeface="Arial" panose="020B0604020202020204" pitchFamily="34" charset="0"/>
              <a:buChar char="•"/>
            </a:pPr>
            <a:r>
              <a:rPr lang="en-GB" altLang="en-US" dirty="0">
                <a:latin typeface="Arial" panose="020B0604020202020204" pitchFamily="34" charset="0"/>
                <a:cs typeface="Arial" panose="020B0604020202020204" pitchFamily="34" charset="0"/>
              </a:rPr>
              <a:t>Existing 802.11 WLAN systems serve dense deployments: 2019 Super bowl: 24TB* of data carried on WLAN network </a:t>
            </a:r>
          </a:p>
          <a:p>
            <a:pPr>
              <a:buFont typeface="Arial" panose="020B0604020202020204" pitchFamily="34" charset="0"/>
              <a:buChar char="•"/>
            </a:pPr>
            <a:r>
              <a:rPr lang="en-GB" altLang="en-US" dirty="0">
                <a:latin typeface="Arial" panose="020B0604020202020204" pitchFamily="34" charset="0"/>
                <a:cs typeface="Arial" panose="020B0604020202020204" pitchFamily="34" charset="0"/>
              </a:rPr>
              <a:t>802.11ax aims to further improve performance of WLAN deployments in dense scenarios</a:t>
            </a:r>
          </a:p>
          <a:p>
            <a:pPr marL="704850" lvl="1" indent="-457200">
              <a:buFont typeface="Arial" panose="020B0604020202020204" pitchFamily="34" charset="0"/>
              <a:buChar char="•"/>
            </a:pPr>
            <a:r>
              <a:rPr lang="en-GB" altLang="en-US" sz="1800" dirty="0">
                <a:latin typeface="Arial" panose="020B0604020202020204" pitchFamily="34" charset="0"/>
                <a:cs typeface="Arial" panose="020B0604020202020204" pitchFamily="34" charset="0"/>
              </a:rPr>
              <a:t>Targeting at least 4x improvement in the per-STA throughput compared to 802.11n and 802.11ac.</a:t>
            </a:r>
          </a:p>
          <a:p>
            <a:pPr marL="704850" lvl="1" indent="-457200">
              <a:buFont typeface="Arial" panose="020B0604020202020204" pitchFamily="34" charset="0"/>
              <a:buChar char="•"/>
            </a:pPr>
            <a:r>
              <a:rPr lang="en-GB" altLang="en-US" sz="1800" dirty="0">
                <a:latin typeface="Arial" panose="020B0604020202020204" pitchFamily="34" charset="0"/>
                <a:cs typeface="Arial" panose="020B0604020202020204" pitchFamily="34" charset="0"/>
              </a:rPr>
              <a:t>Improved efficiency through spatial (MU MIMO) and frequency (OFDMA) multiplexing.</a:t>
            </a:r>
          </a:p>
          <a:p>
            <a:pPr>
              <a:buFont typeface="Arial" panose="020B0604020202020204" pitchFamily="34" charset="0"/>
              <a:buChar char="•"/>
            </a:pPr>
            <a:r>
              <a:rPr lang="en-GB" altLang="en-US" dirty="0">
                <a:latin typeface="Arial" panose="020B0604020202020204" pitchFamily="34" charset="0"/>
                <a:cs typeface="Arial" panose="020B0604020202020204" pitchFamily="34" charset="0"/>
              </a:rPr>
              <a:t>Dense scenarios are characterized by large number of access points and large number of associated STAs deployed in geographical limited region</a:t>
            </a:r>
          </a:p>
          <a:p>
            <a:pPr lvl="1">
              <a:buFont typeface="Arial" panose="020B0604020202020204" pitchFamily="34" charset="0"/>
              <a:buChar char="•"/>
            </a:pPr>
            <a:r>
              <a:rPr lang="en-GB" altLang="en-US" sz="1800" dirty="0">
                <a:latin typeface="Arial" panose="020B0604020202020204" pitchFamily="34" charset="0"/>
                <a:cs typeface="Arial" panose="020B0604020202020204" pitchFamily="34" charset="0"/>
              </a:rPr>
              <a:t>e.g. a stadium or an airport.</a:t>
            </a:r>
          </a:p>
          <a:p>
            <a:pPr marL="685800" lvl="1" indent="-457200"/>
            <a:endParaRPr lang="en-US" altLang="en-US" sz="1800" dirty="0">
              <a:latin typeface="Arial" panose="020B0604020202020204" pitchFamily="34" charset="0"/>
              <a:cs typeface="Arial" panose="020B0604020202020204" pitchFamily="34" charset="0"/>
            </a:endParaRPr>
          </a:p>
          <a:p>
            <a:pPr marL="685800" lvl="1" indent="-457200"/>
            <a:endParaRPr lang="en-US" altLang="en-US" sz="1800" dirty="0">
              <a:latin typeface="Arial" panose="020B0604020202020204" pitchFamily="34" charset="0"/>
              <a:cs typeface="Arial" panose="020B0604020202020204" pitchFamily="34" charset="0"/>
            </a:endParaRPr>
          </a:p>
          <a:p>
            <a:pPr marL="228600" lvl="1" indent="0">
              <a:buNone/>
            </a:pPr>
            <a:r>
              <a:rPr lang="en-GB" altLang="en-US" sz="1100" dirty="0">
                <a:latin typeface="Arial" panose="020B0604020202020204" pitchFamily="34" charset="0"/>
                <a:cs typeface="Arial" panose="020B0604020202020204" pitchFamily="34" charset="0"/>
              </a:rPr>
              <a:t>* </a:t>
            </a:r>
            <a:r>
              <a:rPr lang="en-GB" altLang="en-US" sz="1100" dirty="0">
                <a:latin typeface="Arial" panose="020B0604020202020204" pitchFamily="34" charset="0"/>
                <a:cs typeface="Arial" panose="020B0604020202020204" pitchFamily="34" charset="0"/>
                <a:hlinkClick r:id="rId3"/>
              </a:rPr>
              <a:t>https://www.extremenetworks.com/resources/slideshare/wi-fi-engagements-from-super-bowl-liii/</a:t>
            </a:r>
            <a:r>
              <a:rPr lang="en-GB" altLang="en-US" sz="1100" dirty="0">
                <a:latin typeface="Arial" panose="020B0604020202020204" pitchFamily="34" charset="0"/>
                <a:cs typeface="Arial" panose="020B0604020202020204" pitchFamily="34" charset="0"/>
              </a:rPr>
              <a:t> </a:t>
            </a:r>
          </a:p>
          <a:p>
            <a:pPr marL="457200" indent="-457200"/>
            <a:endParaRPr lang="en-GB" altLang="en-US" sz="2000" dirty="0"/>
          </a:p>
        </p:txBody>
      </p:sp>
      <p:sp>
        <p:nvSpPr>
          <p:cNvPr id="21" name="Date Placeholder 20"/>
          <p:cNvSpPr>
            <a:spLocks noGrp="1"/>
          </p:cNvSpPr>
          <p:nvPr>
            <p:ph type="dt" sz="half" idx="10"/>
          </p:nvPr>
        </p:nvSpPr>
        <p:spPr/>
        <p:txBody>
          <a:bodyPr/>
          <a:lstStyle/>
          <a:p>
            <a:r>
              <a:rPr lang="en-US"/>
              <a:t>November 2022</a:t>
            </a:r>
            <a:endParaRPr lang="en-US" dirty="0"/>
          </a:p>
        </p:txBody>
      </p:sp>
      <p:sp>
        <p:nvSpPr>
          <p:cNvPr id="7173" name="Rectangle 2"/>
          <p:cNvSpPr>
            <a:spLocks noChangeArrowheads="1"/>
          </p:cNvSpPr>
          <p:nvPr/>
        </p:nvSpPr>
        <p:spPr bwMode="auto">
          <a:xfrm>
            <a:off x="2209800" y="-228600"/>
            <a:ext cx="77724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b="1">
                <a:solidFill>
                  <a:schemeClr val="tx1"/>
                </a:solidFill>
                <a:latin typeface="Times New Roman" pitchFamily="18" charset="0"/>
              </a:defRPr>
            </a:lvl1pPr>
            <a:lvl2pPr marL="742950" indent="-285750">
              <a:spcBef>
                <a:spcPct val="20000"/>
              </a:spcBef>
              <a:buChar char="–"/>
              <a:defRPr sz="2000">
                <a:solidFill>
                  <a:schemeClr val="tx1"/>
                </a:solidFill>
                <a:latin typeface="Times New Roman" pitchFamily="18" charset="0"/>
              </a:defRPr>
            </a:lvl2pPr>
            <a:lvl3pPr marL="1143000" indent="-228600">
              <a:spcBef>
                <a:spcPct val="20000"/>
              </a:spcBef>
              <a:buChar char="•"/>
              <a:defRPr>
                <a:solidFill>
                  <a:schemeClr val="tx1"/>
                </a:solidFill>
                <a:latin typeface="Times New Roman" pitchFamily="18" charset="0"/>
              </a:defRPr>
            </a:lvl3pPr>
            <a:lvl4pPr marL="1600200" indent="-228600">
              <a:spcBef>
                <a:spcPct val="20000"/>
              </a:spcBef>
              <a:buChar char="–"/>
              <a:defRPr sz="1600">
                <a:solidFill>
                  <a:schemeClr val="tx1"/>
                </a:solidFill>
                <a:latin typeface="Times New Roman" pitchFamily="18" charset="0"/>
              </a:defRPr>
            </a:lvl4pPr>
            <a:lvl5pPr marL="2057400" indent="-228600">
              <a:spcBef>
                <a:spcPct val="20000"/>
              </a:spcBef>
              <a:buChar char="•"/>
              <a:defRPr sz="1600">
                <a:solidFill>
                  <a:schemeClr val="tx1"/>
                </a:solidFill>
                <a:latin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defRPr>
            </a:lvl9pPr>
          </a:lstStyle>
          <a:p>
            <a:pPr algn="ctr">
              <a:spcBef>
                <a:spcPct val="0"/>
              </a:spcBef>
              <a:buFontTx/>
              <a:buNone/>
            </a:pPr>
            <a:endParaRPr lang="en-US" altLang="en-US" sz="2800" u="sng">
              <a:solidFill>
                <a:schemeClr val="tx2"/>
              </a:solidFill>
            </a:endParaRPr>
          </a:p>
        </p:txBody>
      </p:sp>
      <p:pic>
        <p:nvPicPr>
          <p:cNvPr id="5" name="Picture 4" descr="terminal-2.jpg"/>
          <p:cNvPicPr>
            <a:picLocks noChangeAspect="1"/>
          </p:cNvPicPr>
          <p:nvPr/>
        </p:nvPicPr>
        <p:blipFill>
          <a:blip r:embed="rId4"/>
          <a:stretch>
            <a:fillRect/>
          </a:stretch>
        </p:blipFill>
        <p:spPr>
          <a:xfrm>
            <a:off x="6964296" y="1566321"/>
            <a:ext cx="4084704" cy="3059586"/>
          </a:xfrm>
          <a:prstGeom prst="rect">
            <a:avLst/>
          </a:prstGeom>
        </p:spPr>
      </p:pic>
      <p:grpSp>
        <p:nvGrpSpPr>
          <p:cNvPr id="6" name="グループ化 2"/>
          <p:cNvGrpSpPr>
            <a:grpSpLocks/>
          </p:cNvGrpSpPr>
          <p:nvPr/>
        </p:nvGrpSpPr>
        <p:grpSpPr bwMode="auto">
          <a:xfrm>
            <a:off x="7060415" y="2491675"/>
            <a:ext cx="846137" cy="673100"/>
            <a:chOff x="4499992" y="3645024"/>
            <a:chExt cx="1008112" cy="1008112"/>
          </a:xfrm>
        </p:grpSpPr>
        <p:pic>
          <p:nvPicPr>
            <p:cNvPr id="7" name="Picture 5" descr="C:\Users\inoue\AppData\Local\Microsoft\Windows\Temporary Internet Files\Content.IE5\11LLC03L\MC900432567[1].png"/>
            <p:cNvPicPr>
              <a:picLocks noChangeAspect="1" noChangeArrowheads="1"/>
            </p:cNvPicPr>
            <p:nvPr/>
          </p:nvPicPr>
          <p:blipFill>
            <a:blip r:embed="rId5"/>
            <a:srcRect/>
            <a:stretch>
              <a:fillRect/>
            </a:stretch>
          </p:blipFill>
          <p:spPr bwMode="auto">
            <a:xfrm>
              <a:off x="4716016" y="3645024"/>
              <a:ext cx="720080" cy="720080"/>
            </a:xfrm>
            <a:prstGeom prst="rect">
              <a:avLst/>
            </a:prstGeom>
            <a:noFill/>
            <a:ln w="9525">
              <a:noFill/>
              <a:miter lim="800000"/>
              <a:headEnd/>
              <a:tailEnd/>
            </a:ln>
          </p:spPr>
        </p:pic>
        <p:grpSp>
          <p:nvGrpSpPr>
            <p:cNvPr id="8" name="グループ化 28"/>
            <p:cNvGrpSpPr>
              <a:grpSpLocks/>
            </p:cNvGrpSpPr>
            <p:nvPr/>
          </p:nvGrpSpPr>
          <p:grpSpPr bwMode="auto">
            <a:xfrm rot="10800000">
              <a:off x="4499992" y="3789040"/>
              <a:ext cx="1008112" cy="864096"/>
              <a:chOff x="2555776" y="3068960"/>
              <a:chExt cx="2232248" cy="2304256"/>
            </a:xfrm>
          </p:grpSpPr>
          <p:sp>
            <p:nvSpPr>
              <p:cNvPr id="9" name="アーチ 29"/>
              <p:cNvSpPr/>
              <p:nvPr/>
            </p:nvSpPr>
            <p:spPr bwMode="auto">
              <a:xfrm>
                <a:off x="3276422" y="3962236"/>
                <a:ext cx="790956" cy="791674"/>
              </a:xfrm>
              <a:prstGeom prst="blockArc">
                <a:avLst>
                  <a:gd name="adj1" fmla="val 10800000"/>
                  <a:gd name="adj2" fmla="val 0"/>
                  <a:gd name="adj3" fmla="val 26613"/>
                </a:avLst>
              </a:prstGeom>
              <a:solidFill>
                <a:srgbClr val="FF6600"/>
              </a:solidFill>
              <a:ln w="12700" cap="flat" cmpd="sng" algn="ctr">
                <a:noFill/>
                <a:prstDash val="solid"/>
                <a:round/>
                <a:headEnd type="none" w="sm" len="sm"/>
                <a:tailEnd type="none" w="sm" len="sm"/>
              </a:ln>
              <a:effectLst/>
            </p:spPr>
            <p:txBody>
              <a:bodyPr/>
              <a:lstStyle/>
              <a:p>
                <a:pPr>
                  <a:defRPr/>
                </a:pPr>
                <a:endParaRPr lang="ja-JP" altLang="en-US">
                  <a:ea typeface="ＭＳ Ｐゴシック" pitchFamily="34" charset="-128"/>
                </a:endParaRPr>
              </a:p>
            </p:txBody>
          </p:sp>
          <p:sp>
            <p:nvSpPr>
              <p:cNvPr id="10" name="アーチ 30"/>
              <p:cNvSpPr/>
              <p:nvPr/>
            </p:nvSpPr>
            <p:spPr bwMode="auto">
              <a:xfrm>
                <a:off x="2914342" y="3449979"/>
                <a:ext cx="1515116" cy="1634148"/>
              </a:xfrm>
              <a:prstGeom prst="blockArc">
                <a:avLst>
                  <a:gd name="adj1" fmla="val 10792123"/>
                  <a:gd name="adj2" fmla="val 21583518"/>
                  <a:gd name="adj3" fmla="val 13414"/>
                </a:avLst>
              </a:prstGeom>
              <a:solidFill>
                <a:srgbClr val="FF6600">
                  <a:alpha val="67000"/>
                </a:srgbClr>
              </a:solidFill>
              <a:ln w="12700" cap="flat" cmpd="sng" algn="ctr">
                <a:noFill/>
                <a:prstDash val="solid"/>
                <a:round/>
                <a:headEnd type="none" w="sm" len="sm"/>
                <a:tailEnd type="none" w="sm" len="sm"/>
              </a:ln>
              <a:effectLst/>
            </p:spPr>
            <p:txBody>
              <a:bodyPr/>
              <a:lstStyle/>
              <a:p>
                <a:pPr>
                  <a:defRPr/>
                </a:pPr>
                <a:endParaRPr lang="ja-JP" altLang="en-US">
                  <a:ea typeface="ＭＳ Ｐゴシック" pitchFamily="34" charset="-128"/>
                </a:endParaRPr>
              </a:p>
            </p:txBody>
          </p:sp>
          <p:sp>
            <p:nvSpPr>
              <p:cNvPr id="11" name="アーチ 31"/>
              <p:cNvSpPr/>
              <p:nvPr/>
            </p:nvSpPr>
            <p:spPr bwMode="auto">
              <a:xfrm>
                <a:off x="2555776" y="3068960"/>
                <a:ext cx="2232248" cy="2303048"/>
              </a:xfrm>
              <a:prstGeom prst="blockArc">
                <a:avLst>
                  <a:gd name="adj1" fmla="val 10713204"/>
                  <a:gd name="adj2" fmla="val 88860"/>
                  <a:gd name="adj3" fmla="val 8426"/>
                </a:avLst>
              </a:prstGeom>
              <a:solidFill>
                <a:srgbClr val="FF6600">
                  <a:alpha val="33000"/>
                </a:srgbClr>
              </a:solidFill>
              <a:ln w="12700" cap="flat" cmpd="sng" algn="ctr">
                <a:noFill/>
                <a:prstDash val="solid"/>
                <a:round/>
                <a:headEnd type="none" w="sm" len="sm"/>
                <a:tailEnd type="none" w="sm" len="sm"/>
              </a:ln>
              <a:effectLst/>
            </p:spPr>
            <p:txBody>
              <a:bodyPr/>
              <a:lstStyle/>
              <a:p>
                <a:pPr>
                  <a:defRPr/>
                </a:pPr>
                <a:endParaRPr lang="ja-JP" altLang="en-US">
                  <a:ea typeface="ＭＳ Ｐゴシック" pitchFamily="34" charset="-128"/>
                </a:endParaRPr>
              </a:p>
            </p:txBody>
          </p:sp>
        </p:grpSp>
      </p:grpSp>
      <p:sp>
        <p:nvSpPr>
          <p:cNvPr id="12" name="TextBox 11"/>
          <p:cNvSpPr txBox="1"/>
          <p:nvPr/>
        </p:nvSpPr>
        <p:spPr>
          <a:xfrm>
            <a:off x="7633390" y="4875850"/>
            <a:ext cx="3115354" cy="1077218"/>
          </a:xfrm>
          <a:prstGeom prst="rect">
            <a:avLst/>
          </a:prstGeom>
          <a:ln>
            <a:noFill/>
          </a:ln>
        </p:spPr>
        <p:txBody>
          <a:bodyPr wrap="square" rtlCol="0">
            <a:spAutoFit/>
          </a:bodyPr>
          <a:lstStyle/>
          <a:p>
            <a:pPr algn="ctr"/>
            <a:r>
              <a:rPr lang="en-US" sz="1600" i="1" dirty="0"/>
              <a:t>Access to Internet, latest airlines’ announcements, and digital media such as movies and sport events</a:t>
            </a:r>
          </a:p>
        </p:txBody>
      </p:sp>
      <p:grpSp>
        <p:nvGrpSpPr>
          <p:cNvPr id="14" name="グループ化 8"/>
          <p:cNvGrpSpPr>
            <a:grpSpLocks/>
          </p:cNvGrpSpPr>
          <p:nvPr/>
        </p:nvGrpSpPr>
        <p:grpSpPr bwMode="auto">
          <a:xfrm>
            <a:off x="9982200" y="2354873"/>
            <a:ext cx="863600" cy="863600"/>
            <a:chOff x="5076056" y="2996952"/>
            <a:chExt cx="864096" cy="864097"/>
          </a:xfrm>
        </p:grpSpPr>
        <p:pic>
          <p:nvPicPr>
            <p:cNvPr id="15" name="Picture 7" descr="C:\Users\inoue\AppData\Local\Microsoft\Windows\Temporary Internet Files\Content.IE5\CJ1NB1WV\MC900398499[1].wmf"/>
            <p:cNvPicPr>
              <a:picLocks noChangeAspect="1" noChangeArrowheads="1"/>
            </p:cNvPicPr>
            <p:nvPr/>
          </p:nvPicPr>
          <p:blipFill>
            <a:blip r:embed="rId6"/>
            <a:srcRect/>
            <a:stretch>
              <a:fillRect/>
            </a:stretch>
          </p:blipFill>
          <p:spPr bwMode="auto">
            <a:xfrm>
              <a:off x="5292081" y="2996952"/>
              <a:ext cx="470094" cy="432048"/>
            </a:xfrm>
            <a:prstGeom prst="rect">
              <a:avLst/>
            </a:prstGeom>
            <a:noFill/>
            <a:ln w="9525">
              <a:noFill/>
              <a:miter lim="800000"/>
              <a:headEnd/>
              <a:tailEnd/>
            </a:ln>
          </p:spPr>
        </p:pic>
        <p:grpSp>
          <p:nvGrpSpPr>
            <p:cNvPr id="16" name="グループ化 6"/>
            <p:cNvGrpSpPr>
              <a:grpSpLocks/>
            </p:cNvGrpSpPr>
            <p:nvPr/>
          </p:nvGrpSpPr>
          <p:grpSpPr bwMode="auto">
            <a:xfrm rot="10800000">
              <a:off x="5076056" y="3068961"/>
              <a:ext cx="864096" cy="792088"/>
              <a:chOff x="2555776" y="3068960"/>
              <a:chExt cx="2232248" cy="2304256"/>
            </a:xfrm>
          </p:grpSpPr>
          <p:sp>
            <p:nvSpPr>
              <p:cNvPr id="17" name="アーチ 1"/>
              <p:cNvSpPr/>
              <p:nvPr/>
            </p:nvSpPr>
            <p:spPr bwMode="auto">
              <a:xfrm>
                <a:off x="3347733" y="3863745"/>
                <a:ext cx="796059" cy="790165"/>
              </a:xfrm>
              <a:prstGeom prst="blockArc">
                <a:avLst>
                  <a:gd name="adj1" fmla="val 10800000"/>
                  <a:gd name="adj2" fmla="val 0"/>
                  <a:gd name="adj3" fmla="val 26613"/>
                </a:avLst>
              </a:prstGeom>
              <a:solidFill>
                <a:schemeClr val="accent1"/>
              </a:solidFill>
              <a:ln w="12700" cap="flat" cmpd="sng" algn="ctr">
                <a:noFill/>
                <a:prstDash val="solid"/>
                <a:round/>
                <a:headEnd type="none" w="sm" len="sm"/>
                <a:tailEnd type="none" w="sm" len="sm"/>
              </a:ln>
              <a:effectLst/>
            </p:spPr>
            <p:txBody>
              <a:bodyPr/>
              <a:lstStyle/>
              <a:p>
                <a:pPr>
                  <a:defRPr/>
                </a:pPr>
                <a:endParaRPr lang="ja-JP" altLang="en-US">
                  <a:ea typeface="ＭＳ Ｐゴシック" pitchFamily="34" charset="-128"/>
                </a:endParaRPr>
              </a:p>
            </p:txBody>
          </p:sp>
          <p:sp>
            <p:nvSpPr>
              <p:cNvPr id="18" name="アーチ 21"/>
              <p:cNvSpPr/>
              <p:nvPr/>
            </p:nvSpPr>
            <p:spPr bwMode="auto">
              <a:xfrm>
                <a:off x="2990736" y="3341591"/>
                <a:ext cx="1510050" cy="1635778"/>
              </a:xfrm>
              <a:prstGeom prst="blockArc">
                <a:avLst>
                  <a:gd name="adj1" fmla="val 10792123"/>
                  <a:gd name="adj2" fmla="val 21583518"/>
                  <a:gd name="adj3" fmla="val 13414"/>
                </a:avLst>
              </a:prstGeom>
              <a:solidFill>
                <a:schemeClr val="accent1">
                  <a:alpha val="67000"/>
                </a:schemeClr>
              </a:solidFill>
              <a:ln w="12700" cap="flat" cmpd="sng" algn="ctr">
                <a:noFill/>
                <a:prstDash val="solid"/>
                <a:round/>
                <a:headEnd type="none" w="sm" len="sm"/>
                <a:tailEnd type="none" w="sm" len="sm"/>
              </a:ln>
              <a:effectLst/>
            </p:spPr>
            <p:txBody>
              <a:bodyPr/>
              <a:lstStyle/>
              <a:p>
                <a:pPr>
                  <a:defRPr/>
                </a:pPr>
                <a:endParaRPr lang="ja-JP" altLang="en-US">
                  <a:ea typeface="ＭＳ Ｐゴシック" pitchFamily="34" charset="-128"/>
                </a:endParaRPr>
              </a:p>
            </p:txBody>
          </p:sp>
          <p:sp>
            <p:nvSpPr>
              <p:cNvPr id="19" name="アーチ 22"/>
              <p:cNvSpPr/>
              <p:nvPr/>
            </p:nvSpPr>
            <p:spPr bwMode="auto">
              <a:xfrm>
                <a:off x="2555776" y="3068960"/>
                <a:ext cx="2232248" cy="2305802"/>
              </a:xfrm>
              <a:prstGeom prst="blockArc">
                <a:avLst>
                  <a:gd name="adj1" fmla="val 10713204"/>
                  <a:gd name="adj2" fmla="val 88860"/>
                  <a:gd name="adj3" fmla="val 8426"/>
                </a:avLst>
              </a:prstGeom>
              <a:solidFill>
                <a:schemeClr val="accent1">
                  <a:alpha val="33000"/>
                </a:schemeClr>
              </a:solidFill>
              <a:ln w="12700" cap="flat" cmpd="sng" algn="ctr">
                <a:noFill/>
                <a:prstDash val="solid"/>
                <a:round/>
                <a:headEnd type="none" w="sm" len="sm"/>
                <a:tailEnd type="none" w="sm" len="sm"/>
              </a:ln>
              <a:effectLst/>
            </p:spPr>
            <p:txBody>
              <a:bodyPr/>
              <a:lstStyle/>
              <a:p>
                <a:pPr>
                  <a:defRPr/>
                </a:pPr>
                <a:endParaRPr lang="ja-JP" altLang="en-US">
                  <a:ea typeface="ＭＳ Ｐゴシック" pitchFamily="34" charset="-128"/>
                </a:endParaRPr>
              </a:p>
            </p:txBody>
          </p:sp>
        </p:grpSp>
      </p:grpSp>
      <p:sp>
        <p:nvSpPr>
          <p:cNvPr id="3" name="Slide Number Placeholder 2"/>
          <p:cNvSpPr>
            <a:spLocks noGrp="1"/>
          </p:cNvSpPr>
          <p:nvPr>
            <p:ph type="sldNum" sz="quarter" idx="12"/>
          </p:nvPr>
        </p:nvSpPr>
        <p:spPr/>
        <p:txBody>
          <a:bodyPr/>
          <a:lstStyle/>
          <a:p>
            <a:fld id="{B016F8AB-BCEA-4347-8BA6-BE776009BC89}" type="slidenum">
              <a:rPr lang="en-GB" smtClean="0"/>
              <a:pPr/>
              <a:t>52</a:t>
            </a:fld>
            <a:endParaRPr lang="en-GB"/>
          </a:p>
        </p:txBody>
      </p:sp>
    </p:spTree>
    <p:extLst>
      <p:ext uri="{BB962C8B-B14F-4D97-AF65-F5344CB8AC3E}">
        <p14:creationId xmlns:p14="http://schemas.microsoft.com/office/powerpoint/2010/main" val="151735168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2"/>
          <p:cNvSpPr>
            <a:spLocks noChangeArrowheads="1"/>
          </p:cNvSpPr>
          <p:nvPr/>
        </p:nvSpPr>
        <p:spPr bwMode="auto">
          <a:xfrm>
            <a:off x="1371600" y="2747277"/>
            <a:ext cx="4330698" cy="3250846"/>
          </a:xfrm>
          <a:prstGeom prst="roundRect">
            <a:avLst>
              <a:gd name="adj" fmla="val 6965"/>
            </a:avLst>
          </a:prstGeom>
          <a:solidFill>
            <a:srgbClr val="0070C0"/>
          </a:solidFill>
          <a:ln w="12700">
            <a:solidFill>
              <a:schemeClr val="bg1"/>
            </a:solidFill>
            <a:round/>
            <a:headEnd/>
            <a:tailEnd/>
          </a:ln>
        </p:spPr>
        <p:txBody>
          <a:bodyPr wrap="none" lIns="56160" tIns="35662" rIns="56160" bIns="35662"/>
          <a:lstStyle>
            <a:lvl1pPr eaLnBrk="0" hangingPunct="0">
              <a:defRPr sz="2000">
                <a:solidFill>
                  <a:schemeClr val="tx1"/>
                </a:solidFill>
                <a:latin typeface="Arial" charset="0"/>
                <a:ea typeface="ＭＳ Ｐゴシック" charset="-128"/>
              </a:defRPr>
            </a:lvl1pPr>
            <a:lvl2pPr marL="265113" indent="-265113"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marL="415925" indent="-242888"/>
            <a:r>
              <a:rPr lang="en-GB" sz="1800" dirty="0">
                <a:solidFill>
                  <a:schemeClr val="bg1"/>
                </a:solidFill>
              </a:rPr>
              <a:t>Use Cases:</a:t>
            </a:r>
          </a:p>
          <a:p>
            <a:pPr marL="358775" lvl="1" indent="-185738">
              <a:buClr>
                <a:schemeClr val="bg1"/>
              </a:buClr>
              <a:buFont typeface="Arial" panose="020B0604020202020204" pitchFamily="34" charset="0"/>
              <a:buChar char="•"/>
            </a:pPr>
            <a:r>
              <a:rPr lang="en-GB" sz="1800" dirty="0">
                <a:solidFill>
                  <a:schemeClr val="bg1"/>
                </a:solidFill>
              </a:rPr>
              <a:t>Ultra-Short Range</a:t>
            </a:r>
          </a:p>
          <a:p>
            <a:pPr marL="358775" lvl="1" indent="-185738">
              <a:buClr>
                <a:schemeClr val="bg1"/>
              </a:buClr>
              <a:buFont typeface="Arial" panose="020B0604020202020204" pitchFamily="34" charset="0"/>
              <a:buChar char="•"/>
            </a:pPr>
            <a:r>
              <a:rPr lang="en-GB" sz="1800" dirty="0">
                <a:solidFill>
                  <a:schemeClr val="bg1"/>
                </a:solidFill>
              </a:rPr>
              <a:t>8K UHD - Smart Home</a:t>
            </a:r>
          </a:p>
          <a:p>
            <a:pPr marL="358775" lvl="1" indent="-185738">
              <a:buClr>
                <a:schemeClr val="bg1"/>
              </a:buClr>
              <a:buFont typeface="Arial" panose="020B0604020202020204" pitchFamily="34" charset="0"/>
              <a:buChar char="•"/>
            </a:pPr>
            <a:r>
              <a:rPr lang="en-GB" sz="1800" dirty="0">
                <a:solidFill>
                  <a:schemeClr val="bg1"/>
                </a:solidFill>
              </a:rPr>
              <a:t>AR/VR and wearables</a:t>
            </a:r>
          </a:p>
          <a:p>
            <a:pPr marL="358775" lvl="1" indent="-185738">
              <a:buClr>
                <a:schemeClr val="bg1"/>
              </a:buClr>
              <a:buFont typeface="Arial" panose="020B0604020202020204" pitchFamily="34" charset="0"/>
              <a:buChar char="•"/>
            </a:pPr>
            <a:r>
              <a:rPr lang="en-GB" sz="1800" dirty="0">
                <a:solidFill>
                  <a:schemeClr val="bg1"/>
                </a:solidFill>
              </a:rPr>
              <a:t>Data </a:t>
            </a:r>
            <a:r>
              <a:rPr lang="en-GB" sz="1800" dirty="0" err="1">
                <a:solidFill>
                  <a:schemeClr val="bg1"/>
                </a:solidFill>
              </a:rPr>
              <a:t>Center</a:t>
            </a:r>
            <a:r>
              <a:rPr lang="en-GB" sz="1800" dirty="0">
                <a:solidFill>
                  <a:schemeClr val="bg1"/>
                </a:solidFill>
              </a:rPr>
              <a:t> Inter Rack connectivity</a:t>
            </a:r>
          </a:p>
          <a:p>
            <a:pPr marL="358775" lvl="1" indent="-185738">
              <a:buClr>
                <a:schemeClr val="bg1"/>
              </a:buClr>
              <a:buFont typeface="Arial" panose="020B0604020202020204" pitchFamily="34" charset="0"/>
              <a:buChar char="•"/>
            </a:pPr>
            <a:r>
              <a:rPr lang="en-GB" sz="1800" dirty="0">
                <a:solidFill>
                  <a:schemeClr val="bg1"/>
                </a:solidFill>
              </a:rPr>
              <a:t>Video / Mass-Data distribution</a:t>
            </a:r>
          </a:p>
          <a:p>
            <a:pPr marL="358775" lvl="1" indent="-185738">
              <a:buClr>
                <a:schemeClr val="bg1"/>
              </a:buClr>
              <a:buFont typeface="Arial" panose="020B0604020202020204" pitchFamily="34" charset="0"/>
              <a:buChar char="•"/>
            </a:pPr>
            <a:r>
              <a:rPr lang="en-GB" sz="1800" dirty="0">
                <a:solidFill>
                  <a:schemeClr val="bg1"/>
                </a:solidFill>
              </a:rPr>
              <a:t>Mobile Offloading and MBO</a:t>
            </a:r>
          </a:p>
          <a:p>
            <a:pPr marL="358775" lvl="1" indent="-185738">
              <a:buClr>
                <a:schemeClr val="bg1"/>
              </a:buClr>
              <a:buFont typeface="Arial" panose="020B0604020202020204" pitchFamily="34" charset="0"/>
              <a:buChar char="•"/>
            </a:pPr>
            <a:r>
              <a:rPr lang="en-GB" sz="1800" dirty="0">
                <a:solidFill>
                  <a:schemeClr val="bg1"/>
                </a:solidFill>
              </a:rPr>
              <a:t>Mobile </a:t>
            </a:r>
            <a:r>
              <a:rPr lang="en-GB" sz="1800" dirty="0" err="1">
                <a:solidFill>
                  <a:schemeClr val="bg1"/>
                </a:solidFill>
              </a:rPr>
              <a:t>Fronthauling</a:t>
            </a:r>
            <a:endParaRPr lang="en-GB" sz="1800" dirty="0">
              <a:solidFill>
                <a:schemeClr val="bg1"/>
              </a:solidFill>
            </a:endParaRPr>
          </a:p>
          <a:p>
            <a:pPr marL="358775" lvl="1" indent="-185738">
              <a:buClr>
                <a:schemeClr val="bg1"/>
              </a:buClr>
              <a:buFont typeface="Arial" panose="020B0604020202020204" pitchFamily="34" charset="0"/>
              <a:buChar char="•"/>
            </a:pPr>
            <a:r>
              <a:rPr lang="en-GB" sz="1800" dirty="0">
                <a:solidFill>
                  <a:schemeClr val="bg1"/>
                </a:solidFill>
              </a:rPr>
              <a:t>Wireless Backhauling (w. multi-hop)</a:t>
            </a:r>
          </a:p>
          <a:p>
            <a:pPr marL="358775" lvl="1" indent="-185738">
              <a:buClr>
                <a:schemeClr val="bg1"/>
              </a:buClr>
              <a:buFont typeface="Arial" panose="020B0604020202020204" pitchFamily="34" charset="0"/>
              <a:buChar char="•"/>
            </a:pPr>
            <a:r>
              <a:rPr lang="en-GB" sz="1800" dirty="0">
                <a:solidFill>
                  <a:schemeClr val="bg1"/>
                </a:solidFill>
              </a:rPr>
              <a:t>Office Docking</a:t>
            </a:r>
          </a:p>
          <a:p>
            <a:pPr marL="358775" lvl="1" indent="-185738">
              <a:buClr>
                <a:schemeClr val="bg1"/>
              </a:buClr>
              <a:buFont typeface="Arial" panose="020B0604020202020204" pitchFamily="34" charset="0"/>
              <a:buChar char="•"/>
            </a:pPr>
            <a:r>
              <a:rPr lang="en-GB" sz="1800" dirty="0">
                <a:solidFill>
                  <a:schemeClr val="bg1"/>
                </a:solidFill>
              </a:rPr>
              <a:t>Fixed Wireless</a:t>
            </a:r>
          </a:p>
        </p:txBody>
      </p:sp>
      <p:sp>
        <p:nvSpPr>
          <p:cNvPr id="6" name="Rounded Rectangle 5"/>
          <p:cNvSpPr>
            <a:spLocks noChangeArrowheads="1"/>
          </p:cNvSpPr>
          <p:nvPr/>
        </p:nvSpPr>
        <p:spPr bwMode="auto">
          <a:xfrm>
            <a:off x="6817896" y="2734799"/>
            <a:ext cx="4002504" cy="3246006"/>
          </a:xfrm>
          <a:prstGeom prst="roundRect">
            <a:avLst>
              <a:gd name="adj" fmla="val 6965"/>
            </a:avLst>
          </a:prstGeom>
          <a:solidFill>
            <a:srgbClr val="0070C0"/>
          </a:solidFill>
          <a:ln w="12700">
            <a:solidFill>
              <a:schemeClr val="bg1"/>
            </a:solidFill>
            <a:round/>
            <a:headEnd/>
            <a:tailEnd/>
          </a:ln>
        </p:spPr>
        <p:txBody>
          <a:bodyPr wrap="none" lIns="56160" tIns="35662" rIns="56160" bIns="35662"/>
          <a:lstStyle>
            <a:lvl1pPr eaLnBrk="0" hangingPunct="0">
              <a:defRPr sz="2000">
                <a:solidFill>
                  <a:schemeClr val="tx1"/>
                </a:solidFill>
                <a:latin typeface="Arial" charset="0"/>
                <a:ea typeface="ＭＳ Ｐゴシック" charset="-128"/>
              </a:defRPr>
            </a:lvl1pPr>
            <a:lvl2pPr marL="265113" indent="-265113"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marL="488950" indent="-315913" defTabSz="457200"/>
            <a:r>
              <a:rPr lang="en-GB" sz="1600" kern="0" dirty="0">
                <a:solidFill>
                  <a:prstClr val="white"/>
                </a:solidFill>
              </a:rPr>
              <a:t>Key additions :</a:t>
            </a:r>
          </a:p>
          <a:p>
            <a:pPr marL="358775" lvl="1" indent="-185738" defTabSz="260350">
              <a:buClr>
                <a:prstClr val="white"/>
              </a:buClr>
              <a:buFont typeface="Arial" panose="020B0604020202020204" pitchFamily="34" charset="0"/>
              <a:buChar char="•"/>
            </a:pPr>
            <a:r>
              <a:rPr lang="en-GB" sz="1600" kern="0" dirty="0">
                <a:solidFill>
                  <a:prstClr val="white"/>
                </a:solidFill>
              </a:rPr>
              <a:t>SU/ MU MIMO, up to 8 spatial streams</a:t>
            </a:r>
          </a:p>
          <a:p>
            <a:pPr marL="358775" lvl="1" indent="-185738" defTabSz="260350">
              <a:buClr>
                <a:prstClr val="white"/>
              </a:buClr>
              <a:buFont typeface="Arial" panose="020B0604020202020204" pitchFamily="34" charset="0"/>
              <a:buChar char="•"/>
            </a:pPr>
            <a:r>
              <a:rPr lang="en-GB" sz="1600" kern="0" dirty="0">
                <a:solidFill>
                  <a:prstClr val="white"/>
                </a:solidFill>
              </a:rPr>
              <a:t>Channel bonding</a:t>
            </a:r>
          </a:p>
          <a:p>
            <a:pPr marL="358775" lvl="1" indent="-185738" defTabSz="260350">
              <a:buClr>
                <a:prstClr val="white"/>
              </a:buClr>
              <a:buFont typeface="Arial" panose="020B0604020202020204" pitchFamily="34" charset="0"/>
              <a:buChar char="•"/>
            </a:pPr>
            <a:r>
              <a:rPr lang="en-GB" sz="1600" kern="0" dirty="0">
                <a:solidFill>
                  <a:prstClr val="white"/>
                </a:solidFill>
              </a:rPr>
              <a:t>Channel aggregation</a:t>
            </a:r>
          </a:p>
          <a:p>
            <a:pPr marL="358775" lvl="1" indent="-185738" defTabSz="260350">
              <a:buClr>
                <a:prstClr val="white"/>
              </a:buClr>
              <a:buFont typeface="Arial" panose="020B0604020202020204" pitchFamily="34" charset="0"/>
              <a:buChar char="•"/>
            </a:pPr>
            <a:r>
              <a:rPr lang="en-GB" sz="1600" kern="0" dirty="0">
                <a:solidFill>
                  <a:prstClr val="white"/>
                </a:solidFill>
              </a:rPr>
              <a:t>Non-uniform constellation modulation</a:t>
            </a:r>
          </a:p>
          <a:p>
            <a:pPr marL="358775" lvl="1" indent="-185738" defTabSz="260350">
              <a:buClr>
                <a:prstClr val="white"/>
              </a:buClr>
              <a:buFont typeface="Arial" panose="020B0604020202020204" pitchFamily="34" charset="0"/>
              <a:buChar char="•"/>
            </a:pPr>
            <a:r>
              <a:rPr lang="en-GB" sz="1600" kern="0" dirty="0">
                <a:solidFill>
                  <a:prstClr val="white"/>
                </a:solidFill>
              </a:rPr>
              <a:t>Advanced power saving features</a:t>
            </a:r>
          </a:p>
          <a:p>
            <a:pPr marL="173037" lvl="1" indent="0" defTabSz="260350">
              <a:buClr>
                <a:prstClr val="white"/>
              </a:buClr>
            </a:pPr>
            <a:endParaRPr lang="en-GB" sz="1600" kern="0" dirty="0">
              <a:solidFill>
                <a:prstClr val="white"/>
              </a:solidFill>
            </a:endParaRPr>
          </a:p>
        </p:txBody>
      </p:sp>
      <p:sp>
        <p:nvSpPr>
          <p:cNvPr id="3" name="Title 2"/>
          <p:cNvSpPr>
            <a:spLocks noGrp="1"/>
          </p:cNvSpPr>
          <p:nvPr>
            <p:ph type="title"/>
          </p:nvPr>
        </p:nvSpPr>
        <p:spPr>
          <a:xfrm>
            <a:off x="524934" y="591029"/>
            <a:ext cx="10828865" cy="551971"/>
          </a:xfrm>
        </p:spPr>
        <p:txBody>
          <a:bodyPr>
            <a:normAutofit fontScale="90000"/>
          </a:bodyPr>
          <a:lstStyle/>
          <a:p>
            <a:r>
              <a:rPr lang="en-GB" b="1" dirty="0"/>
              <a:t>IEEE </a:t>
            </a:r>
            <a:r>
              <a:rPr lang="en-GB" b="1" dirty="0" err="1"/>
              <a:t>Std</a:t>
            </a:r>
            <a:r>
              <a:rPr lang="en-GB" b="1" dirty="0"/>
              <a:t> 802.11ay-2021</a:t>
            </a:r>
            <a:r>
              <a:rPr lang="en-GB" dirty="0"/>
              <a:t> </a:t>
            </a:r>
            <a:r>
              <a:rPr lang="en-US" dirty="0"/>
              <a:t>defines next generation 60 GHz: increased throughput and range</a:t>
            </a:r>
            <a:br>
              <a:rPr lang="en-GB" dirty="0"/>
            </a:br>
            <a:br>
              <a:rPr lang="en-US" dirty="0"/>
            </a:br>
            <a:endParaRPr lang="en-GB" dirty="0"/>
          </a:p>
        </p:txBody>
      </p:sp>
      <p:sp>
        <p:nvSpPr>
          <p:cNvPr id="2" name="TextBox 1"/>
          <p:cNvSpPr txBox="1"/>
          <p:nvPr/>
        </p:nvSpPr>
        <p:spPr>
          <a:xfrm>
            <a:off x="524934" y="1570901"/>
            <a:ext cx="5723465" cy="914400"/>
          </a:xfrm>
          <a:prstGeom prst="rect">
            <a:avLst/>
          </a:prstGeom>
          <a:noFill/>
        </p:spPr>
        <p:txBody>
          <a:bodyPr wrap="none" lIns="0" tIns="0" rIns="0" bIns="0" rtlCol="0">
            <a:noAutofit/>
          </a:bodyPr>
          <a:lstStyle/>
          <a:p>
            <a:pPr marL="342900" indent="-342900">
              <a:lnSpc>
                <a:spcPct val="90000"/>
              </a:lnSpc>
              <a:buFont typeface="Arial" panose="020B0604020202020204" pitchFamily="34" charset="0"/>
              <a:buChar char="•"/>
            </a:pPr>
            <a:r>
              <a:rPr lang="en-US" sz="2200" dirty="0"/>
              <a:t>20Gbps+ rates are defined</a:t>
            </a:r>
          </a:p>
          <a:p>
            <a:pPr marL="342900" indent="-342900">
              <a:lnSpc>
                <a:spcPct val="90000"/>
              </a:lnSpc>
              <a:buFont typeface="Arial" panose="020B0604020202020204" pitchFamily="34" charset="0"/>
              <a:buChar char="•"/>
            </a:pPr>
            <a:r>
              <a:rPr lang="en-US" sz="2200" dirty="0"/>
              <a:t>License- Exempt bands above 45Gbps</a:t>
            </a:r>
          </a:p>
          <a:p>
            <a:pPr marL="342900" indent="-342900">
              <a:lnSpc>
                <a:spcPct val="90000"/>
              </a:lnSpc>
              <a:buFont typeface="Arial" panose="020B0604020202020204" pitchFamily="34" charset="0"/>
              <a:buChar char="•"/>
            </a:pPr>
            <a:r>
              <a:rPr lang="en-US" sz="2200" dirty="0"/>
              <a:t>Completion in 2021; First chipsets announced</a:t>
            </a:r>
          </a:p>
          <a:p>
            <a:pPr>
              <a:lnSpc>
                <a:spcPct val="90000"/>
              </a:lnSpc>
            </a:pPr>
            <a:endParaRPr lang="en-US" dirty="0"/>
          </a:p>
          <a:p>
            <a:pPr>
              <a:lnSpc>
                <a:spcPct val="90000"/>
              </a:lnSpc>
            </a:pPr>
            <a:endParaRPr lang="en-GB" dirty="0"/>
          </a:p>
        </p:txBody>
      </p:sp>
      <p:sp>
        <p:nvSpPr>
          <p:cNvPr id="8" name="Slide Number Placeholder 3">
            <a:extLst>
              <a:ext uri="{FF2B5EF4-FFF2-40B4-BE49-F238E27FC236}">
                <a16:creationId xmlns:a16="http://schemas.microsoft.com/office/drawing/2014/main" id="{BBF83E52-E9CB-4639-8D58-CD7087402C28}"/>
              </a:ext>
            </a:extLst>
          </p:cNvPr>
          <p:cNvSpPr txBox="1">
            <a:spLocks/>
          </p:cNvSpPr>
          <p:nvPr/>
        </p:nvSpPr>
        <p:spPr>
          <a:xfrm>
            <a:off x="11201400" y="6404269"/>
            <a:ext cx="533399" cy="232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F2884EB-C6E3-684C-A39B-0E652C4E0E60}" type="slidenum">
              <a:rPr lang="en-US" smtClean="0">
                <a:solidFill>
                  <a:prstClr val="black">
                    <a:tint val="75000"/>
                  </a:prstClr>
                </a:solidFill>
              </a:rPr>
              <a:pPr>
                <a:defRPr/>
              </a:pPr>
              <a:t>53</a:t>
            </a:fld>
            <a:endParaRPr lang="en-US" dirty="0">
              <a:solidFill>
                <a:prstClr val="black">
                  <a:tint val="75000"/>
                </a:prstClr>
              </a:solidFill>
            </a:endParaRPr>
          </a:p>
        </p:txBody>
      </p:sp>
      <p:sp>
        <p:nvSpPr>
          <p:cNvPr id="4" name="Date Placeholder 3"/>
          <p:cNvSpPr>
            <a:spLocks noGrp="1"/>
          </p:cNvSpPr>
          <p:nvPr>
            <p:ph type="dt" sz="half" idx="2"/>
          </p:nvPr>
        </p:nvSpPr>
        <p:spPr>
          <a:xfrm>
            <a:off x="5715000" y="6477000"/>
            <a:ext cx="1422400" cy="228600"/>
          </a:xfrm>
        </p:spPr>
        <p:txBody>
          <a:bodyPr/>
          <a:lstStyle/>
          <a:p>
            <a:pPr>
              <a:defRPr/>
            </a:pPr>
            <a:r>
              <a:rPr lang="en-US"/>
              <a:t>November 2022</a:t>
            </a:r>
            <a:endParaRPr lang="en-US" dirty="0"/>
          </a:p>
        </p:txBody>
      </p:sp>
      <p:sp>
        <p:nvSpPr>
          <p:cNvPr id="7" name="Slide Number Placeholder 6"/>
          <p:cNvSpPr>
            <a:spLocks noGrp="1"/>
          </p:cNvSpPr>
          <p:nvPr>
            <p:ph type="sldNum" sz="quarter" idx="4"/>
          </p:nvPr>
        </p:nvSpPr>
        <p:spPr/>
        <p:txBody>
          <a:bodyPr/>
          <a:lstStyle/>
          <a:p>
            <a:fld id="{619BE129-E825-4348-BEE4-441F0A7ECEA1}" type="slidenum">
              <a:rPr lang="en-US" altLang="en-US" smtClean="0"/>
              <a:pPr/>
              <a:t>53</a:t>
            </a:fld>
            <a:endParaRPr lang="en-US" altLang="en-US" sz="2400" dirty="0"/>
          </a:p>
        </p:txBody>
      </p:sp>
    </p:spTree>
    <p:extLst>
      <p:ext uri="{BB962C8B-B14F-4D97-AF65-F5344CB8AC3E}">
        <p14:creationId xmlns:p14="http://schemas.microsoft.com/office/powerpoint/2010/main" val="528155387"/>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028" y="558112"/>
            <a:ext cx="10969943" cy="584888"/>
          </a:xfrm>
        </p:spPr>
        <p:txBody>
          <a:bodyPr/>
          <a:lstStyle/>
          <a:p>
            <a:r>
              <a:rPr lang="en-US" dirty="0"/>
              <a:t>60 GHz Fixed Wireless Use Case: Affordable 5G Performance </a:t>
            </a:r>
          </a:p>
        </p:txBody>
      </p:sp>
      <p:sp>
        <p:nvSpPr>
          <p:cNvPr id="19" name="TextBox 18"/>
          <p:cNvSpPr txBox="1"/>
          <p:nvPr/>
        </p:nvSpPr>
        <p:spPr>
          <a:xfrm>
            <a:off x="838200" y="5791200"/>
            <a:ext cx="3124200" cy="685800"/>
          </a:xfrm>
          <a:prstGeom prst="rect">
            <a:avLst/>
          </a:prstGeom>
          <a:noFill/>
        </p:spPr>
        <p:txBody>
          <a:bodyPr wrap="none" lIns="0" tIns="0" rIns="0" bIns="0" rtlCol="0">
            <a:noAutofit/>
          </a:bodyPr>
          <a:lstStyle/>
          <a:p>
            <a:pPr>
              <a:lnSpc>
                <a:spcPct val="90000"/>
              </a:lnSpc>
            </a:pPr>
            <a:r>
              <a:rPr lang="en-US" dirty="0"/>
              <a:t>https://www.fiercewireless.com/wireless/60-ghz-band-particularly-appealing-for-fixed-wireless-report</a:t>
            </a:r>
          </a:p>
        </p:txBody>
      </p:sp>
      <p:sp>
        <p:nvSpPr>
          <p:cNvPr id="26" name="Rectangle 25"/>
          <p:cNvSpPr/>
          <p:nvPr/>
        </p:nvSpPr>
        <p:spPr>
          <a:xfrm>
            <a:off x="857922" y="1555537"/>
            <a:ext cx="8763000" cy="4247317"/>
          </a:xfrm>
          <a:prstGeom prst="rect">
            <a:avLst/>
          </a:prstGeom>
        </p:spPr>
        <p:txBody>
          <a:bodyPr wrap="square">
            <a:spAutoFit/>
          </a:bodyPr>
          <a:lstStyle/>
          <a:p>
            <a:r>
              <a:rPr lang="en-US" dirty="0"/>
              <a:t>“the 14 GHz of contiguous spectrum in the band offers more bandwidth than any other licensed or unlicensed </a:t>
            </a:r>
            <a:r>
              <a:rPr lang="en-US" dirty="0" err="1"/>
              <a:t>mmWave</a:t>
            </a:r>
            <a:r>
              <a:rPr lang="en-US" dirty="0"/>
              <a:t> band. Further, the 60 GHz band has chipsets and technology currently available on the commercial market.”</a:t>
            </a:r>
          </a:p>
          <a:p>
            <a:endParaRPr lang="en-US" dirty="0"/>
          </a:p>
          <a:p>
            <a:r>
              <a:rPr lang="en-US" dirty="0"/>
              <a:t>“In the U.S., unlicensed </a:t>
            </a:r>
            <a:r>
              <a:rPr lang="en-US" dirty="0" err="1"/>
              <a:t>mmWave</a:t>
            </a:r>
            <a:r>
              <a:rPr lang="en-US" dirty="0"/>
              <a:t> frequencies available for 5G primarily cover the band from 57 – 71 GHz, called the V-Band, or 60 GHz band. This band offers 14 GHz of contiguous spectrum, which is more than all other licensed and unlicensed bands combined7. </a:t>
            </a:r>
            <a:r>
              <a:rPr lang="en-US" b="1" dirty="0"/>
              <a:t>This makes the 60 GHz band an excellent alternative to licensed </a:t>
            </a:r>
            <a:r>
              <a:rPr lang="en-US" b="1" dirty="0" err="1"/>
              <a:t>mmWave</a:t>
            </a:r>
            <a:r>
              <a:rPr lang="en-US" b="1" dirty="0"/>
              <a:t> frequencies for smaller providers, as it can be used to deliver 5G performance for the minimal cost of available 60 GHz infrastructure products.</a:t>
            </a:r>
          </a:p>
          <a:p>
            <a:endParaRPr lang="en-US" dirty="0"/>
          </a:p>
          <a:p>
            <a:r>
              <a:rPr lang="en-GB" dirty="0">
                <a:hlinkClick r:id="rId3"/>
              </a:rPr>
              <a:t>https://go.siklu.com/hubfs/Content/White%20Papers/Maravedis%20Industry%20Overview:%205G%20Fixed%20Wireless%20Gigabit%20Services%20Today.pdf</a:t>
            </a:r>
            <a:endParaRPr lang="en-GB" dirty="0"/>
          </a:p>
          <a:p>
            <a:endParaRPr lang="en-GB" dirty="0"/>
          </a:p>
        </p:txBody>
      </p:sp>
      <p:sp>
        <p:nvSpPr>
          <p:cNvPr id="7" name="Slide Number Placeholder 3">
            <a:extLst>
              <a:ext uri="{FF2B5EF4-FFF2-40B4-BE49-F238E27FC236}">
                <a16:creationId xmlns:a16="http://schemas.microsoft.com/office/drawing/2014/main" id="{1B5BEA8A-4570-4690-9348-9EA1CD6511E8}"/>
              </a:ext>
            </a:extLst>
          </p:cNvPr>
          <p:cNvSpPr txBox="1">
            <a:spLocks/>
          </p:cNvSpPr>
          <p:nvPr/>
        </p:nvSpPr>
        <p:spPr>
          <a:xfrm>
            <a:off x="11201400" y="6404269"/>
            <a:ext cx="533399" cy="232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tint val="75000"/>
                  </a:prstClr>
                </a:solidFill>
              </a:rPr>
              <a:t>  </a:t>
            </a:r>
          </a:p>
        </p:txBody>
      </p:sp>
      <p:sp>
        <p:nvSpPr>
          <p:cNvPr id="3" name="Date Placeholder 2"/>
          <p:cNvSpPr>
            <a:spLocks noGrp="1"/>
          </p:cNvSpPr>
          <p:nvPr>
            <p:ph type="dt" sz="half" idx="10"/>
          </p:nvPr>
        </p:nvSpPr>
        <p:spPr/>
        <p:txBody>
          <a:bodyPr/>
          <a:lstStyle/>
          <a:p>
            <a:r>
              <a:rPr lang="en-US"/>
              <a:t>November 2022</a:t>
            </a:r>
            <a:endParaRPr lang="en-US" dirty="0"/>
          </a:p>
        </p:txBody>
      </p:sp>
      <p:sp>
        <p:nvSpPr>
          <p:cNvPr id="4" name="Slide Number Placeholder 3"/>
          <p:cNvSpPr>
            <a:spLocks noGrp="1"/>
          </p:cNvSpPr>
          <p:nvPr>
            <p:ph type="sldNum" sz="quarter" idx="12"/>
          </p:nvPr>
        </p:nvSpPr>
        <p:spPr/>
        <p:txBody>
          <a:bodyPr/>
          <a:lstStyle/>
          <a:p>
            <a:fld id="{B016F8AB-BCEA-4347-8BA6-BE776009BC89}" type="slidenum">
              <a:rPr lang="en-GB" smtClean="0"/>
              <a:t>54</a:t>
            </a:fld>
            <a:endParaRPr lang="en-GB"/>
          </a:p>
        </p:txBody>
      </p:sp>
    </p:spTree>
    <p:extLst>
      <p:ext uri="{BB962C8B-B14F-4D97-AF65-F5344CB8AC3E}">
        <p14:creationId xmlns:p14="http://schemas.microsoft.com/office/powerpoint/2010/main" val="503927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GHz Mesh Backhaul Wireless Use Case: Deploying Today</a:t>
            </a:r>
          </a:p>
        </p:txBody>
      </p:sp>
      <p:sp>
        <p:nvSpPr>
          <p:cNvPr id="26" name="Rectangle 25"/>
          <p:cNvSpPr/>
          <p:nvPr/>
        </p:nvSpPr>
        <p:spPr>
          <a:xfrm>
            <a:off x="609443" y="1342016"/>
            <a:ext cx="4648200" cy="5170646"/>
          </a:xfrm>
          <a:prstGeom prst="rect">
            <a:avLst/>
          </a:prstGeom>
        </p:spPr>
        <p:txBody>
          <a:bodyPr wrap="square">
            <a:spAutoFit/>
          </a:bodyPr>
          <a:lstStyle/>
          <a:p>
            <a:r>
              <a:rPr lang="en-US" dirty="0"/>
              <a:t>“</a:t>
            </a:r>
            <a:r>
              <a:rPr lang="en-US" i="1" dirty="0"/>
              <a:t>Leading Wi-Fi and wireless network solution vendor </a:t>
            </a:r>
            <a:r>
              <a:rPr lang="en-US" i="1" dirty="0">
                <a:hlinkClick r:id="rId3"/>
              </a:rPr>
              <a:t>Cambium Networks</a:t>
            </a:r>
            <a:r>
              <a:rPr lang="en-US" i="1" dirty="0"/>
              <a:t> announced today that they will be incorporating Facebook’s </a:t>
            </a:r>
            <a:r>
              <a:rPr lang="en-US" i="1" dirty="0" err="1">
                <a:hlinkClick r:id="rId4"/>
              </a:rPr>
              <a:t>Terragraph</a:t>
            </a:r>
            <a:r>
              <a:rPr lang="en-US" i="1" dirty="0"/>
              <a:t> technology into a new series of Cambium Networks </a:t>
            </a:r>
            <a:r>
              <a:rPr lang="en-US" b="1" i="1" dirty="0"/>
              <a:t>60 GHz radio products</a:t>
            </a:r>
            <a:r>
              <a:rPr lang="en-US" i="1" dirty="0"/>
              <a:t> called </a:t>
            </a:r>
            <a:r>
              <a:rPr lang="en-US" i="1" dirty="0" err="1"/>
              <a:t>cnWave</a:t>
            </a:r>
            <a:r>
              <a:rPr lang="en-US" i="1" dirty="0"/>
              <a:t>™. The news comes as </a:t>
            </a:r>
            <a:r>
              <a:rPr lang="en-US" i="1" dirty="0" err="1"/>
              <a:t>Terragraph</a:t>
            </a:r>
            <a:r>
              <a:rPr lang="en-US" i="1" dirty="0"/>
              <a:t> appears to be ramping up go-to-market activities with trials underway in Hungary and most recently in Malaysia.”</a:t>
            </a:r>
          </a:p>
          <a:p>
            <a:endParaRPr lang="en-US" i="1" dirty="0"/>
          </a:p>
          <a:p>
            <a:r>
              <a:rPr lang="en-US" i="1" dirty="0"/>
              <a:t>“</a:t>
            </a:r>
            <a:r>
              <a:rPr lang="en-US" i="1" dirty="0" err="1"/>
              <a:t>Terragraph</a:t>
            </a:r>
            <a:r>
              <a:rPr lang="en-US" i="1" dirty="0"/>
              <a:t> is essentially a 60 GHz-based meshed (or multi-hop, multi-point) backhaul radio system for deployment at street level in cities</a:t>
            </a:r>
            <a:r>
              <a:rPr lang="en-US" i="1"/>
              <a:t>.” </a:t>
            </a:r>
          </a:p>
          <a:p>
            <a:endParaRPr lang="en-US" i="1" dirty="0"/>
          </a:p>
          <a:p>
            <a:r>
              <a:rPr lang="en-GB" sz="1400" dirty="0">
                <a:hlinkClick r:id="rId5"/>
              </a:rPr>
              <a:t>https://wifinowevents.com/news-and-blog/cambium-networks-to-incorporate-facebook-terragraph-tech-into-new-60-ghz-products/</a:t>
            </a:r>
            <a:r>
              <a:rPr lang="en-GB" sz="1400" dirty="0"/>
              <a:t> </a:t>
            </a:r>
          </a:p>
        </p:txBody>
      </p:sp>
      <p:pic>
        <p:nvPicPr>
          <p:cNvPr id="3" name="Picture 2"/>
          <p:cNvPicPr>
            <a:picLocks noChangeAspect="1"/>
          </p:cNvPicPr>
          <p:nvPr/>
        </p:nvPicPr>
        <p:blipFill>
          <a:blip r:embed="rId6"/>
          <a:stretch>
            <a:fillRect/>
          </a:stretch>
        </p:blipFill>
        <p:spPr>
          <a:xfrm>
            <a:off x="5791200" y="1857824"/>
            <a:ext cx="6115050" cy="2263363"/>
          </a:xfrm>
          <a:prstGeom prst="rect">
            <a:avLst/>
          </a:prstGeom>
        </p:spPr>
      </p:pic>
      <p:sp>
        <p:nvSpPr>
          <p:cNvPr id="6" name="Date Placeholder 4">
            <a:extLst>
              <a:ext uri="{FF2B5EF4-FFF2-40B4-BE49-F238E27FC236}">
                <a16:creationId xmlns:a16="http://schemas.microsoft.com/office/drawing/2014/main" id="{70A7EA60-8CA9-4B82-939F-10D786CEA4AB}"/>
              </a:ext>
            </a:extLst>
          </p:cNvPr>
          <p:cNvSpPr txBox="1">
            <a:spLocks/>
          </p:cNvSpPr>
          <p:nvPr/>
        </p:nvSpPr>
        <p:spPr>
          <a:xfrm>
            <a:off x="5598213" y="6426104"/>
            <a:ext cx="995579" cy="2103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ja-JP" sz="700" dirty="0"/>
              <a:t>June 2022</a:t>
            </a:r>
            <a:endParaRPr lang="en-US" sz="700" dirty="0"/>
          </a:p>
        </p:txBody>
      </p:sp>
      <p:sp>
        <p:nvSpPr>
          <p:cNvPr id="7" name="Slide Number Placeholder 3">
            <a:extLst>
              <a:ext uri="{FF2B5EF4-FFF2-40B4-BE49-F238E27FC236}">
                <a16:creationId xmlns:a16="http://schemas.microsoft.com/office/drawing/2014/main" id="{A7733BD1-4C78-448E-B842-A517DDDF089B}"/>
              </a:ext>
            </a:extLst>
          </p:cNvPr>
          <p:cNvSpPr txBox="1">
            <a:spLocks/>
          </p:cNvSpPr>
          <p:nvPr/>
        </p:nvSpPr>
        <p:spPr>
          <a:xfrm>
            <a:off x="11201400" y="6404269"/>
            <a:ext cx="533399" cy="232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tint val="75000"/>
                  </a:prstClr>
                </a:solidFill>
              </a:rPr>
              <a:t>  </a:t>
            </a:r>
          </a:p>
        </p:txBody>
      </p:sp>
      <p:sp>
        <p:nvSpPr>
          <p:cNvPr id="4" name="Date Placeholder 3"/>
          <p:cNvSpPr>
            <a:spLocks noGrp="1"/>
          </p:cNvSpPr>
          <p:nvPr>
            <p:ph type="dt" sz="half" idx="10"/>
          </p:nvPr>
        </p:nvSpPr>
        <p:spPr/>
        <p:txBody>
          <a:bodyPr/>
          <a:lstStyle/>
          <a:p>
            <a:r>
              <a:rPr lang="en-US"/>
              <a:t>November 2022</a:t>
            </a:r>
            <a:endParaRPr lang="en-US" dirty="0"/>
          </a:p>
        </p:txBody>
      </p:sp>
      <p:sp>
        <p:nvSpPr>
          <p:cNvPr id="5" name="Slide Number Placeholder 4"/>
          <p:cNvSpPr>
            <a:spLocks noGrp="1"/>
          </p:cNvSpPr>
          <p:nvPr>
            <p:ph type="sldNum" sz="quarter" idx="12"/>
          </p:nvPr>
        </p:nvSpPr>
        <p:spPr/>
        <p:txBody>
          <a:bodyPr/>
          <a:lstStyle/>
          <a:p>
            <a:fld id="{B016F8AB-BCEA-4347-8BA6-BE776009BC89}" type="slidenum">
              <a:rPr lang="en-GB" smtClean="0"/>
              <a:t>55</a:t>
            </a:fld>
            <a:endParaRPr lang="en-GB"/>
          </a:p>
        </p:txBody>
      </p:sp>
    </p:spTree>
    <p:extLst>
      <p:ext uri="{BB962C8B-B14F-4D97-AF65-F5344CB8AC3E}">
        <p14:creationId xmlns:p14="http://schemas.microsoft.com/office/powerpoint/2010/main" val="408468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26" y="584466"/>
            <a:ext cx="11582400" cy="516276"/>
          </a:xfrm>
        </p:spPr>
        <p:txBody>
          <a:bodyPr>
            <a:normAutofit/>
          </a:bodyPr>
          <a:lstStyle/>
          <a:p>
            <a:pPr algn="ctr"/>
            <a:r>
              <a:rPr lang="en-US" dirty="0"/>
              <a:t>802.11ay </a:t>
            </a:r>
            <a:r>
              <a:rPr lang="en-GB" dirty="0"/>
              <a:t>builds on 802.11ad with MIMO and channel bonding features</a:t>
            </a:r>
            <a:endParaRPr lang="en-US" dirty="0"/>
          </a:p>
        </p:txBody>
      </p:sp>
      <p:sp>
        <p:nvSpPr>
          <p:cNvPr id="3" name="Content Placeholder 2"/>
          <p:cNvSpPr>
            <a:spLocks noGrp="1"/>
          </p:cNvSpPr>
          <p:nvPr>
            <p:ph idx="1"/>
          </p:nvPr>
        </p:nvSpPr>
        <p:spPr>
          <a:xfrm>
            <a:off x="609600" y="1374053"/>
            <a:ext cx="3987586" cy="4648200"/>
          </a:xfrm>
        </p:spPr>
        <p:txBody>
          <a:bodyPr>
            <a:normAutofit/>
          </a:bodyPr>
          <a:lstStyle/>
          <a:p>
            <a:pPr marL="285750" indent="-285750">
              <a:buFont typeface="Arial" panose="020B0604020202020204" pitchFamily="34" charset="0"/>
              <a:buChar char="•"/>
            </a:pPr>
            <a:r>
              <a:rPr lang="en-US" sz="1900" dirty="0"/>
              <a:t>Channel bonding and aggregation requires new:</a:t>
            </a:r>
          </a:p>
          <a:p>
            <a:pPr marL="511175" lvl="1" indent="-285750">
              <a:buFont typeface="Arial" panose="020B0604020202020204" pitchFamily="34" charset="0"/>
              <a:buChar char="•"/>
            </a:pPr>
            <a:r>
              <a:rPr lang="en-US" sz="1900" dirty="0"/>
              <a:t>Channelization</a:t>
            </a:r>
          </a:p>
          <a:p>
            <a:pPr marL="511175" lvl="1" indent="-285750">
              <a:buFont typeface="Arial" panose="020B0604020202020204" pitchFamily="34" charset="0"/>
              <a:buChar char="•"/>
            </a:pPr>
            <a:r>
              <a:rPr lang="en-US" sz="1900" dirty="0"/>
              <a:t>Packet format</a:t>
            </a:r>
          </a:p>
          <a:p>
            <a:pPr marL="511175" lvl="1" indent="-285750">
              <a:buFont typeface="Arial" panose="020B0604020202020204" pitchFamily="34" charset="0"/>
              <a:buChar char="•"/>
            </a:pPr>
            <a:r>
              <a:rPr lang="en-US" sz="1900" dirty="0"/>
              <a:t>Channel access mechanisms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800" dirty="0"/>
              <a:t>Single User and downlink MU MIMO</a:t>
            </a:r>
          </a:p>
          <a:p>
            <a:pPr marL="511175" lvl="1" indent="-285750">
              <a:buFont typeface="Arial" panose="020B0604020202020204" pitchFamily="34" charset="0"/>
              <a:buChar char="•"/>
            </a:pPr>
            <a:r>
              <a:rPr lang="en-US" sz="1800" dirty="0"/>
              <a:t>Distribute capacity across users</a:t>
            </a:r>
          </a:p>
          <a:p>
            <a:pPr marL="511175" lvl="1" indent="-285750">
              <a:buFont typeface="Arial" panose="020B0604020202020204" pitchFamily="34" charset="0"/>
              <a:buChar char="•"/>
            </a:pPr>
            <a:r>
              <a:rPr lang="en-US" sz="1800" dirty="0"/>
              <a:t>Unique requirements given directionality</a:t>
            </a:r>
          </a:p>
          <a:p>
            <a:pPr marL="511175" lvl="1" indent="-285750">
              <a:buFont typeface="Arial" panose="020B0604020202020204" pitchFamily="34" charset="0"/>
              <a:buChar char="•"/>
            </a:pPr>
            <a:r>
              <a:rPr lang="en-US" sz="1800" dirty="0"/>
              <a:t>Exploit antenna polarization</a:t>
            </a:r>
          </a:p>
          <a:p>
            <a:pPr marL="511175" lvl="1" indent="-285750">
              <a:buFont typeface="Arial" panose="020B0604020202020204" pitchFamily="34" charset="0"/>
              <a:buChar char="•"/>
            </a:pPr>
            <a:r>
              <a:rPr lang="en-US" sz="1800" dirty="0"/>
              <a:t>Changes to the beamforming protocol</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9590" y="1526682"/>
            <a:ext cx="4347809" cy="2396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216" y="4272379"/>
            <a:ext cx="4230190" cy="2364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334000" y="1154883"/>
            <a:ext cx="1879818" cy="230832"/>
          </a:xfrm>
          <a:prstGeom prst="rect">
            <a:avLst/>
          </a:prstGeom>
          <a:solidFill>
            <a:srgbClr val="FFC000"/>
          </a:solidFill>
        </p:spPr>
        <p:txBody>
          <a:bodyPr wrap="square" rtlCol="0">
            <a:spAutoFit/>
          </a:bodyPr>
          <a:lstStyle/>
          <a:p>
            <a:pPr algn="ctr"/>
            <a:r>
              <a:rPr lang="en-US" sz="900" b="1" dirty="0"/>
              <a:t>Example without polarization</a:t>
            </a:r>
          </a:p>
        </p:txBody>
      </p:sp>
      <p:sp>
        <p:nvSpPr>
          <p:cNvPr id="13" name="TextBox 12"/>
          <p:cNvSpPr txBox="1"/>
          <p:nvPr/>
        </p:nvSpPr>
        <p:spPr>
          <a:xfrm>
            <a:off x="6985216" y="3933265"/>
            <a:ext cx="1692424" cy="230832"/>
          </a:xfrm>
          <a:prstGeom prst="rect">
            <a:avLst/>
          </a:prstGeom>
          <a:solidFill>
            <a:srgbClr val="FFC000"/>
          </a:solidFill>
        </p:spPr>
        <p:txBody>
          <a:bodyPr wrap="square" rtlCol="0">
            <a:spAutoFit/>
          </a:bodyPr>
          <a:lstStyle/>
          <a:p>
            <a:pPr algn="ctr"/>
            <a:r>
              <a:rPr lang="en-US" sz="900" b="1" dirty="0"/>
              <a:t>Example with polarization</a:t>
            </a:r>
          </a:p>
        </p:txBody>
      </p:sp>
      <p:sp>
        <p:nvSpPr>
          <p:cNvPr id="10" name="Slide Number Placeholder 3">
            <a:extLst>
              <a:ext uri="{FF2B5EF4-FFF2-40B4-BE49-F238E27FC236}">
                <a16:creationId xmlns:a16="http://schemas.microsoft.com/office/drawing/2014/main" id="{44F37591-F3D6-44B2-BD51-C25DDCCEB383}"/>
              </a:ext>
            </a:extLst>
          </p:cNvPr>
          <p:cNvSpPr txBox="1">
            <a:spLocks/>
          </p:cNvSpPr>
          <p:nvPr/>
        </p:nvSpPr>
        <p:spPr>
          <a:xfrm>
            <a:off x="11201400" y="6404269"/>
            <a:ext cx="533399" cy="232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tint val="75000"/>
                  </a:prstClr>
                </a:solidFill>
              </a:rPr>
              <a:t>  </a:t>
            </a:r>
          </a:p>
        </p:txBody>
      </p:sp>
      <p:sp>
        <p:nvSpPr>
          <p:cNvPr id="4" name="Date Placeholder 3"/>
          <p:cNvSpPr>
            <a:spLocks noGrp="1"/>
          </p:cNvSpPr>
          <p:nvPr>
            <p:ph type="dt" sz="half" idx="10"/>
          </p:nvPr>
        </p:nvSpPr>
        <p:spPr/>
        <p:txBody>
          <a:bodyPr/>
          <a:lstStyle/>
          <a:p>
            <a:r>
              <a:rPr lang="en-US"/>
              <a:t>November 2022</a:t>
            </a:r>
            <a:endParaRPr lang="en-US" dirty="0"/>
          </a:p>
        </p:txBody>
      </p:sp>
      <p:sp>
        <p:nvSpPr>
          <p:cNvPr id="5" name="Slide Number Placeholder 4"/>
          <p:cNvSpPr>
            <a:spLocks noGrp="1"/>
          </p:cNvSpPr>
          <p:nvPr>
            <p:ph type="sldNum" sz="quarter" idx="12"/>
          </p:nvPr>
        </p:nvSpPr>
        <p:spPr/>
        <p:txBody>
          <a:bodyPr/>
          <a:lstStyle/>
          <a:p>
            <a:fld id="{B016F8AB-BCEA-4347-8BA6-BE776009BC89}" type="slidenum">
              <a:rPr lang="en-GB" smtClean="0"/>
              <a:pPr/>
              <a:t>56</a:t>
            </a:fld>
            <a:endParaRPr lang="en-GB"/>
          </a:p>
        </p:txBody>
      </p:sp>
    </p:spTree>
    <p:extLst>
      <p:ext uri="{BB962C8B-B14F-4D97-AF65-F5344CB8AC3E}">
        <p14:creationId xmlns:p14="http://schemas.microsoft.com/office/powerpoint/2010/main" val="58849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EEBC57-77B8-42E7-98EF-8B3C05089563}"/>
              </a:ext>
            </a:extLst>
          </p:cNvPr>
          <p:cNvPicPr>
            <a:picLocks noChangeAspect="1"/>
          </p:cNvPicPr>
          <p:nvPr/>
        </p:nvPicPr>
        <p:blipFill>
          <a:blip r:embed="rId2"/>
          <a:stretch>
            <a:fillRect/>
          </a:stretch>
        </p:blipFill>
        <p:spPr>
          <a:xfrm>
            <a:off x="381000" y="838200"/>
            <a:ext cx="8978923" cy="5917526"/>
          </a:xfrm>
          <a:prstGeom prst="rect">
            <a:avLst/>
          </a:prstGeom>
        </p:spPr>
      </p:pic>
      <p:sp>
        <p:nvSpPr>
          <p:cNvPr id="5" name="TextBox 4"/>
          <p:cNvSpPr txBox="1"/>
          <p:nvPr/>
        </p:nvSpPr>
        <p:spPr>
          <a:xfrm>
            <a:off x="4038599" y="533400"/>
            <a:ext cx="4114802" cy="304800"/>
          </a:xfrm>
          <a:prstGeom prst="rect">
            <a:avLst/>
          </a:prstGeom>
          <a:noFill/>
        </p:spPr>
        <p:txBody>
          <a:bodyPr wrap="none" lIns="0" tIns="0" rIns="0" bIns="0" rtlCol="0">
            <a:noAutofit/>
          </a:bodyPr>
          <a:lstStyle/>
          <a:p>
            <a:pPr>
              <a:lnSpc>
                <a:spcPct val="90000"/>
              </a:lnSpc>
            </a:pPr>
            <a:r>
              <a:rPr lang="en-US" sz="2800" dirty="0"/>
              <a:t>802.11ay defined channelization</a:t>
            </a:r>
            <a:endParaRPr lang="en-GB" sz="2800" dirty="0"/>
          </a:p>
        </p:txBody>
      </p:sp>
      <p:sp>
        <p:nvSpPr>
          <p:cNvPr id="8" name="Slide Number Placeholder 3">
            <a:extLst>
              <a:ext uri="{FF2B5EF4-FFF2-40B4-BE49-F238E27FC236}">
                <a16:creationId xmlns:a16="http://schemas.microsoft.com/office/drawing/2014/main" id="{6A40A308-E52B-4CC5-80E5-C09CA5CACD96}"/>
              </a:ext>
            </a:extLst>
          </p:cNvPr>
          <p:cNvSpPr txBox="1">
            <a:spLocks/>
          </p:cNvSpPr>
          <p:nvPr/>
        </p:nvSpPr>
        <p:spPr>
          <a:xfrm>
            <a:off x="11201400" y="6404269"/>
            <a:ext cx="533399" cy="232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tint val="75000"/>
                  </a:prstClr>
                </a:solidFill>
              </a:rPr>
              <a:t>  </a:t>
            </a:r>
          </a:p>
        </p:txBody>
      </p:sp>
      <p:sp>
        <p:nvSpPr>
          <p:cNvPr id="2" name="Date Placeholder 1"/>
          <p:cNvSpPr>
            <a:spLocks noGrp="1"/>
          </p:cNvSpPr>
          <p:nvPr>
            <p:ph type="dt" sz="half" idx="10"/>
          </p:nvPr>
        </p:nvSpPr>
        <p:spPr/>
        <p:txBody>
          <a:bodyPr/>
          <a:lstStyle/>
          <a:p>
            <a:r>
              <a:rPr lang="en-US"/>
              <a:t>November 2022</a:t>
            </a:r>
            <a:endParaRPr lang="en-US" dirty="0"/>
          </a:p>
        </p:txBody>
      </p:sp>
      <p:sp>
        <p:nvSpPr>
          <p:cNvPr id="3" name="Slide Number Placeholder 2"/>
          <p:cNvSpPr>
            <a:spLocks noGrp="1"/>
          </p:cNvSpPr>
          <p:nvPr>
            <p:ph type="sldNum" sz="quarter" idx="12"/>
          </p:nvPr>
        </p:nvSpPr>
        <p:spPr/>
        <p:txBody>
          <a:bodyPr/>
          <a:lstStyle/>
          <a:p>
            <a:fld id="{B016F8AB-BCEA-4347-8BA6-BE776009BC89}" type="slidenum">
              <a:rPr lang="en-GB" smtClean="0"/>
              <a:t>57</a:t>
            </a:fld>
            <a:endParaRPr lang="en-GB"/>
          </a:p>
        </p:txBody>
      </p:sp>
    </p:spTree>
    <p:extLst>
      <p:ext uri="{BB962C8B-B14F-4D97-AF65-F5344CB8AC3E}">
        <p14:creationId xmlns:p14="http://schemas.microsoft.com/office/powerpoint/2010/main" val="249811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11028" y="515910"/>
            <a:ext cx="10969943" cy="852364"/>
          </a:xfrm>
        </p:spPr>
        <p:txBody>
          <a:bodyPr/>
          <a:lstStyle/>
          <a:p>
            <a:r>
              <a:rPr lang="en-US" b="1" dirty="0"/>
              <a:t>IEEE </a:t>
            </a:r>
            <a:r>
              <a:rPr lang="en-US" b="1" dirty="0" err="1"/>
              <a:t>Std</a:t>
            </a:r>
            <a:r>
              <a:rPr lang="en-US" b="1" dirty="0"/>
              <a:t> 802.11ba-2021</a:t>
            </a:r>
            <a:r>
              <a:rPr lang="en-US" dirty="0"/>
              <a:t> </a:t>
            </a:r>
            <a:r>
              <a:rPr lang="en-US" altLang="en-US" dirty="0"/>
              <a:t>Wake-up Radio </a:t>
            </a:r>
            <a:r>
              <a:rPr lang="en-US" dirty="0"/>
              <a:t>Main Use Cases</a:t>
            </a:r>
          </a:p>
        </p:txBody>
      </p:sp>
      <p:pic>
        <p:nvPicPr>
          <p:cNvPr id="6" name="Picture 5"/>
          <p:cNvPicPr>
            <a:picLocks noChangeAspect="1"/>
          </p:cNvPicPr>
          <p:nvPr/>
        </p:nvPicPr>
        <p:blipFill>
          <a:blip r:embed="rId2"/>
          <a:stretch>
            <a:fillRect/>
          </a:stretch>
        </p:blipFill>
        <p:spPr>
          <a:xfrm>
            <a:off x="522857" y="2146873"/>
            <a:ext cx="2876185" cy="4536072"/>
          </a:xfrm>
          <a:prstGeom prst="rect">
            <a:avLst/>
          </a:prstGeom>
        </p:spPr>
      </p:pic>
      <p:sp>
        <p:nvSpPr>
          <p:cNvPr id="8" name="TextBox 7"/>
          <p:cNvSpPr txBox="1"/>
          <p:nvPr/>
        </p:nvSpPr>
        <p:spPr>
          <a:xfrm>
            <a:off x="710024" y="1563624"/>
            <a:ext cx="2369559" cy="523220"/>
          </a:xfrm>
          <a:prstGeom prst="rect">
            <a:avLst/>
          </a:prstGeom>
          <a:noFill/>
        </p:spPr>
        <p:txBody>
          <a:bodyPr wrap="none" rtlCol="0">
            <a:spAutoFit/>
          </a:bodyPr>
          <a:lstStyle/>
          <a:p>
            <a:r>
              <a:rPr lang="en-US" sz="2800" dirty="0"/>
              <a:t>1. Smart Home</a:t>
            </a:r>
          </a:p>
        </p:txBody>
      </p:sp>
      <p:pic>
        <p:nvPicPr>
          <p:cNvPr id="9" name="Picture 8"/>
          <p:cNvPicPr>
            <a:picLocks noChangeAspect="1"/>
          </p:cNvPicPr>
          <p:nvPr/>
        </p:nvPicPr>
        <p:blipFill>
          <a:blip r:embed="rId3"/>
          <a:stretch>
            <a:fillRect/>
          </a:stretch>
        </p:blipFill>
        <p:spPr>
          <a:xfrm>
            <a:off x="4148151" y="2146873"/>
            <a:ext cx="3560241" cy="4592658"/>
          </a:xfrm>
          <a:prstGeom prst="rect">
            <a:avLst/>
          </a:prstGeom>
        </p:spPr>
      </p:pic>
      <p:sp>
        <p:nvSpPr>
          <p:cNvPr id="10" name="TextBox 9"/>
          <p:cNvSpPr txBox="1"/>
          <p:nvPr/>
        </p:nvSpPr>
        <p:spPr>
          <a:xfrm>
            <a:off x="4733384" y="1563624"/>
            <a:ext cx="2203295" cy="523220"/>
          </a:xfrm>
          <a:prstGeom prst="rect">
            <a:avLst/>
          </a:prstGeom>
          <a:noFill/>
        </p:spPr>
        <p:txBody>
          <a:bodyPr wrap="none" rtlCol="0">
            <a:spAutoFit/>
          </a:bodyPr>
          <a:lstStyle/>
          <a:p>
            <a:r>
              <a:rPr lang="en-US" sz="2800" dirty="0"/>
              <a:t>2. Warehouse</a:t>
            </a:r>
          </a:p>
        </p:txBody>
      </p:sp>
      <p:pic>
        <p:nvPicPr>
          <p:cNvPr id="11" name="Picture 10"/>
          <p:cNvPicPr>
            <a:picLocks noChangeAspect="1"/>
          </p:cNvPicPr>
          <p:nvPr/>
        </p:nvPicPr>
        <p:blipFill>
          <a:blip r:embed="rId4"/>
          <a:stretch>
            <a:fillRect/>
          </a:stretch>
        </p:blipFill>
        <p:spPr>
          <a:xfrm>
            <a:off x="8189799" y="2025288"/>
            <a:ext cx="3854761" cy="2249805"/>
          </a:xfrm>
          <a:prstGeom prst="rect">
            <a:avLst/>
          </a:prstGeom>
        </p:spPr>
      </p:pic>
      <p:sp>
        <p:nvSpPr>
          <p:cNvPr id="12" name="TextBox 11"/>
          <p:cNvSpPr txBox="1"/>
          <p:nvPr/>
        </p:nvSpPr>
        <p:spPr>
          <a:xfrm>
            <a:off x="8545560" y="1563623"/>
            <a:ext cx="2074927" cy="523220"/>
          </a:xfrm>
          <a:prstGeom prst="rect">
            <a:avLst/>
          </a:prstGeom>
          <a:noFill/>
        </p:spPr>
        <p:txBody>
          <a:bodyPr wrap="none" rtlCol="0">
            <a:spAutoFit/>
          </a:bodyPr>
          <a:lstStyle/>
          <a:p>
            <a:r>
              <a:rPr lang="en-US" sz="2800" dirty="0"/>
              <a:t>3. Wearables</a:t>
            </a:r>
          </a:p>
        </p:txBody>
      </p:sp>
      <p:sp>
        <p:nvSpPr>
          <p:cNvPr id="13" name="Rounded Rectangle 12"/>
          <p:cNvSpPr/>
          <p:nvPr/>
        </p:nvSpPr>
        <p:spPr>
          <a:xfrm>
            <a:off x="237744" y="2025288"/>
            <a:ext cx="3429000" cy="4657657"/>
          </a:xfrm>
          <a:prstGeom prst="roundRect">
            <a:avLst>
              <a:gd name="adj" fmla="val 110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4113686" y="2025288"/>
            <a:ext cx="3859882" cy="4657657"/>
          </a:xfrm>
          <a:prstGeom prst="roundRect">
            <a:avLst>
              <a:gd name="adj" fmla="val 110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189799" y="5532120"/>
            <a:ext cx="2386359" cy="923330"/>
          </a:xfrm>
          <a:prstGeom prst="rect">
            <a:avLst/>
          </a:prstGeom>
          <a:noFill/>
        </p:spPr>
        <p:txBody>
          <a:bodyPr wrap="none" rtlCol="0">
            <a:spAutoFit/>
          </a:bodyPr>
          <a:lstStyle/>
          <a:p>
            <a:r>
              <a:rPr lang="en-US" dirty="0"/>
              <a:t>WUP: wake-up packet</a:t>
            </a:r>
          </a:p>
          <a:p>
            <a:r>
              <a:rPr lang="en-US" dirty="0"/>
              <a:t>WUR: wake-up receiver</a:t>
            </a:r>
          </a:p>
          <a:p>
            <a:r>
              <a:rPr lang="en-US" dirty="0"/>
              <a:t>MR: main radio</a:t>
            </a:r>
          </a:p>
        </p:txBody>
      </p:sp>
      <p:sp>
        <p:nvSpPr>
          <p:cNvPr id="2" name="Date Placeholder 1"/>
          <p:cNvSpPr>
            <a:spLocks noGrp="1"/>
          </p:cNvSpPr>
          <p:nvPr>
            <p:ph type="dt" sz="half" idx="10"/>
          </p:nvPr>
        </p:nvSpPr>
        <p:spPr>
          <a:xfrm>
            <a:off x="5598209" y="6577789"/>
            <a:ext cx="995579" cy="210312"/>
          </a:xfrm>
        </p:spPr>
        <p:txBody>
          <a:bodyPr/>
          <a:lstStyle/>
          <a:p>
            <a:r>
              <a:rPr lang="en-US"/>
              <a:t>November 2022</a:t>
            </a:r>
            <a:endParaRPr lang="en-US" dirty="0"/>
          </a:p>
        </p:txBody>
      </p:sp>
      <p:sp>
        <p:nvSpPr>
          <p:cNvPr id="3" name="Slide Number Placeholder 2"/>
          <p:cNvSpPr>
            <a:spLocks noGrp="1"/>
          </p:cNvSpPr>
          <p:nvPr>
            <p:ph type="sldNum" sz="quarter" idx="12"/>
          </p:nvPr>
        </p:nvSpPr>
        <p:spPr/>
        <p:txBody>
          <a:bodyPr/>
          <a:lstStyle/>
          <a:p>
            <a:fld id="{B016F8AB-BCEA-4347-8BA6-BE776009BC89}" type="slidenum">
              <a:rPr lang="en-GB" smtClean="0"/>
              <a:t>58</a:t>
            </a:fld>
            <a:endParaRPr lang="en-GB"/>
          </a:p>
        </p:txBody>
      </p:sp>
    </p:spTree>
    <p:extLst>
      <p:ext uri="{BB962C8B-B14F-4D97-AF65-F5344CB8AC3E}">
        <p14:creationId xmlns:p14="http://schemas.microsoft.com/office/powerpoint/2010/main" val="312440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Title 1"/>
          <p:cNvSpPr>
            <a:spLocks noGrp="1"/>
          </p:cNvSpPr>
          <p:nvPr>
            <p:ph type="title"/>
          </p:nvPr>
        </p:nvSpPr>
        <p:spPr/>
        <p:txBody>
          <a:bodyPr/>
          <a:lstStyle/>
          <a:p>
            <a:r>
              <a:rPr lang="en-US" altLang="en-US" dirty="0"/>
              <a:t>802.11ba improves energy efficiency of stations and maintains low latency</a:t>
            </a:r>
          </a:p>
        </p:txBody>
      </p:sp>
      <p:sp>
        <p:nvSpPr>
          <p:cNvPr id="175" name="Rounded Rectangle 112"/>
          <p:cNvSpPr>
            <a:spLocks noChangeArrowheads="1"/>
          </p:cNvSpPr>
          <p:nvPr/>
        </p:nvSpPr>
        <p:spPr bwMode="auto">
          <a:xfrm>
            <a:off x="6000749" y="2057400"/>
            <a:ext cx="4133850" cy="3160713"/>
          </a:xfrm>
          <a:prstGeom prst="roundRect">
            <a:avLst>
              <a:gd name="adj" fmla="val 7139"/>
            </a:avLst>
          </a:prstGeom>
          <a:solidFill>
            <a:srgbClr val="FFFFFF"/>
          </a:solidFill>
          <a:ln w="9525" algn="ctr">
            <a:solidFill>
              <a:srgbClr val="000000"/>
            </a:solidFill>
            <a:round/>
            <a:headEnd/>
            <a:tailEnd/>
          </a:ln>
          <a:effectLst>
            <a:outerShdw blurRad="50800" dist="38100" dir="2700000" algn="tl" rotWithShape="0">
              <a:prstClr val="black">
                <a:alpha val="40000"/>
              </a:prstClr>
            </a:outerShdw>
          </a:effectLst>
        </p:spPr>
        <p:txBody>
          <a:bodyPr/>
          <a:lstStyle>
            <a:lvl1pPr defTabSz="449263">
              <a:spcBef>
                <a:spcPct val="20000"/>
              </a:spcBef>
              <a:buChar char="•"/>
              <a:defRPr sz="2400" b="1">
                <a:solidFill>
                  <a:schemeClr val="tx1"/>
                </a:solidFill>
                <a:latin typeface="Times New Roman" panose="02020603050405020304" pitchFamily="18" charset="0"/>
                <a:ea typeface="MS PGothic" panose="020B0600070205080204" pitchFamily="34" charset="-128"/>
              </a:defRPr>
            </a:lvl1pPr>
            <a:lvl2pPr marL="742950" indent="-285750" defTabSz="449263">
              <a:spcBef>
                <a:spcPct val="20000"/>
              </a:spcBef>
              <a:buChar char="–"/>
              <a:defRPr sz="2000">
                <a:solidFill>
                  <a:schemeClr val="tx1"/>
                </a:solidFill>
                <a:latin typeface="Times New Roman" panose="02020603050405020304" pitchFamily="18" charset="0"/>
                <a:ea typeface="MS PGothic" panose="020B0600070205080204" pitchFamily="34" charset="-128"/>
              </a:defRPr>
            </a:lvl2pPr>
            <a:lvl3pPr marL="1143000" indent="-228600" defTabSz="449263">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defTabSz="449263">
              <a:spcBef>
                <a:spcPct val="20000"/>
              </a:spcBef>
              <a:buChar char="–"/>
              <a:defRPr sz="1600">
                <a:solidFill>
                  <a:schemeClr val="tx1"/>
                </a:solidFill>
                <a:latin typeface="Times New Roman" panose="02020603050405020304" pitchFamily="18" charset="0"/>
                <a:ea typeface="MS PGothic" panose="020B0600070205080204" pitchFamily="34" charset="-128"/>
              </a:defRPr>
            </a:lvl4pPr>
            <a:lvl5pPr marL="2057400" indent="-228600" defTabSz="449263">
              <a:spcBef>
                <a:spcPct val="20000"/>
              </a:spcBef>
              <a:buChar char="•"/>
              <a:defRPr sz="1600">
                <a:solidFill>
                  <a:schemeClr val="tx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9pPr>
          </a:lstStyle>
          <a:p>
            <a:pPr>
              <a:spcBef>
                <a:spcPct val="0"/>
              </a:spcBef>
              <a:buNone/>
              <a:defRPr/>
            </a:pPr>
            <a:endParaRPr lang="en-US" altLang="en-US" b="0" kern="0">
              <a:solidFill>
                <a:srgbClr val="FFFFFF"/>
              </a:solidFill>
              <a:ea typeface="MS Gothic" panose="020B0609070205080204" pitchFamily="49" charset="-128"/>
            </a:endParaRPr>
          </a:p>
        </p:txBody>
      </p:sp>
      <p:sp>
        <p:nvSpPr>
          <p:cNvPr id="176" name="Rounded Rectangle 111"/>
          <p:cNvSpPr>
            <a:spLocks noChangeArrowheads="1"/>
          </p:cNvSpPr>
          <p:nvPr/>
        </p:nvSpPr>
        <p:spPr bwMode="auto">
          <a:xfrm>
            <a:off x="1600200" y="2057400"/>
            <a:ext cx="4246563" cy="3160713"/>
          </a:xfrm>
          <a:prstGeom prst="roundRect">
            <a:avLst>
              <a:gd name="adj" fmla="val 7139"/>
            </a:avLst>
          </a:prstGeom>
          <a:solidFill>
            <a:srgbClr val="FFFFFF"/>
          </a:solidFill>
          <a:ln w="9525" algn="ctr">
            <a:solidFill>
              <a:srgbClr val="000000"/>
            </a:solidFill>
            <a:round/>
            <a:headEnd/>
            <a:tailEnd/>
          </a:ln>
          <a:effectLst>
            <a:outerShdw blurRad="50800" dist="38100" dir="2700000" algn="tl" rotWithShape="0">
              <a:prstClr val="black">
                <a:alpha val="40000"/>
              </a:prstClr>
            </a:outerShdw>
          </a:effectLst>
        </p:spPr>
        <p:txBody>
          <a:bodyPr/>
          <a:lstStyle>
            <a:lvl1pPr defTabSz="449263">
              <a:spcBef>
                <a:spcPct val="20000"/>
              </a:spcBef>
              <a:buChar char="•"/>
              <a:defRPr sz="2400" b="1">
                <a:solidFill>
                  <a:schemeClr val="tx1"/>
                </a:solidFill>
                <a:latin typeface="Times New Roman" panose="02020603050405020304" pitchFamily="18" charset="0"/>
                <a:ea typeface="MS PGothic" panose="020B0600070205080204" pitchFamily="34" charset="-128"/>
              </a:defRPr>
            </a:lvl1pPr>
            <a:lvl2pPr marL="742950" indent="-285750" defTabSz="449263">
              <a:spcBef>
                <a:spcPct val="20000"/>
              </a:spcBef>
              <a:buChar char="–"/>
              <a:defRPr sz="2000">
                <a:solidFill>
                  <a:schemeClr val="tx1"/>
                </a:solidFill>
                <a:latin typeface="Times New Roman" panose="02020603050405020304" pitchFamily="18" charset="0"/>
                <a:ea typeface="MS PGothic" panose="020B0600070205080204" pitchFamily="34" charset="-128"/>
              </a:defRPr>
            </a:lvl2pPr>
            <a:lvl3pPr marL="1143000" indent="-228600" defTabSz="449263">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defTabSz="449263">
              <a:spcBef>
                <a:spcPct val="20000"/>
              </a:spcBef>
              <a:buChar char="–"/>
              <a:defRPr sz="1600">
                <a:solidFill>
                  <a:schemeClr val="tx1"/>
                </a:solidFill>
                <a:latin typeface="Times New Roman" panose="02020603050405020304" pitchFamily="18" charset="0"/>
                <a:ea typeface="MS PGothic" panose="020B0600070205080204" pitchFamily="34" charset="-128"/>
              </a:defRPr>
            </a:lvl4pPr>
            <a:lvl5pPr marL="2057400" indent="-228600" defTabSz="449263">
              <a:spcBef>
                <a:spcPct val="20000"/>
              </a:spcBef>
              <a:buChar char="•"/>
              <a:defRPr sz="1600">
                <a:solidFill>
                  <a:schemeClr val="tx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9pPr>
          </a:lstStyle>
          <a:p>
            <a:pPr>
              <a:spcBef>
                <a:spcPct val="0"/>
              </a:spcBef>
              <a:buNone/>
              <a:defRPr/>
            </a:pPr>
            <a:endParaRPr lang="en-US" altLang="en-US" b="0" kern="0">
              <a:solidFill>
                <a:srgbClr val="FFFFFF"/>
              </a:solidFill>
              <a:ea typeface="MS Gothic" panose="020B0609070205080204" pitchFamily="49" charset="-128"/>
            </a:endParaRPr>
          </a:p>
        </p:txBody>
      </p:sp>
      <p:sp>
        <p:nvSpPr>
          <p:cNvPr id="177" name="Rectangle 176"/>
          <p:cNvSpPr/>
          <p:nvPr/>
        </p:nvSpPr>
        <p:spPr>
          <a:xfrm>
            <a:off x="1679575" y="3759199"/>
            <a:ext cx="2028825" cy="1384300"/>
          </a:xfrm>
          <a:prstGeom prst="rect">
            <a:avLst/>
          </a:prstGeom>
          <a:solidFill>
            <a:srgbClr val="0070C0"/>
          </a:solidFill>
        </p:spPr>
        <p:txBody>
          <a:bodyPr>
            <a:spAutoFit/>
          </a:bodyPr>
          <a:lstStyle/>
          <a:p>
            <a:pPr>
              <a:defRPr/>
            </a:pPr>
            <a:r>
              <a:rPr lang="en-US" sz="1400" kern="0" dirty="0">
                <a:solidFill>
                  <a:srgbClr val="FFFFFF"/>
                </a:solidFill>
                <a:latin typeface="Calibri" panose="020F0502020204030204" pitchFamily="34" charset="0"/>
                <a:ea typeface="MS PGothic" panose="020B0600070205080204" pitchFamily="34" charset="-128"/>
              </a:rPr>
              <a:t>802.11 radio needs to wake up periodically to receive data within a latency requirement </a:t>
            </a:r>
            <a:r>
              <a:rPr lang="en-US" sz="1400" kern="0" dirty="0">
                <a:solidFill>
                  <a:srgbClr val="FFFFFF"/>
                </a:solidFill>
                <a:latin typeface="Calibri" panose="020F0502020204030204" pitchFamily="34" charset="0"/>
                <a:ea typeface="MS PGothic" panose="020B0600070205080204" pitchFamily="34" charset="-128"/>
                <a:sym typeface="Wingdings" panose="05000000000000000000" pitchFamily="2" charset="2"/>
              </a:rPr>
              <a:t> </a:t>
            </a:r>
            <a:r>
              <a:rPr lang="en-US" sz="1400" b="1" kern="0" dirty="0">
                <a:solidFill>
                  <a:srgbClr val="FFFF00"/>
                </a:solidFill>
                <a:latin typeface="Calibri" panose="020F0502020204030204" pitchFamily="34" charset="0"/>
                <a:ea typeface="MS PGothic" panose="020B0600070205080204" pitchFamily="34" charset="-128"/>
                <a:sym typeface="Wingdings" panose="05000000000000000000" pitchFamily="2" charset="2"/>
              </a:rPr>
              <a:t>high power consumption of 802.11 station</a:t>
            </a:r>
            <a:endParaRPr lang="en-US" sz="1400" b="1" dirty="0">
              <a:solidFill>
                <a:srgbClr val="FFFF00"/>
              </a:solidFill>
              <a:latin typeface="Calibri" panose="020F0502020204030204" pitchFamily="34" charset="0"/>
              <a:ea typeface="MS PGothic" panose="020B0600070205080204" pitchFamily="34" charset="-128"/>
            </a:endParaRPr>
          </a:p>
        </p:txBody>
      </p:sp>
      <p:sp>
        <p:nvSpPr>
          <p:cNvPr id="178" name="Cloud 177"/>
          <p:cNvSpPr/>
          <p:nvPr/>
        </p:nvSpPr>
        <p:spPr>
          <a:xfrm>
            <a:off x="1855788" y="2132013"/>
            <a:ext cx="1196975" cy="523875"/>
          </a:xfrm>
          <a:prstGeom prst="cloud">
            <a:avLst/>
          </a:prstGeom>
          <a:noFill/>
          <a:ln w="9525" cap="flat" cmpd="sng" algn="ctr">
            <a:solidFill>
              <a:sysClr val="windowText" lastClr="000000"/>
            </a:solidFill>
            <a:prstDash val="solid"/>
          </a:ln>
          <a:effectLst/>
        </p:spPr>
        <p:txBody>
          <a:bodyPr anchor="ctr"/>
          <a:lstStyle/>
          <a:p>
            <a:pPr algn="ctr">
              <a:defRPr/>
            </a:pPr>
            <a:r>
              <a:rPr lang="en-US" sz="1400" kern="0" dirty="0">
                <a:solidFill>
                  <a:prstClr val="black"/>
                </a:solidFill>
                <a:latin typeface="Calibri" panose="020F0502020204030204" pitchFamily="34" charset="0"/>
                <a:ea typeface="MS PGothic" panose="020B0600070205080204" pitchFamily="34" charset="-128"/>
              </a:rPr>
              <a:t>Internet</a:t>
            </a:r>
          </a:p>
        </p:txBody>
      </p:sp>
      <p:cxnSp>
        <p:nvCxnSpPr>
          <p:cNvPr id="179" name="Straight Arrow Connector 10"/>
          <p:cNvCxnSpPr>
            <a:cxnSpLocks noChangeShapeType="1"/>
          </p:cNvCxnSpPr>
          <p:nvPr/>
        </p:nvCxnSpPr>
        <p:spPr bwMode="auto">
          <a:xfrm>
            <a:off x="3052762" y="2378074"/>
            <a:ext cx="488950" cy="261938"/>
          </a:xfrm>
          <a:prstGeom prst="straightConnector1">
            <a:avLst/>
          </a:prstGeom>
          <a:noFill/>
          <a:ln w="25400" algn="ctr">
            <a:solidFill>
              <a:srgbClr val="003C71"/>
            </a:solidFill>
            <a:round/>
            <a:headEnd/>
            <a:tailEnd type="triangle" w="med" len="med"/>
          </a:ln>
          <a:extLst>
            <a:ext uri="{909E8E84-426E-40DD-AFC4-6F175D3DCCD1}">
              <a14:hiddenFill xmlns:a14="http://schemas.microsoft.com/office/drawing/2010/main">
                <a:noFill/>
              </a14:hiddenFill>
            </a:ext>
          </a:extLst>
        </p:spPr>
      </p:cxnSp>
      <p:sp>
        <p:nvSpPr>
          <p:cNvPr id="180" name="Rectangle 179"/>
          <p:cNvSpPr/>
          <p:nvPr/>
        </p:nvSpPr>
        <p:spPr>
          <a:xfrm>
            <a:off x="8367713" y="2146299"/>
            <a:ext cx="1658937" cy="928688"/>
          </a:xfrm>
          <a:prstGeom prst="rect">
            <a:avLst/>
          </a:prstGeom>
          <a:solidFill>
            <a:srgbClr val="0070C0"/>
          </a:solidFill>
          <a:ln w="19050" cap="flat" cmpd="sng" algn="ctr">
            <a:noFill/>
            <a:prstDash val="solid"/>
          </a:ln>
          <a:effectLst/>
        </p:spPr>
        <p:txBody>
          <a:bodyPr anchor="ctr"/>
          <a:lstStyle/>
          <a:p>
            <a:pPr algn="ctr">
              <a:defRPr/>
            </a:pPr>
            <a:r>
              <a:rPr lang="en-US" sz="1400" kern="0" dirty="0">
                <a:solidFill>
                  <a:srgbClr val="FFFFFF"/>
                </a:solidFill>
                <a:latin typeface="Calibri" panose="020F0502020204030204" pitchFamily="34" charset="0"/>
                <a:ea typeface="MS PGothic" panose="020B0600070205080204" pitchFamily="34" charset="-128"/>
              </a:rPr>
              <a:t>AP buffers data until the 802.11 station wakes up</a:t>
            </a:r>
          </a:p>
          <a:p>
            <a:pPr algn="ctr">
              <a:defRPr/>
            </a:pPr>
            <a:r>
              <a:rPr lang="en-US" sz="1400" kern="0" dirty="0">
                <a:solidFill>
                  <a:srgbClr val="FFFFFF"/>
                </a:solidFill>
                <a:latin typeface="Calibri" panose="020F0502020204030204" pitchFamily="34" charset="0"/>
                <a:ea typeface="MS PGothic" panose="020B0600070205080204" pitchFamily="34" charset="-128"/>
                <a:sym typeface="Wingdings" panose="05000000000000000000" pitchFamily="2" charset="2"/>
              </a:rPr>
              <a:t> </a:t>
            </a:r>
            <a:r>
              <a:rPr lang="en-US" sz="1400" b="1" kern="0" dirty="0">
                <a:solidFill>
                  <a:srgbClr val="FFFF00"/>
                </a:solidFill>
                <a:latin typeface="Calibri" panose="020F0502020204030204" pitchFamily="34" charset="0"/>
                <a:ea typeface="MS PGothic" panose="020B0600070205080204" pitchFamily="34" charset="-128"/>
                <a:sym typeface="Wingdings" panose="05000000000000000000" pitchFamily="2" charset="2"/>
              </a:rPr>
              <a:t>Long latency</a:t>
            </a:r>
            <a:endParaRPr lang="en-US" sz="1400" b="1" kern="0" dirty="0">
              <a:solidFill>
                <a:srgbClr val="FFFF00"/>
              </a:solidFill>
              <a:latin typeface="Calibri" panose="020F0502020204030204" pitchFamily="34" charset="0"/>
              <a:ea typeface="MS PGothic" panose="020B0600070205080204" pitchFamily="34" charset="-128"/>
            </a:endParaRPr>
          </a:p>
        </p:txBody>
      </p:sp>
      <p:sp>
        <p:nvSpPr>
          <p:cNvPr id="181" name="Rectangle 180"/>
          <p:cNvSpPr/>
          <p:nvPr/>
        </p:nvSpPr>
        <p:spPr>
          <a:xfrm>
            <a:off x="3903662" y="4376737"/>
            <a:ext cx="781050" cy="222250"/>
          </a:xfrm>
          <a:prstGeom prst="rect">
            <a:avLst/>
          </a:prstGeom>
          <a:noFill/>
          <a:ln w="19050" cap="flat" cmpd="sng" algn="ctr">
            <a:noFill/>
            <a:prstDash val="solid"/>
          </a:ln>
          <a:effectLst/>
        </p:spPr>
        <p:txBody>
          <a:bodyPr anchor="ctr"/>
          <a:lstStyle/>
          <a:p>
            <a:pPr algn="ctr">
              <a:defRPr/>
            </a:pPr>
            <a:r>
              <a:rPr lang="en-US" sz="1200" kern="0" dirty="0">
                <a:solidFill>
                  <a:prstClr val="black"/>
                </a:solidFill>
                <a:latin typeface="Intel Clear"/>
                <a:ea typeface="MS PGothic" panose="020B0600070205080204" pitchFamily="34" charset="-128"/>
              </a:rPr>
              <a:t>802.11 station</a:t>
            </a:r>
          </a:p>
        </p:txBody>
      </p:sp>
      <p:pic>
        <p:nvPicPr>
          <p:cNvPr id="182" name="Picture 19" descr="Aava_Smartphone_alpha.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97400" y="4259262"/>
            <a:ext cx="27146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19500" y="2530475"/>
            <a:ext cx="3794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 name="Oval 183"/>
          <p:cNvSpPr/>
          <p:nvPr/>
        </p:nvSpPr>
        <p:spPr bwMode="auto">
          <a:xfrm>
            <a:off x="5095874" y="4005262"/>
            <a:ext cx="552450" cy="285750"/>
          </a:xfrm>
          <a:prstGeom prst="ellipse">
            <a:avLst/>
          </a:prstGeom>
          <a:solidFill>
            <a:srgbClr val="0071C5"/>
          </a:solidFill>
          <a:ln w="9525" cap="flat" cmpd="sng" algn="ctr">
            <a:noFill/>
            <a:prstDash val="solid"/>
            <a:round/>
            <a:headEnd type="none" w="med" len="med"/>
            <a:tailEnd type="none" w="med" len="med"/>
          </a:ln>
          <a:effectLst/>
        </p:spPr>
        <p:txBody>
          <a:bodyPr lIns="91372" tIns="45688" rIns="91372" bIns="45688" anchorCtr="1"/>
          <a:lstStyle>
            <a:lvl1pPr>
              <a:defRPr sz="1200">
                <a:solidFill>
                  <a:schemeClr val="tx1"/>
                </a:solidFill>
                <a:latin typeface="Times New Roman" panose="02020603050405020304" pitchFamily="18" charset="0"/>
                <a:ea typeface="MS PGothic" panose="020B0600070205080204" pitchFamily="34" charset="-128"/>
              </a:defRPr>
            </a:lvl1pPr>
            <a:lvl2pPr marL="742950" indent="-285750">
              <a:defRPr sz="1200">
                <a:solidFill>
                  <a:schemeClr val="tx1"/>
                </a:solidFill>
                <a:latin typeface="Times New Roman" panose="02020603050405020304" pitchFamily="18" charset="0"/>
                <a:ea typeface="MS PGothic" panose="020B0600070205080204" pitchFamily="34" charset="-128"/>
              </a:defRPr>
            </a:lvl2pPr>
            <a:lvl3pPr marL="1143000" indent="-228600">
              <a:defRPr sz="1200">
                <a:solidFill>
                  <a:schemeClr val="tx1"/>
                </a:solidFill>
                <a:latin typeface="Times New Roman" panose="02020603050405020304" pitchFamily="18" charset="0"/>
                <a:ea typeface="MS PGothic" panose="020B0600070205080204" pitchFamily="34" charset="-128"/>
              </a:defRPr>
            </a:lvl3pPr>
            <a:lvl4pPr marL="1600200" indent="-228600">
              <a:defRPr sz="1200">
                <a:solidFill>
                  <a:schemeClr val="tx1"/>
                </a:solidFill>
                <a:latin typeface="Times New Roman" panose="02020603050405020304" pitchFamily="18" charset="0"/>
                <a:ea typeface="MS PGothic" panose="020B0600070205080204" pitchFamily="34" charset="-128"/>
              </a:defRPr>
            </a:lvl4pPr>
            <a:lvl5pPr marL="2057400" indent="-228600">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lgn="ctr">
              <a:lnSpc>
                <a:spcPct val="95000"/>
              </a:lnSpc>
              <a:spcBef>
                <a:spcPct val="30000"/>
              </a:spcBef>
              <a:buClr>
                <a:srgbClr val="FFFFFF"/>
              </a:buClr>
              <a:defRPr/>
            </a:pPr>
            <a:endParaRPr lang="en-US" altLang="en-US" sz="2000">
              <a:solidFill>
                <a:srgbClr val="FFFFFF"/>
              </a:solidFill>
              <a:effectLst>
                <a:outerShdw blurRad="38100" dist="38100" dir="2700000" algn="tl">
                  <a:srgbClr val="000000"/>
                </a:outerShdw>
              </a:effectLst>
              <a:latin typeface="Intel Clear" panose="020B0604020203020204" pitchFamily="34" charset="0"/>
              <a:cs typeface="Intel Clear" panose="020B0604020203020204" pitchFamily="34" charset="0"/>
            </a:endParaRPr>
          </a:p>
        </p:txBody>
      </p:sp>
      <p:sp>
        <p:nvSpPr>
          <p:cNvPr id="185" name="TextBox 47"/>
          <p:cNvSpPr txBox="1">
            <a:spLocks noChangeArrowheads="1"/>
          </p:cNvSpPr>
          <p:nvPr/>
        </p:nvSpPr>
        <p:spPr bwMode="auto">
          <a:xfrm>
            <a:off x="5054599" y="3998913"/>
            <a:ext cx="641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0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9pPr>
          </a:lstStyle>
          <a:p>
            <a:pPr>
              <a:spcBef>
                <a:spcPct val="0"/>
              </a:spcBef>
              <a:buNone/>
            </a:pPr>
            <a:r>
              <a:rPr lang="en-US" altLang="en-US" sz="1200" b="0">
                <a:solidFill>
                  <a:srgbClr val="FFFFFF"/>
                </a:solidFill>
                <a:latin typeface="Intel Clear" panose="020B0604020203020204" pitchFamily="34" charset="0"/>
                <a:cs typeface="Intel Clear" panose="020B0604020203020204" pitchFamily="34" charset="0"/>
              </a:rPr>
              <a:t>Awake</a:t>
            </a:r>
          </a:p>
        </p:txBody>
      </p:sp>
      <p:sp>
        <p:nvSpPr>
          <p:cNvPr id="186" name="Oval 185"/>
          <p:cNvSpPr/>
          <p:nvPr/>
        </p:nvSpPr>
        <p:spPr bwMode="auto">
          <a:xfrm>
            <a:off x="5095874" y="4565649"/>
            <a:ext cx="552450" cy="285750"/>
          </a:xfrm>
          <a:prstGeom prst="ellipse">
            <a:avLst/>
          </a:prstGeom>
          <a:solidFill>
            <a:srgbClr val="0071C5"/>
          </a:solidFill>
          <a:ln w="9525" cap="flat" cmpd="sng" algn="ctr">
            <a:noFill/>
            <a:prstDash val="solid"/>
            <a:round/>
            <a:headEnd type="none" w="med" len="med"/>
            <a:tailEnd type="none" w="med" len="med"/>
          </a:ln>
          <a:effectLst/>
        </p:spPr>
        <p:txBody>
          <a:bodyPr lIns="91372" tIns="45688" rIns="91372" bIns="45688" anchorCtr="1"/>
          <a:lstStyle>
            <a:lvl1pPr>
              <a:defRPr sz="1200">
                <a:solidFill>
                  <a:schemeClr val="tx1"/>
                </a:solidFill>
                <a:latin typeface="Times New Roman" panose="02020603050405020304" pitchFamily="18" charset="0"/>
                <a:ea typeface="MS PGothic" panose="020B0600070205080204" pitchFamily="34" charset="-128"/>
              </a:defRPr>
            </a:lvl1pPr>
            <a:lvl2pPr marL="742950" indent="-285750">
              <a:defRPr sz="1200">
                <a:solidFill>
                  <a:schemeClr val="tx1"/>
                </a:solidFill>
                <a:latin typeface="Times New Roman" panose="02020603050405020304" pitchFamily="18" charset="0"/>
                <a:ea typeface="MS PGothic" panose="020B0600070205080204" pitchFamily="34" charset="-128"/>
              </a:defRPr>
            </a:lvl2pPr>
            <a:lvl3pPr marL="1143000" indent="-228600">
              <a:defRPr sz="1200">
                <a:solidFill>
                  <a:schemeClr val="tx1"/>
                </a:solidFill>
                <a:latin typeface="Times New Roman" panose="02020603050405020304" pitchFamily="18" charset="0"/>
                <a:ea typeface="MS PGothic" panose="020B0600070205080204" pitchFamily="34" charset="-128"/>
              </a:defRPr>
            </a:lvl3pPr>
            <a:lvl4pPr marL="1600200" indent="-228600">
              <a:defRPr sz="1200">
                <a:solidFill>
                  <a:schemeClr val="tx1"/>
                </a:solidFill>
                <a:latin typeface="Times New Roman" panose="02020603050405020304" pitchFamily="18" charset="0"/>
                <a:ea typeface="MS PGothic" panose="020B0600070205080204" pitchFamily="34" charset="-128"/>
              </a:defRPr>
            </a:lvl4pPr>
            <a:lvl5pPr marL="2057400" indent="-228600">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lgn="ctr">
              <a:lnSpc>
                <a:spcPct val="95000"/>
              </a:lnSpc>
              <a:spcBef>
                <a:spcPct val="30000"/>
              </a:spcBef>
              <a:buClr>
                <a:srgbClr val="FFFFFF"/>
              </a:buClr>
              <a:defRPr/>
            </a:pPr>
            <a:endParaRPr lang="en-US" altLang="en-US" sz="2000">
              <a:solidFill>
                <a:srgbClr val="FFFFFF"/>
              </a:solidFill>
              <a:effectLst>
                <a:outerShdw blurRad="38100" dist="38100" dir="2700000" algn="tl">
                  <a:srgbClr val="000000"/>
                </a:outerShdw>
              </a:effectLst>
              <a:latin typeface="Intel Clear" panose="020B0604020203020204" pitchFamily="34" charset="0"/>
              <a:cs typeface="Intel Clear" panose="020B0604020203020204" pitchFamily="34" charset="0"/>
            </a:endParaRPr>
          </a:p>
        </p:txBody>
      </p:sp>
      <p:sp>
        <p:nvSpPr>
          <p:cNvPr id="187" name="TextBox 49"/>
          <p:cNvSpPr txBox="1">
            <a:spLocks noChangeArrowheads="1"/>
          </p:cNvSpPr>
          <p:nvPr/>
        </p:nvSpPr>
        <p:spPr bwMode="auto">
          <a:xfrm>
            <a:off x="5062538" y="4554538"/>
            <a:ext cx="642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0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9pPr>
          </a:lstStyle>
          <a:p>
            <a:pPr>
              <a:spcBef>
                <a:spcPct val="0"/>
              </a:spcBef>
              <a:buNone/>
            </a:pPr>
            <a:r>
              <a:rPr lang="en-US" altLang="en-US" sz="1400" b="0">
                <a:solidFill>
                  <a:srgbClr val="FFFFFF"/>
                </a:solidFill>
                <a:latin typeface="Intel Clear" panose="020B0604020203020204" pitchFamily="34" charset="0"/>
                <a:cs typeface="Intel Clear" panose="020B0604020203020204" pitchFamily="34" charset="0"/>
              </a:rPr>
              <a:t>Sleep</a:t>
            </a:r>
          </a:p>
        </p:txBody>
      </p:sp>
      <p:sp>
        <p:nvSpPr>
          <p:cNvPr id="188" name="Arc 187"/>
          <p:cNvSpPr/>
          <p:nvPr/>
        </p:nvSpPr>
        <p:spPr bwMode="auto">
          <a:xfrm>
            <a:off x="5429249" y="4233863"/>
            <a:ext cx="280988" cy="384175"/>
          </a:xfrm>
          <a:prstGeom prst="arc">
            <a:avLst>
              <a:gd name="adj1" fmla="val 16200000"/>
              <a:gd name="adj2" fmla="val 5335848"/>
            </a:avLst>
          </a:prstGeom>
          <a:noFill/>
          <a:ln w="9525" cap="flat" cmpd="sng" algn="ctr">
            <a:solidFill>
              <a:sysClr val="windowText" lastClr="000000"/>
            </a:solidFill>
            <a:prstDash val="solid"/>
            <a:round/>
            <a:headEnd type="none" w="med" len="med"/>
            <a:tailEnd type="triangle" w="med" len="med"/>
          </a:ln>
          <a:effectLst/>
        </p:spPr>
        <p:txBody>
          <a:bodyPr lIns="91372" tIns="45688" rIns="91372" bIns="45688" anchorCtr="1">
            <a:spAutoFit/>
          </a:bodyPr>
          <a:lstStyle/>
          <a:p>
            <a:pPr algn="ctr">
              <a:lnSpc>
                <a:spcPct val="95000"/>
              </a:lnSpc>
              <a:spcBef>
                <a:spcPct val="30000"/>
              </a:spcBef>
              <a:buClr>
                <a:prstClr val="white"/>
              </a:buClr>
              <a:defRPr/>
            </a:pPr>
            <a:endParaRPr lang="en-US" sz="2000" kern="0" dirty="0">
              <a:solidFill>
                <a:srgbClr val="FFFFFF"/>
              </a:solidFill>
              <a:effectLst>
                <a:outerShdw blurRad="38100" dist="38100" dir="2700000" algn="tl">
                  <a:srgbClr val="000000">
                    <a:alpha val="43137"/>
                  </a:srgbClr>
                </a:outerShdw>
              </a:effectLst>
              <a:latin typeface="Intel Clear" panose="020B0604020203020204" pitchFamily="34" charset="0"/>
              <a:ea typeface="Intel Clear" panose="020B0604020203020204" pitchFamily="34" charset="0"/>
              <a:cs typeface="Intel Clear" panose="020B0604020203020204" pitchFamily="34" charset="0"/>
            </a:endParaRPr>
          </a:p>
        </p:txBody>
      </p:sp>
      <p:sp>
        <p:nvSpPr>
          <p:cNvPr id="189" name="Arc 188"/>
          <p:cNvSpPr/>
          <p:nvPr/>
        </p:nvSpPr>
        <p:spPr bwMode="auto">
          <a:xfrm flipH="1" flipV="1">
            <a:off x="5043487" y="4254500"/>
            <a:ext cx="279400" cy="384175"/>
          </a:xfrm>
          <a:prstGeom prst="arc">
            <a:avLst>
              <a:gd name="adj1" fmla="val 16200000"/>
              <a:gd name="adj2" fmla="val 5335848"/>
            </a:avLst>
          </a:prstGeom>
          <a:noFill/>
          <a:ln w="9525" cap="flat" cmpd="sng" algn="ctr">
            <a:solidFill>
              <a:sysClr val="windowText" lastClr="000000"/>
            </a:solidFill>
            <a:prstDash val="solid"/>
            <a:round/>
            <a:headEnd type="none" w="med" len="med"/>
            <a:tailEnd type="triangle" w="med" len="med"/>
          </a:ln>
          <a:effectLst/>
        </p:spPr>
        <p:txBody>
          <a:bodyPr lIns="91372" tIns="45688" rIns="91372" bIns="45688" anchorCtr="1">
            <a:spAutoFit/>
          </a:bodyPr>
          <a:lstStyle/>
          <a:p>
            <a:pPr algn="ctr">
              <a:lnSpc>
                <a:spcPct val="95000"/>
              </a:lnSpc>
              <a:spcBef>
                <a:spcPct val="30000"/>
              </a:spcBef>
              <a:buClr>
                <a:prstClr val="white"/>
              </a:buClr>
              <a:defRPr/>
            </a:pPr>
            <a:endParaRPr lang="en-US" sz="2000" kern="0" dirty="0">
              <a:solidFill>
                <a:srgbClr val="FFFFFF"/>
              </a:solidFill>
              <a:effectLst>
                <a:outerShdw blurRad="38100" dist="38100" dir="2700000" algn="tl">
                  <a:srgbClr val="000000">
                    <a:alpha val="43137"/>
                  </a:srgbClr>
                </a:outerShdw>
              </a:effectLst>
              <a:latin typeface="Intel Clear" panose="020B0604020203020204" pitchFamily="34" charset="0"/>
              <a:ea typeface="Intel Clear" panose="020B0604020203020204" pitchFamily="34" charset="0"/>
              <a:cs typeface="Intel Clear" panose="020B0604020203020204" pitchFamily="34" charset="0"/>
            </a:endParaRPr>
          </a:p>
        </p:txBody>
      </p:sp>
      <p:sp>
        <p:nvSpPr>
          <p:cNvPr id="190" name="Rectangle 189"/>
          <p:cNvSpPr/>
          <p:nvPr/>
        </p:nvSpPr>
        <p:spPr>
          <a:xfrm>
            <a:off x="4700587" y="4918074"/>
            <a:ext cx="1333500" cy="255588"/>
          </a:xfrm>
          <a:prstGeom prst="rect">
            <a:avLst/>
          </a:prstGeom>
          <a:noFill/>
          <a:ln w="19050" cap="flat" cmpd="sng" algn="ctr">
            <a:noFill/>
            <a:prstDash val="solid"/>
          </a:ln>
          <a:effectLst/>
        </p:spPr>
        <p:txBody>
          <a:bodyPr anchor="ctr"/>
          <a:lstStyle/>
          <a:p>
            <a:pPr algn="ctr">
              <a:defRPr/>
            </a:pPr>
            <a:r>
              <a:rPr lang="en-US" sz="1200" b="1" kern="0" dirty="0">
                <a:solidFill>
                  <a:prstClr val="black"/>
                </a:solidFill>
                <a:latin typeface="Intel Clear" panose="020B0604020203020204" pitchFamily="34" charset="0"/>
                <a:ea typeface="Intel Clear" panose="020B0604020203020204" pitchFamily="34" charset="0"/>
                <a:cs typeface="Intel Clear" panose="020B0604020203020204" pitchFamily="34" charset="0"/>
              </a:rPr>
              <a:t>Short sleep interval</a:t>
            </a:r>
          </a:p>
        </p:txBody>
      </p:sp>
      <p:cxnSp>
        <p:nvCxnSpPr>
          <p:cNvPr id="191" name="Straight Arrow Connector 7167"/>
          <p:cNvCxnSpPr>
            <a:cxnSpLocks noChangeShapeType="1"/>
          </p:cNvCxnSpPr>
          <p:nvPr/>
        </p:nvCxnSpPr>
        <p:spPr bwMode="auto">
          <a:xfrm flipH="1" flipV="1">
            <a:off x="4046537" y="2941638"/>
            <a:ext cx="723900" cy="1082675"/>
          </a:xfrm>
          <a:prstGeom prst="straightConnector1">
            <a:avLst/>
          </a:prstGeom>
          <a:noFill/>
          <a:ln w="12700" algn="ctr">
            <a:solidFill>
              <a:srgbClr val="000000"/>
            </a:solidFill>
            <a:round/>
            <a:headEnd type="none" w="sm" len="sm"/>
            <a:tailEnd type="triangle" w="med" len="med"/>
          </a:ln>
          <a:extLst>
            <a:ext uri="{909E8E84-426E-40DD-AFC4-6F175D3DCCD1}">
              <a14:hiddenFill xmlns:a14="http://schemas.microsoft.com/office/drawing/2010/main">
                <a:noFill/>
              </a14:hiddenFill>
            </a:ext>
          </a:extLst>
        </p:spPr>
      </p:cxnSp>
      <p:cxnSp>
        <p:nvCxnSpPr>
          <p:cNvPr id="192" name="Straight Arrow Connector 57"/>
          <p:cNvCxnSpPr>
            <a:cxnSpLocks noChangeShapeType="1"/>
          </p:cNvCxnSpPr>
          <p:nvPr/>
        </p:nvCxnSpPr>
        <p:spPr bwMode="auto">
          <a:xfrm>
            <a:off x="3884613" y="3013074"/>
            <a:ext cx="649287" cy="1011238"/>
          </a:xfrm>
          <a:prstGeom prst="straightConnector1">
            <a:avLst/>
          </a:prstGeom>
          <a:noFill/>
          <a:ln w="12700" algn="ctr">
            <a:solidFill>
              <a:srgbClr val="000000"/>
            </a:solidFill>
            <a:round/>
            <a:headEnd type="none" w="sm" len="sm"/>
            <a:tailEnd type="triangle" w="med" len="med"/>
          </a:ln>
          <a:extLst>
            <a:ext uri="{909E8E84-426E-40DD-AFC4-6F175D3DCCD1}">
              <a14:hiddenFill xmlns:a14="http://schemas.microsoft.com/office/drawing/2010/main">
                <a:noFill/>
              </a14:hiddenFill>
            </a:ext>
          </a:extLst>
        </p:spPr>
      </p:cxnSp>
      <p:grpSp>
        <p:nvGrpSpPr>
          <p:cNvPr id="193" name="Group 7177"/>
          <p:cNvGrpSpPr>
            <a:grpSpLocks/>
          </p:cNvGrpSpPr>
          <p:nvPr/>
        </p:nvGrpSpPr>
        <p:grpSpPr bwMode="auto">
          <a:xfrm>
            <a:off x="4557712" y="2819399"/>
            <a:ext cx="995362" cy="635000"/>
            <a:chOff x="3261544" y="4077551"/>
            <a:chExt cx="995388" cy="635333"/>
          </a:xfrm>
        </p:grpSpPr>
        <p:sp>
          <p:nvSpPr>
            <p:cNvPr id="194" name="Rectangular Callout 7172"/>
            <p:cNvSpPr>
              <a:spLocks noChangeArrowheads="1"/>
            </p:cNvSpPr>
            <p:nvPr/>
          </p:nvSpPr>
          <p:spPr bwMode="auto">
            <a:xfrm>
              <a:off x="3261544" y="4077551"/>
              <a:ext cx="862238" cy="635333"/>
            </a:xfrm>
            <a:prstGeom prst="wedgeRectCallout">
              <a:avLst>
                <a:gd name="adj1" fmla="val -51898"/>
                <a:gd name="adj2" fmla="val 79944"/>
              </a:avLst>
            </a:prstGeom>
            <a:solidFill>
              <a:srgbClr val="00CC99"/>
            </a:solidFill>
            <a:ln w="12700" algn="ctr">
              <a:solidFill>
                <a:srgbClr val="000000"/>
              </a:solidFill>
              <a:round/>
              <a:headEnd type="none" w="sm" len="sm"/>
              <a:tailEnd type="none" w="sm" len="sm"/>
            </a:ln>
          </p:spPr>
          <p:txBody>
            <a:bodyPr/>
            <a:lstStyle>
              <a:lvl1pPr>
                <a:spcBef>
                  <a:spcPct val="20000"/>
                </a:spcBef>
                <a:buChar char="•"/>
                <a:defRPr sz="2400" b="1">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0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9pPr>
            </a:lstStyle>
            <a:p>
              <a:pPr>
                <a:spcBef>
                  <a:spcPct val="0"/>
                </a:spcBef>
                <a:buNone/>
                <a:defRPr/>
              </a:pPr>
              <a:endParaRPr lang="en-US" altLang="en-US" sz="1400" b="0" kern="0">
                <a:solidFill>
                  <a:srgbClr val="000000"/>
                </a:solidFill>
              </a:endParaRPr>
            </a:p>
          </p:txBody>
        </p:sp>
        <p:sp>
          <p:nvSpPr>
            <p:cNvPr id="195" name="Rectangle 194"/>
            <p:cNvSpPr/>
            <p:nvPr/>
          </p:nvSpPr>
          <p:spPr>
            <a:xfrm>
              <a:off x="3277419" y="4271328"/>
              <a:ext cx="979513" cy="222367"/>
            </a:xfrm>
            <a:prstGeom prst="rect">
              <a:avLst/>
            </a:prstGeom>
            <a:noFill/>
            <a:ln w="19050" cap="flat" cmpd="sng" algn="ctr">
              <a:noFill/>
              <a:prstDash val="solid"/>
            </a:ln>
            <a:effectLst/>
          </p:spPr>
          <p:txBody>
            <a:bodyPr anchor="ctr"/>
            <a:lstStyle/>
            <a:p>
              <a:pPr>
                <a:defRPr/>
              </a:pPr>
              <a:r>
                <a:rPr lang="en-US" sz="1200" kern="0" dirty="0">
                  <a:solidFill>
                    <a:prstClr val="black"/>
                  </a:solidFill>
                  <a:latin typeface="Intel Clear"/>
                  <a:ea typeface="MS PGothic" panose="020B0600070205080204" pitchFamily="34" charset="-128"/>
                </a:rPr>
                <a:t>Do you have data for me?</a:t>
              </a:r>
            </a:p>
          </p:txBody>
        </p:sp>
      </p:grpSp>
      <p:grpSp>
        <p:nvGrpSpPr>
          <p:cNvPr id="196" name="Group 7178"/>
          <p:cNvGrpSpPr>
            <a:grpSpLocks/>
          </p:cNvGrpSpPr>
          <p:nvPr/>
        </p:nvGrpSpPr>
        <p:grpSpPr bwMode="auto">
          <a:xfrm>
            <a:off x="3619499" y="3444874"/>
            <a:ext cx="889000" cy="382588"/>
            <a:chOff x="2323355" y="4703134"/>
            <a:chExt cx="890449" cy="383290"/>
          </a:xfrm>
        </p:grpSpPr>
        <p:sp>
          <p:nvSpPr>
            <p:cNvPr id="197" name="Rectangular Callout 62"/>
            <p:cNvSpPr>
              <a:spLocks noChangeArrowheads="1"/>
            </p:cNvSpPr>
            <p:nvPr/>
          </p:nvSpPr>
          <p:spPr bwMode="auto">
            <a:xfrm flipV="1">
              <a:off x="2327999" y="4718393"/>
              <a:ext cx="375027" cy="361513"/>
            </a:xfrm>
            <a:prstGeom prst="wedgeRectCallout">
              <a:avLst>
                <a:gd name="adj1" fmla="val 58778"/>
                <a:gd name="adj2" fmla="val 104560"/>
              </a:avLst>
            </a:prstGeom>
            <a:solidFill>
              <a:srgbClr val="00CC99"/>
            </a:solidFill>
            <a:ln w="12700" algn="ctr">
              <a:solidFill>
                <a:srgbClr val="000000"/>
              </a:solidFill>
              <a:round/>
              <a:headEnd type="none" w="sm" len="sm"/>
              <a:tailEnd type="none" w="sm" len="sm"/>
            </a:ln>
          </p:spPr>
          <p:txBody>
            <a:bodyPr/>
            <a:lstStyle>
              <a:lvl1pPr>
                <a:spcBef>
                  <a:spcPct val="20000"/>
                </a:spcBef>
                <a:buChar char="•"/>
                <a:defRPr sz="2400" b="1">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0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9pPr>
            </a:lstStyle>
            <a:p>
              <a:pPr>
                <a:spcBef>
                  <a:spcPct val="0"/>
                </a:spcBef>
                <a:buNone/>
                <a:defRPr/>
              </a:pPr>
              <a:endParaRPr lang="en-US" altLang="en-US" sz="1400" b="0" kern="0">
                <a:solidFill>
                  <a:srgbClr val="000000"/>
                </a:solidFill>
              </a:endParaRPr>
            </a:p>
          </p:txBody>
        </p:sp>
        <p:sp>
          <p:nvSpPr>
            <p:cNvPr id="198" name="Rectangle 197"/>
            <p:cNvSpPr/>
            <p:nvPr/>
          </p:nvSpPr>
          <p:spPr>
            <a:xfrm>
              <a:off x="2323355" y="4703134"/>
              <a:ext cx="890449" cy="383290"/>
            </a:xfrm>
            <a:prstGeom prst="rect">
              <a:avLst/>
            </a:prstGeom>
            <a:noFill/>
            <a:ln w="19050" cap="flat" cmpd="sng" algn="ctr">
              <a:noFill/>
              <a:prstDash val="solid"/>
            </a:ln>
            <a:effectLst/>
          </p:spPr>
          <p:txBody>
            <a:bodyPr anchor="ctr"/>
            <a:lstStyle/>
            <a:p>
              <a:pPr>
                <a:defRPr/>
              </a:pPr>
              <a:r>
                <a:rPr lang="en-US" sz="1200" kern="0" dirty="0">
                  <a:solidFill>
                    <a:prstClr val="black"/>
                  </a:solidFill>
                  <a:latin typeface="Intel Clear"/>
                  <a:ea typeface="MS PGothic" panose="020B0600070205080204" pitchFamily="34" charset="-128"/>
                </a:rPr>
                <a:t>No</a:t>
              </a:r>
            </a:p>
          </p:txBody>
        </p:sp>
      </p:grpSp>
      <p:sp>
        <p:nvSpPr>
          <p:cNvPr id="199" name="Freeform 198"/>
          <p:cNvSpPr/>
          <p:nvPr/>
        </p:nvSpPr>
        <p:spPr>
          <a:xfrm>
            <a:off x="2892424" y="2705099"/>
            <a:ext cx="522288" cy="242888"/>
          </a:xfrm>
          <a:custGeom>
            <a:avLst/>
            <a:gdLst>
              <a:gd name="connsiteX0" fmla="*/ 0 w 874143"/>
              <a:gd name="connsiteY0" fmla="*/ 0 h 563593"/>
              <a:gd name="connsiteX1" fmla="*/ 0 w 874143"/>
              <a:gd name="connsiteY1" fmla="*/ 557842 h 563593"/>
              <a:gd name="connsiteX2" fmla="*/ 868393 w 874143"/>
              <a:gd name="connsiteY2" fmla="*/ 563593 h 563593"/>
              <a:gd name="connsiteX3" fmla="*/ 874143 w 874143"/>
              <a:gd name="connsiteY3" fmla="*/ 0 h 563593"/>
            </a:gdLst>
            <a:ahLst/>
            <a:cxnLst>
              <a:cxn ang="0">
                <a:pos x="connsiteX0" y="connsiteY0"/>
              </a:cxn>
              <a:cxn ang="0">
                <a:pos x="connsiteX1" y="connsiteY1"/>
              </a:cxn>
              <a:cxn ang="0">
                <a:pos x="connsiteX2" y="connsiteY2"/>
              </a:cxn>
              <a:cxn ang="0">
                <a:pos x="connsiteX3" y="connsiteY3"/>
              </a:cxn>
            </a:cxnLst>
            <a:rect l="l" t="t" r="r" b="b"/>
            <a:pathLst>
              <a:path w="874143" h="563593">
                <a:moveTo>
                  <a:pt x="0" y="0"/>
                </a:moveTo>
                <a:lnTo>
                  <a:pt x="0" y="557842"/>
                </a:lnTo>
                <a:lnTo>
                  <a:pt x="868393" y="563593"/>
                </a:lnTo>
                <a:cubicBezTo>
                  <a:pt x="870310" y="375729"/>
                  <a:pt x="872226" y="187864"/>
                  <a:pt x="874143" y="0"/>
                </a:cubicBezTo>
              </a:path>
            </a:pathLst>
          </a:custGeom>
          <a:noFill/>
          <a:ln w="28575" cap="flat" cmpd="sng" algn="ctr">
            <a:solidFill>
              <a:sysClr val="windowText" lastClr="000000"/>
            </a:solidFill>
            <a:prstDash val="solid"/>
          </a:ln>
          <a:effectLst/>
        </p:spPr>
        <p:txBody>
          <a:bodyPr anchor="ctr"/>
          <a:lstStyle/>
          <a:p>
            <a:pPr algn="ctr">
              <a:defRPr/>
            </a:pPr>
            <a:endParaRPr lang="en-US" kern="0">
              <a:solidFill>
                <a:prstClr val="black"/>
              </a:solidFill>
              <a:latin typeface="Calibri" panose="020F0502020204030204" pitchFamily="34" charset="0"/>
              <a:ea typeface="MS PGothic" panose="020B0600070205080204" pitchFamily="34" charset="-128"/>
            </a:endParaRPr>
          </a:p>
        </p:txBody>
      </p:sp>
      <p:sp>
        <p:nvSpPr>
          <p:cNvPr id="200" name="Rectangle 199"/>
          <p:cNvSpPr/>
          <p:nvPr/>
        </p:nvSpPr>
        <p:spPr>
          <a:xfrm>
            <a:off x="2768600" y="2952749"/>
            <a:ext cx="779463" cy="223838"/>
          </a:xfrm>
          <a:prstGeom prst="rect">
            <a:avLst/>
          </a:prstGeom>
          <a:noFill/>
          <a:ln w="19050" cap="flat" cmpd="sng" algn="ctr">
            <a:noFill/>
            <a:prstDash val="solid"/>
          </a:ln>
          <a:effectLst/>
        </p:spPr>
        <p:txBody>
          <a:bodyPr anchor="ctr"/>
          <a:lstStyle/>
          <a:p>
            <a:pPr algn="ctr">
              <a:defRPr/>
            </a:pPr>
            <a:r>
              <a:rPr lang="en-US" sz="1200" kern="0" dirty="0">
                <a:solidFill>
                  <a:prstClr val="black"/>
                </a:solidFill>
                <a:latin typeface="Intel Clear"/>
                <a:ea typeface="MS PGothic" panose="020B0600070205080204" pitchFamily="34" charset="-128"/>
              </a:rPr>
              <a:t>Buffer</a:t>
            </a:r>
          </a:p>
        </p:txBody>
      </p:sp>
      <p:sp>
        <p:nvSpPr>
          <p:cNvPr id="201" name="Cloud 200"/>
          <p:cNvSpPr/>
          <p:nvPr/>
        </p:nvSpPr>
        <p:spPr>
          <a:xfrm>
            <a:off x="6170612" y="2132013"/>
            <a:ext cx="1198562" cy="523875"/>
          </a:xfrm>
          <a:prstGeom prst="cloud">
            <a:avLst/>
          </a:prstGeom>
          <a:noFill/>
          <a:ln w="9525" cap="flat" cmpd="sng" algn="ctr">
            <a:solidFill>
              <a:sysClr val="windowText" lastClr="000000"/>
            </a:solidFill>
            <a:prstDash val="solid"/>
          </a:ln>
          <a:effectLst/>
        </p:spPr>
        <p:txBody>
          <a:bodyPr anchor="ctr"/>
          <a:lstStyle/>
          <a:p>
            <a:pPr algn="ctr">
              <a:defRPr/>
            </a:pPr>
            <a:r>
              <a:rPr lang="en-US" sz="1400" kern="0" dirty="0">
                <a:solidFill>
                  <a:prstClr val="black"/>
                </a:solidFill>
                <a:latin typeface="Calibri" panose="020F0502020204030204" pitchFamily="34" charset="0"/>
                <a:ea typeface="MS PGothic" panose="020B0600070205080204" pitchFamily="34" charset="-128"/>
              </a:rPr>
              <a:t>Internet</a:t>
            </a:r>
          </a:p>
        </p:txBody>
      </p:sp>
      <p:cxnSp>
        <p:nvCxnSpPr>
          <p:cNvPr id="202" name="Straight Arrow Connector 69"/>
          <p:cNvCxnSpPr>
            <a:cxnSpLocks noChangeShapeType="1"/>
          </p:cNvCxnSpPr>
          <p:nvPr/>
        </p:nvCxnSpPr>
        <p:spPr bwMode="auto">
          <a:xfrm>
            <a:off x="7369175" y="2478088"/>
            <a:ext cx="487363" cy="261937"/>
          </a:xfrm>
          <a:prstGeom prst="straightConnector1">
            <a:avLst/>
          </a:prstGeom>
          <a:noFill/>
          <a:ln w="25400" algn="ctr">
            <a:solidFill>
              <a:srgbClr val="003C71"/>
            </a:solidFill>
            <a:round/>
            <a:headEnd/>
            <a:tailEnd type="triangle" w="med" len="med"/>
          </a:ln>
          <a:extLst>
            <a:ext uri="{909E8E84-426E-40DD-AFC4-6F175D3DCCD1}">
              <a14:hiddenFill xmlns:a14="http://schemas.microsoft.com/office/drawing/2010/main">
                <a:noFill/>
              </a14:hiddenFill>
            </a:ext>
          </a:extLst>
        </p:spPr>
      </p:cxnSp>
      <p:sp>
        <p:nvSpPr>
          <p:cNvPr id="203" name="Rectangle 202"/>
          <p:cNvSpPr/>
          <p:nvPr/>
        </p:nvSpPr>
        <p:spPr>
          <a:xfrm>
            <a:off x="8005762" y="4338638"/>
            <a:ext cx="779462" cy="223837"/>
          </a:xfrm>
          <a:prstGeom prst="rect">
            <a:avLst/>
          </a:prstGeom>
          <a:noFill/>
          <a:ln w="19050" cap="flat" cmpd="sng" algn="ctr">
            <a:noFill/>
            <a:prstDash val="solid"/>
          </a:ln>
          <a:effectLst/>
        </p:spPr>
        <p:txBody>
          <a:bodyPr anchor="ctr"/>
          <a:lstStyle/>
          <a:p>
            <a:pPr algn="ctr">
              <a:defRPr/>
            </a:pPr>
            <a:r>
              <a:rPr lang="en-US" sz="1200" kern="0" dirty="0">
                <a:solidFill>
                  <a:prstClr val="black"/>
                </a:solidFill>
                <a:latin typeface="Intel Clear"/>
                <a:ea typeface="MS PGothic" panose="020B0600070205080204" pitchFamily="34" charset="-128"/>
              </a:rPr>
              <a:t>802.11 station</a:t>
            </a:r>
          </a:p>
        </p:txBody>
      </p:sp>
      <p:pic>
        <p:nvPicPr>
          <p:cNvPr id="204" name="Picture 71" descr="Aava_Smartphone_alpha.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99500" y="4222749"/>
            <a:ext cx="2698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 name="Picture 7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34325" y="2632075"/>
            <a:ext cx="3794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 name="Oval 205"/>
          <p:cNvSpPr/>
          <p:nvPr/>
        </p:nvSpPr>
        <p:spPr bwMode="auto">
          <a:xfrm>
            <a:off x="9196387" y="3968749"/>
            <a:ext cx="552450" cy="285750"/>
          </a:xfrm>
          <a:prstGeom prst="ellipse">
            <a:avLst/>
          </a:prstGeom>
          <a:solidFill>
            <a:srgbClr val="0071C5"/>
          </a:solidFill>
          <a:ln w="9525" cap="flat" cmpd="sng" algn="ctr">
            <a:noFill/>
            <a:prstDash val="solid"/>
            <a:round/>
            <a:headEnd type="none" w="med" len="med"/>
            <a:tailEnd type="none" w="med" len="med"/>
          </a:ln>
          <a:effectLst/>
        </p:spPr>
        <p:txBody>
          <a:bodyPr lIns="91372" tIns="45688" rIns="91372" bIns="45688" anchorCtr="1"/>
          <a:lstStyle>
            <a:lvl1pPr>
              <a:defRPr sz="1200">
                <a:solidFill>
                  <a:schemeClr val="tx1"/>
                </a:solidFill>
                <a:latin typeface="Times New Roman" panose="02020603050405020304" pitchFamily="18" charset="0"/>
                <a:ea typeface="MS PGothic" panose="020B0600070205080204" pitchFamily="34" charset="-128"/>
              </a:defRPr>
            </a:lvl1pPr>
            <a:lvl2pPr marL="742950" indent="-285750">
              <a:defRPr sz="1200">
                <a:solidFill>
                  <a:schemeClr val="tx1"/>
                </a:solidFill>
                <a:latin typeface="Times New Roman" panose="02020603050405020304" pitchFamily="18" charset="0"/>
                <a:ea typeface="MS PGothic" panose="020B0600070205080204" pitchFamily="34" charset="-128"/>
              </a:defRPr>
            </a:lvl2pPr>
            <a:lvl3pPr marL="1143000" indent="-228600">
              <a:defRPr sz="1200">
                <a:solidFill>
                  <a:schemeClr val="tx1"/>
                </a:solidFill>
                <a:latin typeface="Times New Roman" panose="02020603050405020304" pitchFamily="18" charset="0"/>
                <a:ea typeface="MS PGothic" panose="020B0600070205080204" pitchFamily="34" charset="-128"/>
              </a:defRPr>
            </a:lvl3pPr>
            <a:lvl4pPr marL="1600200" indent="-228600">
              <a:defRPr sz="1200">
                <a:solidFill>
                  <a:schemeClr val="tx1"/>
                </a:solidFill>
                <a:latin typeface="Times New Roman" panose="02020603050405020304" pitchFamily="18" charset="0"/>
                <a:ea typeface="MS PGothic" panose="020B0600070205080204" pitchFamily="34" charset="-128"/>
              </a:defRPr>
            </a:lvl4pPr>
            <a:lvl5pPr marL="2057400" indent="-228600">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lgn="ctr">
              <a:lnSpc>
                <a:spcPct val="95000"/>
              </a:lnSpc>
              <a:spcBef>
                <a:spcPct val="30000"/>
              </a:spcBef>
              <a:buClr>
                <a:srgbClr val="FFFFFF"/>
              </a:buClr>
              <a:defRPr/>
            </a:pPr>
            <a:endParaRPr lang="en-US" altLang="en-US" sz="2000">
              <a:solidFill>
                <a:srgbClr val="FFFFFF"/>
              </a:solidFill>
              <a:effectLst>
                <a:outerShdw blurRad="38100" dist="38100" dir="2700000" algn="tl">
                  <a:srgbClr val="000000"/>
                </a:outerShdw>
              </a:effectLst>
              <a:latin typeface="Intel Clear" panose="020B0604020203020204" pitchFamily="34" charset="0"/>
              <a:cs typeface="Intel Clear" panose="020B0604020203020204" pitchFamily="34" charset="0"/>
            </a:endParaRPr>
          </a:p>
        </p:txBody>
      </p:sp>
      <p:sp>
        <p:nvSpPr>
          <p:cNvPr id="207" name="TextBox 74"/>
          <p:cNvSpPr txBox="1">
            <a:spLocks noChangeArrowheads="1"/>
          </p:cNvSpPr>
          <p:nvPr/>
        </p:nvSpPr>
        <p:spPr bwMode="auto">
          <a:xfrm>
            <a:off x="9155112" y="3960812"/>
            <a:ext cx="641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0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9pPr>
          </a:lstStyle>
          <a:p>
            <a:pPr>
              <a:spcBef>
                <a:spcPct val="0"/>
              </a:spcBef>
              <a:buNone/>
            </a:pPr>
            <a:r>
              <a:rPr lang="en-US" altLang="en-US" sz="1200" b="0">
                <a:solidFill>
                  <a:srgbClr val="FFFFFF"/>
                </a:solidFill>
                <a:latin typeface="Intel Clear" panose="020B0604020203020204" pitchFamily="34" charset="0"/>
                <a:cs typeface="Intel Clear" panose="020B0604020203020204" pitchFamily="34" charset="0"/>
              </a:rPr>
              <a:t>Awake</a:t>
            </a:r>
          </a:p>
        </p:txBody>
      </p:sp>
      <p:sp>
        <p:nvSpPr>
          <p:cNvPr id="208" name="Oval 207"/>
          <p:cNvSpPr/>
          <p:nvPr/>
        </p:nvSpPr>
        <p:spPr bwMode="auto">
          <a:xfrm>
            <a:off x="9196387" y="4529137"/>
            <a:ext cx="552450" cy="285750"/>
          </a:xfrm>
          <a:prstGeom prst="ellipse">
            <a:avLst/>
          </a:prstGeom>
          <a:solidFill>
            <a:srgbClr val="0071C5"/>
          </a:solidFill>
          <a:ln w="9525" cap="flat" cmpd="sng" algn="ctr">
            <a:noFill/>
            <a:prstDash val="solid"/>
            <a:round/>
            <a:headEnd type="none" w="med" len="med"/>
            <a:tailEnd type="none" w="med" len="med"/>
          </a:ln>
          <a:effectLst/>
        </p:spPr>
        <p:txBody>
          <a:bodyPr lIns="91372" tIns="45688" rIns="91372" bIns="45688" anchorCtr="1"/>
          <a:lstStyle>
            <a:lvl1pPr>
              <a:defRPr sz="1200">
                <a:solidFill>
                  <a:schemeClr val="tx1"/>
                </a:solidFill>
                <a:latin typeface="Times New Roman" panose="02020603050405020304" pitchFamily="18" charset="0"/>
                <a:ea typeface="MS PGothic" panose="020B0600070205080204" pitchFamily="34" charset="-128"/>
              </a:defRPr>
            </a:lvl1pPr>
            <a:lvl2pPr marL="742950" indent="-285750">
              <a:defRPr sz="1200">
                <a:solidFill>
                  <a:schemeClr val="tx1"/>
                </a:solidFill>
                <a:latin typeface="Times New Roman" panose="02020603050405020304" pitchFamily="18" charset="0"/>
                <a:ea typeface="MS PGothic" panose="020B0600070205080204" pitchFamily="34" charset="-128"/>
              </a:defRPr>
            </a:lvl2pPr>
            <a:lvl3pPr marL="1143000" indent="-228600">
              <a:defRPr sz="1200">
                <a:solidFill>
                  <a:schemeClr val="tx1"/>
                </a:solidFill>
                <a:latin typeface="Times New Roman" panose="02020603050405020304" pitchFamily="18" charset="0"/>
                <a:ea typeface="MS PGothic" panose="020B0600070205080204" pitchFamily="34" charset="-128"/>
              </a:defRPr>
            </a:lvl3pPr>
            <a:lvl4pPr marL="1600200" indent="-228600">
              <a:defRPr sz="1200">
                <a:solidFill>
                  <a:schemeClr val="tx1"/>
                </a:solidFill>
                <a:latin typeface="Times New Roman" panose="02020603050405020304" pitchFamily="18" charset="0"/>
                <a:ea typeface="MS PGothic" panose="020B0600070205080204" pitchFamily="34" charset="-128"/>
              </a:defRPr>
            </a:lvl4pPr>
            <a:lvl5pPr marL="2057400" indent="-228600">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lgn="ctr">
              <a:lnSpc>
                <a:spcPct val="95000"/>
              </a:lnSpc>
              <a:spcBef>
                <a:spcPct val="30000"/>
              </a:spcBef>
              <a:buClr>
                <a:srgbClr val="FFFFFF"/>
              </a:buClr>
              <a:defRPr/>
            </a:pPr>
            <a:endParaRPr lang="en-US" altLang="en-US" sz="2000">
              <a:solidFill>
                <a:srgbClr val="FFFFFF"/>
              </a:solidFill>
              <a:effectLst>
                <a:outerShdw blurRad="38100" dist="38100" dir="2700000" algn="tl">
                  <a:srgbClr val="000000"/>
                </a:outerShdw>
              </a:effectLst>
              <a:latin typeface="Intel Clear" panose="020B0604020203020204" pitchFamily="34" charset="0"/>
              <a:cs typeface="Intel Clear" panose="020B0604020203020204" pitchFamily="34" charset="0"/>
            </a:endParaRPr>
          </a:p>
        </p:txBody>
      </p:sp>
      <p:sp>
        <p:nvSpPr>
          <p:cNvPr id="209" name="TextBox 76"/>
          <p:cNvSpPr txBox="1">
            <a:spLocks noChangeArrowheads="1"/>
          </p:cNvSpPr>
          <p:nvPr/>
        </p:nvSpPr>
        <p:spPr bwMode="auto">
          <a:xfrm>
            <a:off x="9155113" y="4500563"/>
            <a:ext cx="642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0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9pPr>
          </a:lstStyle>
          <a:p>
            <a:pPr>
              <a:spcBef>
                <a:spcPct val="0"/>
              </a:spcBef>
              <a:buNone/>
            </a:pPr>
            <a:r>
              <a:rPr lang="en-US" altLang="en-US" sz="1400" b="0">
                <a:solidFill>
                  <a:srgbClr val="FFFFFF"/>
                </a:solidFill>
                <a:latin typeface="Intel Clear" panose="020B0604020203020204" pitchFamily="34" charset="0"/>
                <a:cs typeface="Intel Clear" panose="020B0604020203020204" pitchFamily="34" charset="0"/>
              </a:rPr>
              <a:t>Sleep</a:t>
            </a:r>
          </a:p>
        </p:txBody>
      </p:sp>
      <p:sp>
        <p:nvSpPr>
          <p:cNvPr id="210" name="Arc 209"/>
          <p:cNvSpPr/>
          <p:nvPr/>
        </p:nvSpPr>
        <p:spPr bwMode="auto">
          <a:xfrm>
            <a:off x="9529763" y="4197350"/>
            <a:ext cx="280987" cy="384175"/>
          </a:xfrm>
          <a:prstGeom prst="arc">
            <a:avLst>
              <a:gd name="adj1" fmla="val 16200000"/>
              <a:gd name="adj2" fmla="val 5335848"/>
            </a:avLst>
          </a:prstGeom>
          <a:noFill/>
          <a:ln w="9525" cap="flat" cmpd="sng" algn="ctr">
            <a:solidFill>
              <a:sysClr val="windowText" lastClr="000000"/>
            </a:solidFill>
            <a:prstDash val="solid"/>
            <a:round/>
            <a:headEnd type="none" w="med" len="med"/>
            <a:tailEnd type="triangle" w="med" len="med"/>
          </a:ln>
          <a:effectLst/>
        </p:spPr>
        <p:txBody>
          <a:bodyPr lIns="91372" tIns="45688" rIns="91372" bIns="45688" anchorCtr="1">
            <a:spAutoFit/>
          </a:bodyPr>
          <a:lstStyle/>
          <a:p>
            <a:pPr algn="ctr">
              <a:lnSpc>
                <a:spcPct val="95000"/>
              </a:lnSpc>
              <a:spcBef>
                <a:spcPct val="30000"/>
              </a:spcBef>
              <a:buClr>
                <a:prstClr val="white"/>
              </a:buClr>
              <a:defRPr/>
            </a:pPr>
            <a:endParaRPr lang="en-US" sz="2000" kern="0" dirty="0">
              <a:solidFill>
                <a:srgbClr val="FFFFFF"/>
              </a:solidFill>
              <a:effectLst>
                <a:outerShdw blurRad="38100" dist="38100" dir="2700000" algn="tl">
                  <a:srgbClr val="000000">
                    <a:alpha val="43137"/>
                  </a:srgbClr>
                </a:outerShdw>
              </a:effectLst>
              <a:latin typeface="Intel Clear" panose="020B0604020203020204" pitchFamily="34" charset="0"/>
              <a:ea typeface="Intel Clear" panose="020B0604020203020204" pitchFamily="34" charset="0"/>
              <a:cs typeface="Intel Clear" panose="020B0604020203020204" pitchFamily="34" charset="0"/>
            </a:endParaRPr>
          </a:p>
        </p:txBody>
      </p:sp>
      <p:sp>
        <p:nvSpPr>
          <p:cNvPr id="211" name="Arc 210"/>
          <p:cNvSpPr/>
          <p:nvPr/>
        </p:nvSpPr>
        <p:spPr bwMode="auto">
          <a:xfrm flipH="1" flipV="1">
            <a:off x="9143999" y="4217988"/>
            <a:ext cx="280988" cy="384175"/>
          </a:xfrm>
          <a:prstGeom prst="arc">
            <a:avLst>
              <a:gd name="adj1" fmla="val 16200000"/>
              <a:gd name="adj2" fmla="val 5335848"/>
            </a:avLst>
          </a:prstGeom>
          <a:noFill/>
          <a:ln w="9525" cap="flat" cmpd="sng" algn="ctr">
            <a:solidFill>
              <a:sysClr val="windowText" lastClr="000000"/>
            </a:solidFill>
            <a:prstDash val="solid"/>
            <a:round/>
            <a:headEnd type="none" w="med" len="med"/>
            <a:tailEnd type="triangle" w="med" len="med"/>
          </a:ln>
          <a:effectLst/>
        </p:spPr>
        <p:txBody>
          <a:bodyPr lIns="91372" tIns="45688" rIns="91372" bIns="45688" anchorCtr="1">
            <a:spAutoFit/>
          </a:bodyPr>
          <a:lstStyle/>
          <a:p>
            <a:pPr algn="ctr">
              <a:lnSpc>
                <a:spcPct val="95000"/>
              </a:lnSpc>
              <a:spcBef>
                <a:spcPct val="30000"/>
              </a:spcBef>
              <a:buClr>
                <a:prstClr val="white"/>
              </a:buClr>
              <a:defRPr/>
            </a:pPr>
            <a:endParaRPr lang="en-US" sz="2000" kern="0" dirty="0">
              <a:solidFill>
                <a:srgbClr val="FFFFFF"/>
              </a:solidFill>
              <a:effectLst>
                <a:outerShdw blurRad="38100" dist="38100" dir="2700000" algn="tl">
                  <a:srgbClr val="000000">
                    <a:alpha val="43137"/>
                  </a:srgbClr>
                </a:outerShdw>
              </a:effectLst>
              <a:latin typeface="Intel Clear" panose="020B0604020203020204" pitchFamily="34" charset="0"/>
              <a:ea typeface="Intel Clear" panose="020B0604020203020204" pitchFamily="34" charset="0"/>
              <a:cs typeface="Intel Clear" panose="020B0604020203020204" pitchFamily="34" charset="0"/>
            </a:endParaRPr>
          </a:p>
        </p:txBody>
      </p:sp>
      <p:sp>
        <p:nvSpPr>
          <p:cNvPr id="212" name="Rectangle 211"/>
          <p:cNvSpPr/>
          <p:nvPr/>
        </p:nvSpPr>
        <p:spPr>
          <a:xfrm>
            <a:off x="9005888" y="4889499"/>
            <a:ext cx="1049337" cy="255588"/>
          </a:xfrm>
          <a:prstGeom prst="rect">
            <a:avLst/>
          </a:prstGeom>
          <a:noFill/>
          <a:ln w="19050" cap="flat" cmpd="sng" algn="ctr">
            <a:noFill/>
            <a:prstDash val="solid"/>
          </a:ln>
          <a:effectLst/>
        </p:spPr>
        <p:txBody>
          <a:bodyPr anchor="ctr"/>
          <a:lstStyle/>
          <a:p>
            <a:pPr algn="ctr">
              <a:defRPr/>
            </a:pPr>
            <a:r>
              <a:rPr lang="en-US" sz="1200" b="1" kern="0" dirty="0">
                <a:solidFill>
                  <a:prstClr val="black"/>
                </a:solidFill>
                <a:latin typeface="Intel Clear" panose="020B0604020203020204" pitchFamily="34" charset="0"/>
                <a:ea typeface="Intel Clear" panose="020B0604020203020204" pitchFamily="34" charset="0"/>
                <a:cs typeface="Intel Clear" panose="020B0604020203020204" pitchFamily="34" charset="0"/>
              </a:rPr>
              <a:t>Long sleep interval</a:t>
            </a:r>
          </a:p>
        </p:txBody>
      </p:sp>
      <p:sp>
        <p:nvSpPr>
          <p:cNvPr id="213" name="Rectangle 212"/>
          <p:cNvSpPr/>
          <p:nvPr/>
        </p:nvSpPr>
        <p:spPr>
          <a:xfrm>
            <a:off x="7083424" y="3052763"/>
            <a:ext cx="781050" cy="223837"/>
          </a:xfrm>
          <a:prstGeom prst="rect">
            <a:avLst/>
          </a:prstGeom>
          <a:noFill/>
          <a:ln w="19050" cap="flat" cmpd="sng" algn="ctr">
            <a:noFill/>
            <a:prstDash val="solid"/>
          </a:ln>
          <a:effectLst/>
        </p:spPr>
        <p:txBody>
          <a:bodyPr anchor="ctr"/>
          <a:lstStyle/>
          <a:p>
            <a:pPr algn="ctr">
              <a:defRPr/>
            </a:pPr>
            <a:r>
              <a:rPr lang="en-US" sz="1200" kern="0" dirty="0">
                <a:solidFill>
                  <a:prstClr val="black"/>
                </a:solidFill>
                <a:latin typeface="Intel Clear"/>
                <a:ea typeface="MS PGothic" panose="020B0600070205080204" pitchFamily="34" charset="-128"/>
              </a:rPr>
              <a:t>Buffer</a:t>
            </a:r>
          </a:p>
        </p:txBody>
      </p:sp>
      <p:sp>
        <p:nvSpPr>
          <p:cNvPr id="214" name="Rectangle 7176"/>
          <p:cNvSpPr>
            <a:spLocks noChangeArrowheads="1"/>
          </p:cNvSpPr>
          <p:nvPr/>
        </p:nvSpPr>
        <p:spPr bwMode="auto">
          <a:xfrm>
            <a:off x="7208838" y="2889249"/>
            <a:ext cx="504825" cy="152400"/>
          </a:xfrm>
          <a:prstGeom prst="rect">
            <a:avLst/>
          </a:prstGeom>
          <a:solidFill>
            <a:srgbClr val="FFFF00"/>
          </a:solidFill>
          <a:ln w="12700" algn="ctr">
            <a:solidFill>
              <a:srgbClr val="000000"/>
            </a:solidFill>
            <a:round/>
            <a:headEnd type="none" w="sm" len="sm"/>
            <a:tailEnd type="none" w="sm" len="sm"/>
          </a:ln>
        </p:spPr>
        <p:txBody>
          <a:bodyPr/>
          <a:lstStyle>
            <a:lvl1pPr>
              <a:spcBef>
                <a:spcPct val="20000"/>
              </a:spcBef>
              <a:buChar char="•"/>
              <a:defRPr sz="2400" b="1">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0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9pPr>
          </a:lstStyle>
          <a:p>
            <a:pPr>
              <a:spcBef>
                <a:spcPct val="0"/>
              </a:spcBef>
              <a:buNone/>
              <a:defRPr/>
            </a:pPr>
            <a:endParaRPr lang="en-US" altLang="en-US" sz="1200" b="0" kern="0">
              <a:solidFill>
                <a:srgbClr val="000000"/>
              </a:solidFill>
            </a:endParaRPr>
          </a:p>
        </p:txBody>
      </p:sp>
      <p:sp>
        <p:nvSpPr>
          <p:cNvPr id="215" name="Rectangle 89"/>
          <p:cNvSpPr>
            <a:spLocks noChangeArrowheads="1"/>
          </p:cNvSpPr>
          <p:nvPr/>
        </p:nvSpPr>
        <p:spPr bwMode="auto">
          <a:xfrm>
            <a:off x="7469188" y="2317750"/>
            <a:ext cx="504825" cy="150813"/>
          </a:xfrm>
          <a:prstGeom prst="rect">
            <a:avLst/>
          </a:prstGeom>
          <a:solidFill>
            <a:srgbClr val="FFFF00"/>
          </a:solidFill>
          <a:ln w="12700" algn="ctr">
            <a:solidFill>
              <a:srgbClr val="000000"/>
            </a:solidFill>
            <a:round/>
            <a:headEnd type="none" w="sm" len="sm"/>
            <a:tailEnd type="none" w="sm" len="sm"/>
          </a:ln>
        </p:spPr>
        <p:txBody>
          <a:bodyPr/>
          <a:lstStyle>
            <a:lvl1pPr>
              <a:spcBef>
                <a:spcPct val="20000"/>
              </a:spcBef>
              <a:buChar char="•"/>
              <a:defRPr sz="2400" b="1">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0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9pPr>
          </a:lstStyle>
          <a:p>
            <a:pPr>
              <a:spcBef>
                <a:spcPct val="0"/>
              </a:spcBef>
              <a:buNone/>
              <a:defRPr/>
            </a:pPr>
            <a:endParaRPr lang="en-US" altLang="en-US" sz="1200" b="0" kern="0">
              <a:solidFill>
                <a:srgbClr val="000000"/>
              </a:solidFill>
            </a:endParaRPr>
          </a:p>
        </p:txBody>
      </p:sp>
      <p:sp>
        <p:nvSpPr>
          <p:cNvPr id="216" name="Rectangle 215"/>
          <p:cNvSpPr/>
          <p:nvPr/>
        </p:nvSpPr>
        <p:spPr>
          <a:xfrm>
            <a:off x="7343775" y="2287588"/>
            <a:ext cx="779463" cy="223837"/>
          </a:xfrm>
          <a:prstGeom prst="rect">
            <a:avLst/>
          </a:prstGeom>
          <a:noFill/>
          <a:ln w="19050" cap="flat" cmpd="sng" algn="ctr">
            <a:noFill/>
            <a:prstDash val="solid"/>
          </a:ln>
          <a:effectLst/>
        </p:spPr>
        <p:txBody>
          <a:bodyPr anchor="ctr"/>
          <a:lstStyle/>
          <a:p>
            <a:pPr algn="ctr">
              <a:defRPr/>
            </a:pPr>
            <a:r>
              <a:rPr lang="en-US" sz="1200" kern="0" dirty="0">
                <a:solidFill>
                  <a:prstClr val="black"/>
                </a:solidFill>
                <a:latin typeface="Intel Clear"/>
                <a:ea typeface="MS PGothic" panose="020B0600070205080204" pitchFamily="34" charset="-128"/>
              </a:rPr>
              <a:t>data</a:t>
            </a:r>
          </a:p>
        </p:txBody>
      </p:sp>
      <p:sp>
        <p:nvSpPr>
          <p:cNvPr id="217" name="Rectangle 216"/>
          <p:cNvSpPr/>
          <p:nvPr/>
        </p:nvSpPr>
        <p:spPr>
          <a:xfrm>
            <a:off x="7067550" y="2851149"/>
            <a:ext cx="779463" cy="223838"/>
          </a:xfrm>
          <a:prstGeom prst="rect">
            <a:avLst/>
          </a:prstGeom>
          <a:noFill/>
          <a:ln w="19050" cap="flat" cmpd="sng" algn="ctr">
            <a:noFill/>
            <a:prstDash val="solid"/>
          </a:ln>
          <a:effectLst/>
        </p:spPr>
        <p:txBody>
          <a:bodyPr anchor="ctr"/>
          <a:lstStyle/>
          <a:p>
            <a:pPr algn="ctr">
              <a:defRPr/>
            </a:pPr>
            <a:r>
              <a:rPr lang="en-US" sz="1200" kern="0" dirty="0">
                <a:solidFill>
                  <a:prstClr val="black"/>
                </a:solidFill>
                <a:latin typeface="Intel Clear"/>
                <a:ea typeface="MS PGothic" panose="020B0600070205080204" pitchFamily="34" charset="-128"/>
              </a:rPr>
              <a:t>data</a:t>
            </a:r>
          </a:p>
        </p:txBody>
      </p:sp>
      <p:sp>
        <p:nvSpPr>
          <p:cNvPr id="218" name="Freeform 217"/>
          <p:cNvSpPr/>
          <p:nvPr/>
        </p:nvSpPr>
        <p:spPr>
          <a:xfrm>
            <a:off x="7208837" y="2805113"/>
            <a:ext cx="520700" cy="242887"/>
          </a:xfrm>
          <a:custGeom>
            <a:avLst/>
            <a:gdLst>
              <a:gd name="connsiteX0" fmla="*/ 0 w 874143"/>
              <a:gd name="connsiteY0" fmla="*/ 0 h 563593"/>
              <a:gd name="connsiteX1" fmla="*/ 0 w 874143"/>
              <a:gd name="connsiteY1" fmla="*/ 557842 h 563593"/>
              <a:gd name="connsiteX2" fmla="*/ 868393 w 874143"/>
              <a:gd name="connsiteY2" fmla="*/ 563593 h 563593"/>
              <a:gd name="connsiteX3" fmla="*/ 874143 w 874143"/>
              <a:gd name="connsiteY3" fmla="*/ 0 h 563593"/>
            </a:gdLst>
            <a:ahLst/>
            <a:cxnLst>
              <a:cxn ang="0">
                <a:pos x="connsiteX0" y="connsiteY0"/>
              </a:cxn>
              <a:cxn ang="0">
                <a:pos x="connsiteX1" y="connsiteY1"/>
              </a:cxn>
              <a:cxn ang="0">
                <a:pos x="connsiteX2" y="connsiteY2"/>
              </a:cxn>
              <a:cxn ang="0">
                <a:pos x="connsiteX3" y="connsiteY3"/>
              </a:cxn>
            </a:cxnLst>
            <a:rect l="l" t="t" r="r" b="b"/>
            <a:pathLst>
              <a:path w="874143" h="563593">
                <a:moveTo>
                  <a:pt x="0" y="0"/>
                </a:moveTo>
                <a:lnTo>
                  <a:pt x="0" y="557842"/>
                </a:lnTo>
                <a:lnTo>
                  <a:pt x="868393" y="563593"/>
                </a:lnTo>
                <a:cubicBezTo>
                  <a:pt x="870310" y="375729"/>
                  <a:pt x="872226" y="187864"/>
                  <a:pt x="874143" y="0"/>
                </a:cubicBezTo>
              </a:path>
            </a:pathLst>
          </a:custGeom>
          <a:noFill/>
          <a:ln w="28575" cap="flat" cmpd="sng" algn="ctr">
            <a:solidFill>
              <a:sysClr val="windowText" lastClr="000000"/>
            </a:solidFill>
            <a:prstDash val="solid"/>
          </a:ln>
          <a:effectLst/>
        </p:spPr>
        <p:txBody>
          <a:bodyPr anchor="ctr"/>
          <a:lstStyle/>
          <a:p>
            <a:pPr algn="ctr">
              <a:defRPr/>
            </a:pPr>
            <a:endParaRPr lang="en-US" kern="0">
              <a:solidFill>
                <a:prstClr val="black"/>
              </a:solidFill>
              <a:latin typeface="Calibri" panose="020F0502020204030204" pitchFamily="34" charset="0"/>
              <a:ea typeface="MS PGothic" panose="020B0600070205080204" pitchFamily="34" charset="-128"/>
            </a:endParaRPr>
          </a:p>
        </p:txBody>
      </p:sp>
      <p:grpSp>
        <p:nvGrpSpPr>
          <p:cNvPr id="219" name="Group 95"/>
          <p:cNvGrpSpPr>
            <a:grpSpLocks/>
          </p:cNvGrpSpPr>
          <p:nvPr/>
        </p:nvGrpSpPr>
        <p:grpSpPr bwMode="auto">
          <a:xfrm>
            <a:off x="4710112" y="2971799"/>
            <a:ext cx="995362" cy="635000"/>
            <a:chOff x="3261544" y="4077551"/>
            <a:chExt cx="995388" cy="635333"/>
          </a:xfrm>
          <a:solidFill>
            <a:srgbClr val="FFFF00"/>
          </a:solidFill>
        </p:grpSpPr>
        <p:sp>
          <p:nvSpPr>
            <p:cNvPr id="220" name="Rectangular Callout 96"/>
            <p:cNvSpPr>
              <a:spLocks noChangeArrowheads="1"/>
            </p:cNvSpPr>
            <p:nvPr/>
          </p:nvSpPr>
          <p:spPr bwMode="auto">
            <a:xfrm>
              <a:off x="3261544" y="4077551"/>
              <a:ext cx="862238" cy="635333"/>
            </a:xfrm>
            <a:prstGeom prst="wedgeRectCallout">
              <a:avLst>
                <a:gd name="adj1" fmla="val -51898"/>
                <a:gd name="adj2" fmla="val 79944"/>
              </a:avLst>
            </a:prstGeom>
            <a:grpFill/>
            <a:ln w="12700" algn="ctr">
              <a:solidFill>
                <a:srgbClr val="000000"/>
              </a:solidFill>
              <a:round/>
              <a:headEnd type="none" w="sm" len="sm"/>
              <a:tailEnd type="none" w="sm" len="sm"/>
            </a:ln>
          </p:spPr>
          <p:txBody>
            <a:bodyPr/>
            <a:lstStyle>
              <a:lvl1pPr>
                <a:defRPr sz="1200">
                  <a:solidFill>
                    <a:schemeClr val="tx1"/>
                  </a:solidFill>
                  <a:latin typeface="Times New Roman" panose="02020603050405020304" pitchFamily="18" charset="0"/>
                  <a:ea typeface="MS PGothic" panose="020B0600070205080204" pitchFamily="34" charset="-128"/>
                </a:defRPr>
              </a:lvl1pPr>
              <a:lvl2pPr marL="742950" indent="-285750">
                <a:defRPr sz="1200">
                  <a:solidFill>
                    <a:schemeClr val="tx1"/>
                  </a:solidFill>
                  <a:latin typeface="Times New Roman" panose="02020603050405020304" pitchFamily="18" charset="0"/>
                  <a:ea typeface="MS PGothic" panose="020B0600070205080204" pitchFamily="34" charset="-128"/>
                </a:defRPr>
              </a:lvl2pPr>
              <a:lvl3pPr marL="1143000" indent="-228600">
                <a:defRPr sz="1200">
                  <a:solidFill>
                    <a:schemeClr val="tx1"/>
                  </a:solidFill>
                  <a:latin typeface="Times New Roman" panose="02020603050405020304" pitchFamily="18" charset="0"/>
                  <a:ea typeface="MS PGothic" panose="020B0600070205080204" pitchFamily="34" charset="-128"/>
                </a:defRPr>
              </a:lvl3pPr>
              <a:lvl4pPr marL="1600200" indent="-228600">
                <a:defRPr sz="1200">
                  <a:solidFill>
                    <a:schemeClr val="tx1"/>
                  </a:solidFill>
                  <a:latin typeface="Times New Roman" panose="02020603050405020304" pitchFamily="18" charset="0"/>
                  <a:ea typeface="MS PGothic" panose="020B0600070205080204" pitchFamily="34" charset="-128"/>
                </a:defRPr>
              </a:lvl4pPr>
              <a:lvl5pPr marL="2057400" indent="-228600">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defRPr/>
              </a:pPr>
              <a:endParaRPr lang="en-US" altLang="en-US" sz="1400" kern="0">
                <a:solidFill>
                  <a:srgbClr val="000000"/>
                </a:solidFill>
              </a:endParaRPr>
            </a:p>
          </p:txBody>
        </p:sp>
        <p:sp>
          <p:nvSpPr>
            <p:cNvPr id="221" name="Rectangle 220"/>
            <p:cNvSpPr/>
            <p:nvPr/>
          </p:nvSpPr>
          <p:spPr>
            <a:xfrm>
              <a:off x="3277419" y="4271328"/>
              <a:ext cx="979513" cy="222367"/>
            </a:xfrm>
            <a:prstGeom prst="rect">
              <a:avLst/>
            </a:prstGeom>
            <a:noFill/>
            <a:ln w="19050" cap="flat" cmpd="sng" algn="ctr">
              <a:noFill/>
              <a:prstDash val="solid"/>
            </a:ln>
            <a:effectLst/>
          </p:spPr>
          <p:txBody>
            <a:bodyPr anchor="ctr"/>
            <a:lstStyle/>
            <a:p>
              <a:pPr>
                <a:defRPr/>
              </a:pPr>
              <a:r>
                <a:rPr lang="en-US" sz="1200" kern="0" dirty="0">
                  <a:solidFill>
                    <a:prstClr val="black"/>
                  </a:solidFill>
                  <a:latin typeface="Intel Clear"/>
                  <a:ea typeface="MS PGothic" panose="020B0600070205080204" pitchFamily="34" charset="-128"/>
                </a:rPr>
                <a:t>Do you have data for me?</a:t>
              </a:r>
            </a:p>
          </p:txBody>
        </p:sp>
      </p:grpSp>
      <p:grpSp>
        <p:nvGrpSpPr>
          <p:cNvPr id="222" name="Group 221"/>
          <p:cNvGrpSpPr>
            <a:grpSpLocks/>
          </p:cNvGrpSpPr>
          <p:nvPr/>
        </p:nvGrpSpPr>
        <p:grpSpPr bwMode="auto">
          <a:xfrm>
            <a:off x="4862512" y="3124199"/>
            <a:ext cx="995362" cy="635000"/>
            <a:chOff x="3567113" y="4191000"/>
            <a:chExt cx="995362" cy="635000"/>
          </a:xfrm>
        </p:grpSpPr>
        <p:sp>
          <p:nvSpPr>
            <p:cNvPr id="223" name="Rectangular Callout 99"/>
            <p:cNvSpPr>
              <a:spLocks noChangeArrowheads="1"/>
            </p:cNvSpPr>
            <p:nvPr/>
          </p:nvSpPr>
          <p:spPr bwMode="auto">
            <a:xfrm>
              <a:off x="3567113" y="4191000"/>
              <a:ext cx="862215" cy="635000"/>
            </a:xfrm>
            <a:prstGeom prst="wedgeRectCallout">
              <a:avLst>
                <a:gd name="adj1" fmla="val -51898"/>
                <a:gd name="adj2" fmla="val 79944"/>
              </a:avLst>
            </a:prstGeom>
            <a:solidFill>
              <a:srgbClr val="00B0F0"/>
            </a:solidFill>
            <a:ln w="12700" algn="ctr">
              <a:solidFill>
                <a:srgbClr val="000000"/>
              </a:solidFill>
              <a:round/>
              <a:headEnd type="none" w="sm" len="sm"/>
              <a:tailEnd type="none" w="sm" len="sm"/>
            </a:ln>
          </p:spPr>
          <p:txBody>
            <a:bodyPr/>
            <a:lstStyle>
              <a:lvl1pPr>
                <a:spcBef>
                  <a:spcPct val="20000"/>
                </a:spcBef>
                <a:buChar char="•"/>
                <a:defRPr sz="2400" b="1">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0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9pPr>
            </a:lstStyle>
            <a:p>
              <a:pPr>
                <a:spcBef>
                  <a:spcPct val="0"/>
                </a:spcBef>
                <a:buNone/>
                <a:defRPr/>
              </a:pPr>
              <a:endParaRPr lang="en-US" altLang="en-US" sz="1400" b="0" kern="0">
                <a:solidFill>
                  <a:srgbClr val="000000"/>
                </a:solidFill>
              </a:endParaRPr>
            </a:p>
          </p:txBody>
        </p:sp>
        <p:sp>
          <p:nvSpPr>
            <p:cNvPr id="224" name="Rectangle 223"/>
            <p:cNvSpPr/>
            <p:nvPr/>
          </p:nvSpPr>
          <p:spPr bwMode="auto">
            <a:xfrm>
              <a:off x="3582988" y="4384675"/>
              <a:ext cx="979487" cy="222250"/>
            </a:xfrm>
            <a:prstGeom prst="rect">
              <a:avLst/>
            </a:prstGeom>
            <a:noFill/>
            <a:ln w="19050" cap="flat" cmpd="sng" algn="ctr">
              <a:noFill/>
              <a:prstDash val="solid"/>
            </a:ln>
            <a:effectLst/>
          </p:spPr>
          <p:txBody>
            <a:bodyPr anchor="ctr"/>
            <a:lstStyle/>
            <a:p>
              <a:pPr>
                <a:defRPr/>
              </a:pPr>
              <a:r>
                <a:rPr lang="en-US" sz="1200" kern="0" dirty="0">
                  <a:solidFill>
                    <a:prstClr val="black"/>
                  </a:solidFill>
                  <a:latin typeface="Intel Clear"/>
                  <a:ea typeface="MS PGothic" panose="020B0600070205080204" pitchFamily="34" charset="-128"/>
                </a:rPr>
                <a:t>Do you have data for me?</a:t>
              </a:r>
            </a:p>
          </p:txBody>
        </p:sp>
      </p:grpSp>
      <p:grpSp>
        <p:nvGrpSpPr>
          <p:cNvPr id="225" name="Group 224"/>
          <p:cNvGrpSpPr>
            <a:grpSpLocks/>
          </p:cNvGrpSpPr>
          <p:nvPr/>
        </p:nvGrpSpPr>
        <p:grpSpPr bwMode="auto">
          <a:xfrm>
            <a:off x="3763963" y="3646488"/>
            <a:ext cx="890587" cy="384175"/>
            <a:chOff x="2449513" y="4710113"/>
            <a:chExt cx="890587" cy="384175"/>
          </a:xfrm>
        </p:grpSpPr>
        <p:sp>
          <p:nvSpPr>
            <p:cNvPr id="226" name="Rectangular Callout 102"/>
            <p:cNvSpPr>
              <a:spLocks noChangeArrowheads="1"/>
            </p:cNvSpPr>
            <p:nvPr/>
          </p:nvSpPr>
          <p:spPr bwMode="auto">
            <a:xfrm flipV="1">
              <a:off x="2454158" y="4725407"/>
              <a:ext cx="375085" cy="362348"/>
            </a:xfrm>
            <a:prstGeom prst="wedgeRectCallout">
              <a:avLst>
                <a:gd name="adj1" fmla="val 58778"/>
                <a:gd name="adj2" fmla="val 104560"/>
              </a:avLst>
            </a:prstGeom>
            <a:solidFill>
              <a:srgbClr val="FFFF00"/>
            </a:solidFill>
            <a:ln w="12700" algn="ctr">
              <a:solidFill>
                <a:srgbClr val="000000"/>
              </a:solidFill>
              <a:round/>
              <a:headEnd type="none" w="sm" len="sm"/>
              <a:tailEnd type="none" w="sm" len="sm"/>
            </a:ln>
          </p:spPr>
          <p:txBody>
            <a:bodyPr/>
            <a:lstStyle>
              <a:lvl1pPr>
                <a:spcBef>
                  <a:spcPct val="20000"/>
                </a:spcBef>
                <a:buChar char="•"/>
                <a:defRPr sz="2400" b="1">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0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9pPr>
            </a:lstStyle>
            <a:p>
              <a:pPr>
                <a:spcBef>
                  <a:spcPct val="0"/>
                </a:spcBef>
                <a:buNone/>
                <a:defRPr/>
              </a:pPr>
              <a:endParaRPr lang="en-US" altLang="en-US" sz="1400" b="0" kern="0">
                <a:solidFill>
                  <a:srgbClr val="000000"/>
                </a:solidFill>
              </a:endParaRPr>
            </a:p>
          </p:txBody>
        </p:sp>
        <p:sp>
          <p:nvSpPr>
            <p:cNvPr id="227" name="Rectangle 226"/>
            <p:cNvSpPr/>
            <p:nvPr/>
          </p:nvSpPr>
          <p:spPr bwMode="auto">
            <a:xfrm>
              <a:off x="2449513" y="4710113"/>
              <a:ext cx="890587" cy="384175"/>
            </a:xfrm>
            <a:prstGeom prst="rect">
              <a:avLst/>
            </a:prstGeom>
            <a:noFill/>
            <a:ln w="19050" cap="flat" cmpd="sng" algn="ctr">
              <a:noFill/>
              <a:prstDash val="solid"/>
            </a:ln>
            <a:effectLst/>
          </p:spPr>
          <p:txBody>
            <a:bodyPr anchor="ctr"/>
            <a:lstStyle/>
            <a:p>
              <a:pPr>
                <a:defRPr/>
              </a:pPr>
              <a:r>
                <a:rPr lang="en-US" sz="1200" kern="0" dirty="0">
                  <a:solidFill>
                    <a:prstClr val="black"/>
                  </a:solidFill>
                  <a:latin typeface="Intel Clear"/>
                  <a:ea typeface="MS PGothic" panose="020B0600070205080204" pitchFamily="34" charset="-128"/>
                </a:rPr>
                <a:t>No</a:t>
              </a:r>
            </a:p>
          </p:txBody>
        </p:sp>
      </p:grpSp>
      <p:grpSp>
        <p:nvGrpSpPr>
          <p:cNvPr id="228" name="Group 227"/>
          <p:cNvGrpSpPr>
            <a:grpSpLocks/>
          </p:cNvGrpSpPr>
          <p:nvPr/>
        </p:nvGrpSpPr>
        <p:grpSpPr bwMode="auto">
          <a:xfrm>
            <a:off x="3878263" y="3813174"/>
            <a:ext cx="890587" cy="382588"/>
            <a:chOff x="2581275" y="4879975"/>
            <a:chExt cx="890588" cy="382588"/>
          </a:xfrm>
        </p:grpSpPr>
        <p:sp>
          <p:nvSpPr>
            <p:cNvPr id="229" name="Rectangular Callout 105"/>
            <p:cNvSpPr>
              <a:spLocks noChangeArrowheads="1"/>
            </p:cNvSpPr>
            <p:nvPr/>
          </p:nvSpPr>
          <p:spPr bwMode="auto">
            <a:xfrm flipV="1">
              <a:off x="2585920" y="4895206"/>
              <a:ext cx="375086" cy="360851"/>
            </a:xfrm>
            <a:prstGeom prst="wedgeRectCallout">
              <a:avLst>
                <a:gd name="adj1" fmla="val 58778"/>
                <a:gd name="adj2" fmla="val 104560"/>
              </a:avLst>
            </a:prstGeom>
            <a:solidFill>
              <a:srgbClr val="00B0F0"/>
            </a:solidFill>
            <a:ln w="12700" algn="ctr">
              <a:solidFill>
                <a:srgbClr val="000000"/>
              </a:solidFill>
              <a:round/>
              <a:headEnd type="none" w="sm" len="sm"/>
              <a:tailEnd type="none" w="sm" len="sm"/>
            </a:ln>
          </p:spPr>
          <p:txBody>
            <a:bodyPr/>
            <a:lstStyle>
              <a:lvl1pPr>
                <a:spcBef>
                  <a:spcPct val="20000"/>
                </a:spcBef>
                <a:buChar char="•"/>
                <a:defRPr sz="2400" b="1">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0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1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ea typeface="MS PGothic" panose="020B0600070205080204" pitchFamily="34" charset="-128"/>
                </a:defRPr>
              </a:lvl9pPr>
            </a:lstStyle>
            <a:p>
              <a:pPr>
                <a:spcBef>
                  <a:spcPct val="0"/>
                </a:spcBef>
                <a:buNone/>
                <a:defRPr/>
              </a:pPr>
              <a:endParaRPr lang="en-US" altLang="en-US" sz="1400" b="0" kern="0">
                <a:solidFill>
                  <a:srgbClr val="000000"/>
                </a:solidFill>
              </a:endParaRPr>
            </a:p>
          </p:txBody>
        </p:sp>
        <p:sp>
          <p:nvSpPr>
            <p:cNvPr id="230" name="Rectangle 229"/>
            <p:cNvSpPr/>
            <p:nvPr/>
          </p:nvSpPr>
          <p:spPr bwMode="auto">
            <a:xfrm>
              <a:off x="2581275" y="4879975"/>
              <a:ext cx="890588" cy="382588"/>
            </a:xfrm>
            <a:prstGeom prst="rect">
              <a:avLst/>
            </a:prstGeom>
            <a:noFill/>
            <a:ln w="19050" cap="flat" cmpd="sng" algn="ctr">
              <a:noFill/>
              <a:prstDash val="solid"/>
            </a:ln>
            <a:effectLst/>
          </p:spPr>
          <p:txBody>
            <a:bodyPr anchor="ctr"/>
            <a:lstStyle/>
            <a:p>
              <a:pPr>
                <a:defRPr/>
              </a:pPr>
              <a:r>
                <a:rPr lang="en-US" sz="1200" kern="0" dirty="0">
                  <a:solidFill>
                    <a:prstClr val="black"/>
                  </a:solidFill>
                  <a:latin typeface="Intel Clear"/>
                  <a:ea typeface="MS PGothic" panose="020B0600070205080204" pitchFamily="34" charset="-128"/>
                </a:rPr>
                <a:t>No</a:t>
              </a:r>
            </a:p>
          </p:txBody>
        </p:sp>
      </p:grpSp>
      <p:sp>
        <p:nvSpPr>
          <p:cNvPr id="63" name="Slide Number Placeholder 3">
            <a:extLst>
              <a:ext uri="{FF2B5EF4-FFF2-40B4-BE49-F238E27FC236}">
                <a16:creationId xmlns:a16="http://schemas.microsoft.com/office/drawing/2014/main" id="{705E1CAC-5EAE-4CD7-8B10-5DCFF1CA6804}"/>
              </a:ext>
            </a:extLst>
          </p:cNvPr>
          <p:cNvSpPr txBox="1">
            <a:spLocks/>
          </p:cNvSpPr>
          <p:nvPr/>
        </p:nvSpPr>
        <p:spPr>
          <a:xfrm>
            <a:off x="11201400" y="6404269"/>
            <a:ext cx="533399" cy="232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prstClr val="black">
                  <a:tint val="75000"/>
                </a:prstClr>
              </a:solidFill>
            </a:endParaRPr>
          </a:p>
        </p:txBody>
      </p:sp>
      <p:sp>
        <p:nvSpPr>
          <p:cNvPr id="61" name="Date Placeholder 4">
            <a:extLst>
              <a:ext uri="{FF2B5EF4-FFF2-40B4-BE49-F238E27FC236}">
                <a16:creationId xmlns:a16="http://schemas.microsoft.com/office/drawing/2014/main" id="{A14BF3D8-4DDB-4D99-B621-C0F4D1F5B022}"/>
              </a:ext>
            </a:extLst>
          </p:cNvPr>
          <p:cNvSpPr txBox="1">
            <a:spLocks/>
          </p:cNvSpPr>
          <p:nvPr/>
        </p:nvSpPr>
        <p:spPr>
          <a:xfrm>
            <a:off x="5598213" y="6426104"/>
            <a:ext cx="995579" cy="2103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ja-JP" sz="700" dirty="0"/>
              <a:t>June 2022</a:t>
            </a:r>
            <a:endParaRPr lang="en-US" sz="700" dirty="0"/>
          </a:p>
        </p:txBody>
      </p:sp>
      <p:sp>
        <p:nvSpPr>
          <p:cNvPr id="2" name="Date Placeholder 1"/>
          <p:cNvSpPr>
            <a:spLocks noGrp="1"/>
          </p:cNvSpPr>
          <p:nvPr>
            <p:ph type="dt" sz="half" idx="10"/>
          </p:nvPr>
        </p:nvSpPr>
        <p:spPr/>
        <p:txBody>
          <a:bodyPr/>
          <a:lstStyle/>
          <a:p>
            <a:r>
              <a:rPr lang="en-US"/>
              <a:t>November 2022</a:t>
            </a:r>
            <a:endParaRPr lang="en-US" dirty="0"/>
          </a:p>
        </p:txBody>
      </p:sp>
      <p:sp>
        <p:nvSpPr>
          <p:cNvPr id="3" name="Slide Number Placeholder 2"/>
          <p:cNvSpPr>
            <a:spLocks noGrp="1"/>
          </p:cNvSpPr>
          <p:nvPr>
            <p:ph type="sldNum" sz="quarter" idx="12"/>
          </p:nvPr>
        </p:nvSpPr>
        <p:spPr/>
        <p:txBody>
          <a:bodyPr/>
          <a:lstStyle/>
          <a:p>
            <a:fld id="{B016F8AB-BCEA-4347-8BA6-BE776009BC89}" type="slidenum">
              <a:rPr lang="en-GB" smtClean="0"/>
              <a:pPr/>
              <a:t>59</a:t>
            </a:fld>
            <a:endParaRPr lang="en-GB"/>
          </a:p>
        </p:txBody>
      </p:sp>
    </p:spTree>
    <p:custDataLst>
      <p:tags r:id="rId1"/>
    </p:custDataLst>
    <p:extLst>
      <p:ext uri="{BB962C8B-B14F-4D97-AF65-F5344CB8AC3E}">
        <p14:creationId xmlns:p14="http://schemas.microsoft.com/office/powerpoint/2010/main" val="1110590400"/>
      </p:ext>
    </p:extLst>
  </p:cSld>
  <p:clrMapOvr>
    <a:masterClrMapping/>
  </p:clrMapOvr>
  <mc:AlternateContent xmlns:mc="http://schemas.openxmlformats.org/markup-compatibility/2006" xmlns:p14="http://schemas.microsoft.com/office/powerpoint/2010/main">
    <mc:Choice Requires="p14">
      <p:transition spd="med" p14:dur="700" advTm="58696">
        <p:fade/>
      </p:transition>
    </mc:Choice>
    <mc:Fallback xmlns="">
      <p:transition spd="med" advTm="5869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28600" y="87798"/>
            <a:ext cx="10591800" cy="373240"/>
          </a:xfrm>
        </p:spPr>
        <p:txBody>
          <a:bodyPr>
            <a:normAutofit/>
          </a:bodyPr>
          <a:lstStyle/>
          <a:p>
            <a:pPr algn="ctr"/>
            <a:r>
              <a:rPr lang="en-US" sz="2400"/>
              <a:t>Development of the IEEE 802.11 Standard is ongoing since 1997 </a:t>
            </a:r>
            <a:endParaRPr lang="en-US" sz="2400" dirty="0"/>
          </a:p>
        </p:txBody>
      </p:sp>
      <p:sp>
        <p:nvSpPr>
          <p:cNvPr id="7" name="Date Placeholder 6"/>
          <p:cNvSpPr>
            <a:spLocks noGrp="1"/>
          </p:cNvSpPr>
          <p:nvPr>
            <p:ph type="dt" sz="half" idx="10"/>
          </p:nvPr>
        </p:nvSpPr>
        <p:spPr/>
        <p:txBody>
          <a:bodyPr/>
          <a:lstStyle/>
          <a:p>
            <a:pPr>
              <a:defRPr/>
            </a:pPr>
            <a:r>
              <a:rPr lang="en-US"/>
              <a:t>November 2022</a:t>
            </a:r>
            <a:endParaRPr lang="en-US" dirty="0"/>
          </a:p>
        </p:txBody>
      </p:sp>
      <p:cxnSp>
        <p:nvCxnSpPr>
          <p:cNvPr id="14" name="Straight Connector 13"/>
          <p:cNvCxnSpPr/>
          <p:nvPr/>
        </p:nvCxnSpPr>
        <p:spPr bwMode="auto">
          <a:xfrm>
            <a:off x="-224873" y="3360310"/>
            <a:ext cx="0" cy="0"/>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49" name="Slide Number Placeholder 3">
            <a:extLst>
              <a:ext uri="{FF2B5EF4-FFF2-40B4-BE49-F238E27FC236}">
                <a16:creationId xmlns:a16="http://schemas.microsoft.com/office/drawing/2014/main" id="{34B96206-6058-4C5A-9F62-EC64FCE33858}"/>
              </a:ext>
            </a:extLst>
          </p:cNvPr>
          <p:cNvSpPr txBox="1">
            <a:spLocks/>
          </p:cNvSpPr>
          <p:nvPr/>
        </p:nvSpPr>
        <p:spPr>
          <a:xfrm>
            <a:off x="11201400" y="6404269"/>
            <a:ext cx="533399" cy="232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tint val="75000"/>
                  </a:prstClr>
                </a:solidFill>
              </a:rPr>
              <a:t> </a:t>
            </a:r>
          </a:p>
        </p:txBody>
      </p:sp>
      <p:sp>
        <p:nvSpPr>
          <p:cNvPr id="52" name="Text Box 6"/>
          <p:cNvSpPr txBox="1">
            <a:spLocks noChangeArrowheads="1"/>
          </p:cNvSpPr>
          <p:nvPr/>
        </p:nvSpPr>
        <p:spPr bwMode="auto">
          <a:xfrm rot="16200000">
            <a:off x="469900" y="1388929"/>
            <a:ext cx="58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fontAlgn="base">
              <a:spcBef>
                <a:spcPct val="0"/>
              </a:spcBef>
              <a:spcAft>
                <a:spcPct val="0"/>
              </a:spcAft>
              <a:defRPr sz="2800">
                <a:solidFill>
                  <a:schemeClr val="tx1"/>
                </a:solidFill>
                <a:latin typeface="Times New Roman" pitchFamily="18" charset="0"/>
              </a:defRPr>
            </a:lvl6pPr>
            <a:lvl7pPr marL="2971800" indent="-228600" fontAlgn="base">
              <a:spcBef>
                <a:spcPct val="0"/>
              </a:spcBef>
              <a:spcAft>
                <a:spcPct val="0"/>
              </a:spcAft>
              <a:defRPr sz="2800">
                <a:solidFill>
                  <a:schemeClr val="tx1"/>
                </a:solidFill>
                <a:latin typeface="Times New Roman" pitchFamily="18" charset="0"/>
              </a:defRPr>
            </a:lvl7pPr>
            <a:lvl8pPr marL="3429000" indent="-228600" fontAlgn="base">
              <a:spcBef>
                <a:spcPct val="0"/>
              </a:spcBef>
              <a:spcAft>
                <a:spcPct val="0"/>
              </a:spcAft>
              <a:defRPr sz="2800">
                <a:solidFill>
                  <a:schemeClr val="tx1"/>
                </a:solidFill>
                <a:latin typeface="Times New Roman" pitchFamily="18" charset="0"/>
              </a:defRPr>
            </a:lvl8pPr>
            <a:lvl9pPr marL="3886200" indent="-228600" fontAlgn="base">
              <a:spcBef>
                <a:spcPct val="0"/>
              </a:spcBef>
              <a:spcAft>
                <a:spcPct val="0"/>
              </a:spcAft>
              <a:defRPr sz="2800">
                <a:solidFill>
                  <a:schemeClr val="tx1"/>
                </a:solidFill>
                <a:latin typeface="Times New Roman" pitchFamily="18" charset="0"/>
              </a:defRPr>
            </a:lvl9pPr>
          </a:lstStyle>
          <a:p>
            <a:r>
              <a:rPr lang="en-US" sz="1400" dirty="0">
                <a:latin typeface="Tahoma" pitchFamily="34" charset="0"/>
                <a:ea typeface="ＭＳ Ｐゴシック" charset="-128"/>
                <a:cs typeface="Arial" pitchFamily="34" charset="0"/>
              </a:rPr>
              <a:t>MAC</a:t>
            </a:r>
            <a:endParaRPr lang="en-US" sz="2000" dirty="0">
              <a:latin typeface="Tahoma" pitchFamily="34" charset="0"/>
              <a:ea typeface="ＭＳ Ｐゴシック" charset="-128"/>
              <a:cs typeface="Arial" pitchFamily="34" charset="0"/>
            </a:endParaRPr>
          </a:p>
        </p:txBody>
      </p:sp>
      <p:grpSp>
        <p:nvGrpSpPr>
          <p:cNvPr id="53" name="Group 52"/>
          <p:cNvGrpSpPr/>
          <p:nvPr/>
        </p:nvGrpSpPr>
        <p:grpSpPr>
          <a:xfrm>
            <a:off x="2744639" y="710932"/>
            <a:ext cx="1676400" cy="5218420"/>
            <a:chOff x="7391400" y="706218"/>
            <a:chExt cx="1676400" cy="5218420"/>
          </a:xfrm>
        </p:grpSpPr>
        <p:sp>
          <p:nvSpPr>
            <p:cNvPr id="56" name="AutoShape 11"/>
            <p:cNvSpPr>
              <a:spLocks noChangeArrowheads="1"/>
            </p:cNvSpPr>
            <p:nvPr/>
          </p:nvSpPr>
          <p:spPr bwMode="auto">
            <a:xfrm>
              <a:off x="7391400" y="706218"/>
              <a:ext cx="1676400" cy="5218420"/>
            </a:xfrm>
            <a:prstGeom prst="cube">
              <a:avLst>
                <a:gd name="adj" fmla="val 4486"/>
              </a:avLst>
            </a:prstGeom>
            <a:solidFill>
              <a:srgbClr val="FFCC00"/>
            </a:solidFill>
            <a:ln w="9525">
              <a:solidFill>
                <a:schemeClr val="tx1"/>
              </a:solidFill>
              <a:miter lim="800000"/>
              <a:headEnd/>
              <a:tailEnd/>
            </a:ln>
          </p:spPr>
          <p:txBody>
            <a:bodyPr wrap="none" anchor="ctr"/>
            <a:lstStyle/>
            <a:p>
              <a:pPr algn="ctr"/>
              <a:r>
                <a:rPr lang="en-US" sz="1400" dirty="0">
                  <a:latin typeface="Arial" panose="020B0604020202020204" pitchFamily="34" charset="0"/>
                  <a:cs typeface="Arial" panose="020B0604020202020204" pitchFamily="34" charset="0"/>
                </a:rPr>
                <a:t>802.11</a:t>
              </a:r>
            </a:p>
            <a:p>
              <a:pPr algn="ctr"/>
              <a:r>
                <a:rPr lang="en-US" sz="1400" dirty="0">
                  <a:latin typeface="Arial" panose="020B0604020202020204" pitchFamily="34" charset="0"/>
                  <a:cs typeface="Arial" panose="020B0604020202020204" pitchFamily="34" charset="0"/>
                </a:rPr>
                <a:t>-2016</a:t>
              </a:r>
            </a:p>
          </p:txBody>
        </p:sp>
        <p:sp>
          <p:nvSpPr>
            <p:cNvPr id="57" name="AutoShape 9"/>
            <p:cNvSpPr>
              <a:spLocks noChangeArrowheads="1"/>
            </p:cNvSpPr>
            <p:nvPr/>
          </p:nvSpPr>
          <p:spPr bwMode="auto">
            <a:xfrm>
              <a:off x="7530420" y="887490"/>
              <a:ext cx="1295400" cy="523797"/>
            </a:xfrm>
            <a:prstGeom prst="cube">
              <a:avLst>
                <a:gd name="adj" fmla="val 10069"/>
              </a:avLst>
            </a:prstGeom>
            <a:solidFill>
              <a:srgbClr val="99CCFF"/>
            </a:solidFill>
            <a:ln w="9525">
              <a:solidFill>
                <a:schemeClr val="tx1"/>
              </a:solidFill>
              <a:miter lim="800000"/>
              <a:headEnd/>
              <a:tailEnd/>
            </a:ln>
          </p:spPr>
          <p:txBody>
            <a:bodyPr wrap="none" anchor="ctr"/>
            <a:lstStyle/>
            <a:p>
              <a:pPr algn="ctr"/>
              <a:r>
                <a:rPr lang="en-US" sz="1100" dirty="0">
                  <a:latin typeface="Tahoma" pitchFamily="34" charset="0"/>
                  <a:ea typeface="ＭＳ Ｐゴシック" charset="-128"/>
                  <a:cs typeface="Arial" pitchFamily="34" charset="0"/>
                </a:rPr>
                <a:t>11aa</a:t>
              </a:r>
            </a:p>
            <a:p>
              <a:pPr algn="ctr"/>
              <a:r>
                <a:rPr lang="en-US" sz="1100" dirty="0">
                  <a:latin typeface="Tahoma" pitchFamily="34" charset="0"/>
                  <a:ea typeface="ＭＳ Ｐゴシック" charset="-128"/>
                  <a:cs typeface="Arial" pitchFamily="34" charset="0"/>
                </a:rPr>
                <a:t>Video Transport</a:t>
              </a:r>
            </a:p>
          </p:txBody>
        </p:sp>
        <p:sp>
          <p:nvSpPr>
            <p:cNvPr id="58" name="AutoShape 10"/>
            <p:cNvSpPr>
              <a:spLocks noChangeArrowheads="1"/>
            </p:cNvSpPr>
            <p:nvPr/>
          </p:nvSpPr>
          <p:spPr bwMode="auto">
            <a:xfrm>
              <a:off x="7530420" y="1740054"/>
              <a:ext cx="1295400" cy="523797"/>
            </a:xfrm>
            <a:prstGeom prst="cube">
              <a:avLst>
                <a:gd name="adj" fmla="val 10069"/>
              </a:avLst>
            </a:prstGeom>
            <a:solidFill>
              <a:srgbClr val="99CCFF"/>
            </a:solidFill>
            <a:ln w="9525">
              <a:solidFill>
                <a:schemeClr val="tx1"/>
              </a:solidFill>
              <a:miter lim="800000"/>
              <a:headEnd/>
              <a:tailEnd/>
            </a:ln>
          </p:spPr>
          <p:txBody>
            <a:bodyPr wrap="none" anchor="ctr"/>
            <a:lstStyle/>
            <a:p>
              <a:pPr algn="ctr"/>
              <a:r>
                <a:rPr lang="en-US" sz="1100" dirty="0">
                  <a:latin typeface="Tahoma" pitchFamily="34" charset="0"/>
                  <a:ea typeface="ＭＳ Ｐゴシック" charset="-128"/>
                  <a:cs typeface="Arial" pitchFamily="34" charset="0"/>
                </a:rPr>
                <a:t>11ae</a:t>
              </a:r>
            </a:p>
            <a:p>
              <a:pPr algn="ctr"/>
              <a:r>
                <a:rPr lang="en-US" sz="1100" dirty="0" err="1">
                  <a:latin typeface="Tahoma" pitchFamily="34" charset="0"/>
                  <a:ea typeface="ＭＳ Ｐゴシック" charset="-128"/>
                  <a:cs typeface="Arial" pitchFamily="34" charset="0"/>
                </a:rPr>
                <a:t>QoS</a:t>
              </a:r>
              <a:r>
                <a:rPr lang="en-US" sz="1100" dirty="0">
                  <a:latin typeface="Tahoma" pitchFamily="34" charset="0"/>
                  <a:ea typeface="ＭＳ Ｐゴシック" charset="-128"/>
                  <a:cs typeface="Arial" pitchFamily="34" charset="0"/>
                </a:rPr>
                <a:t> Mgt Frames</a:t>
              </a:r>
            </a:p>
          </p:txBody>
        </p:sp>
        <p:sp>
          <p:nvSpPr>
            <p:cNvPr id="59" name="AutoShape 41"/>
            <p:cNvSpPr>
              <a:spLocks noChangeArrowheads="1"/>
            </p:cNvSpPr>
            <p:nvPr/>
          </p:nvSpPr>
          <p:spPr bwMode="auto">
            <a:xfrm>
              <a:off x="7517720" y="4523791"/>
              <a:ext cx="1308100" cy="451100"/>
            </a:xfrm>
            <a:prstGeom prst="cube">
              <a:avLst>
                <a:gd name="adj" fmla="val 10069"/>
              </a:avLst>
            </a:prstGeom>
            <a:solidFill>
              <a:srgbClr val="99CCFF"/>
            </a:solidFill>
            <a:ln w="9525">
              <a:solidFill>
                <a:schemeClr val="tx1"/>
              </a:solidFill>
              <a:miter lim="800000"/>
              <a:headEnd/>
              <a:tailEnd/>
            </a:ln>
          </p:spPr>
          <p:txBody>
            <a:bodyPr wrap="none" anchor="ctr"/>
            <a:lstStyle/>
            <a:p>
              <a:pPr algn="ctr"/>
              <a:r>
                <a:rPr lang="en-US" sz="1050" dirty="0">
                  <a:latin typeface="Tahoma" pitchFamily="34" charset="0"/>
                  <a:ea typeface="ＭＳ Ｐゴシック" charset="-128"/>
                  <a:cs typeface="Arial" pitchFamily="34" charset="0"/>
                </a:rPr>
                <a:t>11ac -VHT</a:t>
              </a:r>
            </a:p>
            <a:p>
              <a:pPr algn="ctr"/>
              <a:r>
                <a:rPr lang="en-US" sz="1050" dirty="0">
                  <a:latin typeface="Tahoma" pitchFamily="34" charset="0"/>
                  <a:ea typeface="ＭＳ Ｐゴシック" charset="-128"/>
                  <a:cs typeface="Arial" pitchFamily="34" charset="0"/>
                </a:rPr>
                <a:t>&gt;1 </a:t>
              </a:r>
              <a:r>
                <a:rPr lang="en-US" sz="1050" dirty="0" err="1">
                  <a:latin typeface="Tahoma" pitchFamily="34" charset="0"/>
                  <a:ea typeface="ＭＳ Ｐゴシック" charset="-128"/>
                  <a:cs typeface="Arial" pitchFamily="34" charset="0"/>
                </a:rPr>
                <a:t>Gbps</a:t>
              </a:r>
              <a:r>
                <a:rPr lang="en-US" sz="1050" dirty="0">
                  <a:latin typeface="Tahoma" pitchFamily="34" charset="0"/>
                  <a:ea typeface="ＭＳ Ｐゴシック" charset="-128"/>
                  <a:cs typeface="Arial" pitchFamily="34" charset="0"/>
                </a:rPr>
                <a:t> @ 5GHz</a:t>
              </a:r>
            </a:p>
          </p:txBody>
        </p:sp>
        <p:sp>
          <p:nvSpPr>
            <p:cNvPr id="60" name="AutoShape 41"/>
            <p:cNvSpPr>
              <a:spLocks noChangeArrowheads="1"/>
            </p:cNvSpPr>
            <p:nvPr/>
          </p:nvSpPr>
          <p:spPr bwMode="auto">
            <a:xfrm>
              <a:off x="7524070" y="5098509"/>
              <a:ext cx="1295400" cy="436602"/>
            </a:xfrm>
            <a:prstGeom prst="cube">
              <a:avLst>
                <a:gd name="adj" fmla="val 10069"/>
              </a:avLst>
            </a:prstGeom>
            <a:solidFill>
              <a:srgbClr val="99CCFF"/>
            </a:solidFill>
            <a:ln w="9525">
              <a:solidFill>
                <a:schemeClr val="tx1"/>
              </a:solidFill>
              <a:miter lim="800000"/>
              <a:headEnd/>
              <a:tailEnd/>
            </a:ln>
          </p:spPr>
          <p:txBody>
            <a:bodyPr wrap="none" anchor="ctr"/>
            <a:lstStyle/>
            <a:p>
              <a:pPr algn="ctr"/>
              <a:r>
                <a:rPr lang="en-US" sz="1000" dirty="0">
                  <a:latin typeface="Tahoma" pitchFamily="34" charset="0"/>
                  <a:ea typeface="ＭＳ Ｐゴシック" charset="-128"/>
                  <a:cs typeface="Arial" pitchFamily="34" charset="0"/>
                </a:rPr>
                <a:t>11ad - VHT</a:t>
              </a:r>
            </a:p>
            <a:p>
              <a:pPr algn="ctr"/>
              <a:r>
                <a:rPr lang="en-US" sz="1000" dirty="0">
                  <a:latin typeface="Tahoma" pitchFamily="34" charset="0"/>
                  <a:ea typeface="ＭＳ Ｐゴシック" charset="-128"/>
                  <a:cs typeface="Arial" pitchFamily="34" charset="0"/>
                </a:rPr>
                <a:t>&gt;1 </a:t>
              </a:r>
              <a:r>
                <a:rPr lang="en-US" sz="1000" dirty="0" err="1">
                  <a:latin typeface="Tahoma" pitchFamily="34" charset="0"/>
                  <a:ea typeface="ＭＳ Ｐゴシック" charset="-128"/>
                  <a:cs typeface="Arial" pitchFamily="34" charset="0"/>
                </a:rPr>
                <a:t>Gbps</a:t>
              </a:r>
              <a:r>
                <a:rPr lang="en-US" sz="1000" dirty="0">
                  <a:latin typeface="Tahoma" pitchFamily="34" charset="0"/>
                  <a:ea typeface="ＭＳ Ｐゴシック" charset="-128"/>
                  <a:cs typeface="Arial" pitchFamily="34" charset="0"/>
                </a:rPr>
                <a:t> @ 60GHz</a:t>
              </a:r>
            </a:p>
          </p:txBody>
        </p:sp>
        <p:sp>
          <p:nvSpPr>
            <p:cNvPr id="61" name="AutoShape 9"/>
            <p:cNvSpPr>
              <a:spLocks noChangeArrowheads="1"/>
            </p:cNvSpPr>
            <p:nvPr/>
          </p:nvSpPr>
          <p:spPr bwMode="auto">
            <a:xfrm>
              <a:off x="7510463" y="3960005"/>
              <a:ext cx="1295400" cy="457200"/>
            </a:xfrm>
            <a:prstGeom prst="cube">
              <a:avLst>
                <a:gd name="adj" fmla="val 10069"/>
              </a:avLst>
            </a:prstGeom>
            <a:solidFill>
              <a:srgbClr val="99CCFF"/>
            </a:solidFill>
            <a:ln w="9525">
              <a:solidFill>
                <a:schemeClr val="tx1"/>
              </a:solidFill>
              <a:miter lim="800000"/>
              <a:headEnd/>
              <a:tailEnd/>
            </a:ln>
          </p:spPr>
          <p:txBody>
            <a:bodyPr wrap="none" anchor="ctr"/>
            <a:lstStyle/>
            <a:p>
              <a:pPr algn="ctr"/>
              <a:r>
                <a:rPr lang="en-US" sz="1100" dirty="0">
                  <a:latin typeface="Tahoma" pitchFamily="34" charset="0"/>
                  <a:ea typeface="ＭＳ Ｐゴシック" charset="-128"/>
                  <a:cs typeface="Arial" pitchFamily="34" charset="0"/>
                </a:rPr>
                <a:t>11af</a:t>
              </a:r>
            </a:p>
            <a:p>
              <a:pPr algn="ctr"/>
              <a:r>
                <a:rPr lang="en-US" sz="1100" dirty="0">
                  <a:latin typeface="Tahoma" pitchFamily="34" charset="0"/>
                  <a:ea typeface="ＭＳ Ｐゴシック" charset="-128"/>
                  <a:cs typeface="Arial" pitchFamily="34" charset="0"/>
                </a:rPr>
                <a:t>TV Whitespace</a:t>
              </a:r>
            </a:p>
          </p:txBody>
        </p:sp>
      </p:grpSp>
      <p:sp>
        <p:nvSpPr>
          <p:cNvPr id="62" name="Right Arrow 61"/>
          <p:cNvSpPr/>
          <p:nvPr/>
        </p:nvSpPr>
        <p:spPr bwMode="auto">
          <a:xfrm rot="10800000">
            <a:off x="4184304" y="3147281"/>
            <a:ext cx="445118" cy="426058"/>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GB"/>
          </a:p>
        </p:txBody>
      </p:sp>
      <p:sp>
        <p:nvSpPr>
          <p:cNvPr id="63" name="Text Box 6"/>
          <p:cNvSpPr txBox="1">
            <a:spLocks noChangeArrowheads="1"/>
          </p:cNvSpPr>
          <p:nvPr/>
        </p:nvSpPr>
        <p:spPr bwMode="auto">
          <a:xfrm rot="16200000">
            <a:off x="157395" y="4593854"/>
            <a:ext cx="12121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fontAlgn="base">
              <a:spcBef>
                <a:spcPct val="0"/>
              </a:spcBef>
              <a:spcAft>
                <a:spcPct val="0"/>
              </a:spcAft>
              <a:defRPr sz="2800">
                <a:solidFill>
                  <a:schemeClr val="tx1"/>
                </a:solidFill>
                <a:latin typeface="Times New Roman" pitchFamily="18" charset="0"/>
              </a:defRPr>
            </a:lvl6pPr>
            <a:lvl7pPr marL="2971800" indent="-228600" fontAlgn="base">
              <a:spcBef>
                <a:spcPct val="0"/>
              </a:spcBef>
              <a:spcAft>
                <a:spcPct val="0"/>
              </a:spcAft>
              <a:defRPr sz="2800">
                <a:solidFill>
                  <a:schemeClr val="tx1"/>
                </a:solidFill>
                <a:latin typeface="Times New Roman" pitchFamily="18" charset="0"/>
              </a:defRPr>
            </a:lvl7pPr>
            <a:lvl8pPr marL="3429000" indent="-228600" fontAlgn="base">
              <a:spcBef>
                <a:spcPct val="0"/>
              </a:spcBef>
              <a:spcAft>
                <a:spcPct val="0"/>
              </a:spcAft>
              <a:defRPr sz="2800">
                <a:solidFill>
                  <a:schemeClr val="tx1"/>
                </a:solidFill>
                <a:latin typeface="Times New Roman" pitchFamily="18" charset="0"/>
              </a:defRPr>
            </a:lvl8pPr>
            <a:lvl9pPr marL="3886200" indent="-228600" fontAlgn="base">
              <a:spcBef>
                <a:spcPct val="0"/>
              </a:spcBef>
              <a:spcAft>
                <a:spcPct val="0"/>
              </a:spcAft>
              <a:defRPr sz="2800">
                <a:solidFill>
                  <a:schemeClr val="tx1"/>
                </a:solidFill>
                <a:latin typeface="Times New Roman" pitchFamily="18" charset="0"/>
              </a:defRPr>
            </a:lvl9pPr>
          </a:lstStyle>
          <a:p>
            <a:r>
              <a:rPr lang="en-US" sz="1400" dirty="0">
                <a:latin typeface="Tahoma" pitchFamily="34" charset="0"/>
                <a:ea typeface="ＭＳ Ｐゴシック" charset="-128"/>
                <a:cs typeface="Arial" pitchFamily="34" charset="0"/>
              </a:rPr>
              <a:t>PHY &amp; MAC</a:t>
            </a:r>
            <a:endParaRPr lang="en-US" sz="2000" dirty="0">
              <a:latin typeface="Tahoma" pitchFamily="34" charset="0"/>
              <a:ea typeface="ＭＳ Ｐゴシック" charset="-128"/>
              <a:cs typeface="Arial" pitchFamily="34" charset="0"/>
            </a:endParaRPr>
          </a:p>
        </p:txBody>
      </p:sp>
      <p:cxnSp>
        <p:nvCxnSpPr>
          <p:cNvPr id="64" name="Straight Arrow Connector 63"/>
          <p:cNvCxnSpPr/>
          <p:nvPr/>
        </p:nvCxnSpPr>
        <p:spPr bwMode="auto">
          <a:xfrm flipV="1">
            <a:off x="914400" y="686094"/>
            <a:ext cx="0" cy="2605991"/>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65" name="Straight Arrow Connector 64"/>
          <p:cNvCxnSpPr/>
          <p:nvPr/>
        </p:nvCxnSpPr>
        <p:spPr bwMode="auto">
          <a:xfrm>
            <a:off x="914400" y="3490862"/>
            <a:ext cx="0" cy="2463051"/>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66" name="Straight Connector 65"/>
          <p:cNvCxnSpPr/>
          <p:nvPr/>
        </p:nvCxnSpPr>
        <p:spPr bwMode="auto">
          <a:xfrm>
            <a:off x="685800" y="3375440"/>
            <a:ext cx="228600"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nvGrpSpPr>
          <p:cNvPr id="67" name="Group 66"/>
          <p:cNvGrpSpPr/>
          <p:nvPr/>
        </p:nvGrpSpPr>
        <p:grpSpPr>
          <a:xfrm>
            <a:off x="4575865" y="686091"/>
            <a:ext cx="2754440" cy="5211982"/>
            <a:chOff x="4419600" y="706218"/>
            <a:chExt cx="2797854" cy="5211982"/>
          </a:xfrm>
        </p:grpSpPr>
        <p:sp>
          <p:nvSpPr>
            <p:cNvPr id="68" name="AutoShape 11"/>
            <p:cNvSpPr>
              <a:spLocks noChangeArrowheads="1"/>
            </p:cNvSpPr>
            <p:nvPr/>
          </p:nvSpPr>
          <p:spPr bwMode="auto">
            <a:xfrm>
              <a:off x="4419600" y="706218"/>
              <a:ext cx="2797854" cy="5211982"/>
            </a:xfrm>
            <a:prstGeom prst="cube">
              <a:avLst>
                <a:gd name="adj" fmla="val 4486"/>
              </a:avLst>
            </a:prstGeom>
            <a:solidFill>
              <a:srgbClr val="FFCC00"/>
            </a:solidFill>
            <a:ln w="9525">
              <a:solidFill>
                <a:schemeClr val="tx1"/>
              </a:solidFill>
              <a:miter lim="800000"/>
              <a:headEnd/>
              <a:tailEnd/>
            </a:ln>
          </p:spPr>
          <p:txBody>
            <a:bodyPr wrap="none" anchor="ctr"/>
            <a:lstStyle/>
            <a:p>
              <a:pPr algn="ctr" eaLnBrk="0" hangingPunct="0"/>
              <a:r>
                <a:rPr lang="en-US" sz="1400" dirty="0">
                  <a:latin typeface="Arial" panose="020B0604020202020204" pitchFamily="34" charset="0"/>
                  <a:cs typeface="Arial" panose="020B0604020202020204" pitchFamily="34" charset="0"/>
                </a:rPr>
                <a:t>802.11</a:t>
              </a:r>
            </a:p>
            <a:p>
              <a:pPr algn="ctr" eaLnBrk="0" hangingPunct="0"/>
              <a:r>
                <a:rPr lang="en-US" sz="1400" dirty="0">
                  <a:latin typeface="Arial" panose="020B0604020202020204" pitchFamily="34" charset="0"/>
                  <a:cs typeface="Arial" panose="020B0604020202020204" pitchFamily="34" charset="0"/>
                </a:rPr>
                <a:t>-2012</a:t>
              </a:r>
            </a:p>
          </p:txBody>
        </p:sp>
        <p:sp>
          <p:nvSpPr>
            <p:cNvPr id="69" name="AutoShape 42"/>
            <p:cNvSpPr>
              <a:spLocks noChangeArrowheads="1"/>
            </p:cNvSpPr>
            <p:nvPr/>
          </p:nvSpPr>
          <p:spPr bwMode="auto">
            <a:xfrm>
              <a:off x="5933769" y="2362200"/>
              <a:ext cx="990600" cy="757237"/>
            </a:xfrm>
            <a:prstGeom prst="cube">
              <a:avLst>
                <a:gd name="adj" fmla="val 10069"/>
              </a:avLst>
            </a:prstGeom>
            <a:solidFill>
              <a:srgbClr val="99CCFF"/>
            </a:solidFill>
            <a:ln w="9525">
              <a:solidFill>
                <a:schemeClr val="tx1"/>
              </a:solidFill>
              <a:miter lim="800000"/>
              <a:headEnd/>
              <a:tailEnd/>
            </a:ln>
          </p:spPr>
          <p:txBody>
            <a:bodyPr wrap="none" anchor="ctr"/>
            <a:lstStyle/>
            <a:p>
              <a:pPr algn="ctr"/>
              <a:r>
                <a:rPr lang="en-US" sz="1000" dirty="0">
                  <a:latin typeface="Tahoma" pitchFamily="34" charset="0"/>
                  <a:ea typeface="ＭＳ Ｐゴシック" charset="-128"/>
                  <a:cs typeface="Arial" pitchFamily="34" charset="0"/>
                </a:rPr>
                <a:t>11w</a:t>
              </a:r>
            </a:p>
            <a:p>
              <a:pPr algn="ctr"/>
              <a:r>
                <a:rPr lang="en-US" sz="1000" dirty="0">
                  <a:latin typeface="Tahoma" pitchFamily="34" charset="0"/>
                  <a:ea typeface="ＭＳ Ｐゴシック" charset="-128"/>
                  <a:cs typeface="Arial" pitchFamily="34" charset="0"/>
                </a:rPr>
                <a:t>Management</a:t>
              </a:r>
            </a:p>
            <a:p>
              <a:pPr algn="ctr"/>
              <a:r>
                <a:rPr lang="en-US" sz="1000" dirty="0">
                  <a:latin typeface="Tahoma" pitchFamily="34" charset="0"/>
                  <a:ea typeface="ＭＳ Ｐゴシック" charset="-128"/>
                  <a:cs typeface="Arial" pitchFamily="34" charset="0"/>
                </a:rPr>
                <a:t>Frame </a:t>
              </a:r>
            </a:p>
            <a:p>
              <a:pPr algn="ctr"/>
              <a:r>
                <a:rPr lang="en-US" sz="1000" dirty="0">
                  <a:latin typeface="Tahoma" pitchFamily="34" charset="0"/>
                  <a:ea typeface="ＭＳ Ｐゴシック" charset="-128"/>
                  <a:cs typeface="Arial" pitchFamily="34" charset="0"/>
                </a:rPr>
                <a:t>Security</a:t>
              </a:r>
            </a:p>
          </p:txBody>
        </p:sp>
        <p:sp>
          <p:nvSpPr>
            <p:cNvPr id="70" name="AutoShape 9"/>
            <p:cNvSpPr>
              <a:spLocks noChangeArrowheads="1"/>
            </p:cNvSpPr>
            <p:nvPr/>
          </p:nvSpPr>
          <p:spPr bwMode="auto">
            <a:xfrm>
              <a:off x="4490845" y="971550"/>
              <a:ext cx="990600" cy="457200"/>
            </a:xfrm>
            <a:prstGeom prst="cube">
              <a:avLst>
                <a:gd name="adj" fmla="val 10069"/>
              </a:avLst>
            </a:prstGeom>
            <a:solidFill>
              <a:srgbClr val="99CCFF"/>
            </a:solidFill>
            <a:ln w="9525">
              <a:solidFill>
                <a:schemeClr val="tx1"/>
              </a:solidFill>
              <a:miter lim="800000"/>
              <a:headEnd/>
              <a:tailEnd/>
            </a:ln>
          </p:spPr>
          <p:txBody>
            <a:bodyPr wrap="none" anchor="ctr"/>
            <a:lstStyle/>
            <a:p>
              <a:pPr algn="ctr"/>
              <a:r>
                <a:rPr lang="en-US" sz="1000" dirty="0">
                  <a:latin typeface="Tahoma" pitchFamily="34" charset="0"/>
                  <a:ea typeface="ＭＳ Ｐゴシック" charset="-128"/>
                  <a:cs typeface="Arial" pitchFamily="34" charset="0"/>
                </a:rPr>
                <a:t>11k</a:t>
              </a:r>
            </a:p>
            <a:p>
              <a:pPr algn="ctr"/>
              <a:r>
                <a:rPr lang="en-US" sz="1000" dirty="0">
                  <a:latin typeface="Tahoma" pitchFamily="34" charset="0"/>
                  <a:ea typeface="ＭＳ Ｐゴシック" charset="-128"/>
                  <a:cs typeface="Arial" pitchFamily="34" charset="0"/>
                </a:rPr>
                <a:t>RRM</a:t>
              </a:r>
            </a:p>
          </p:txBody>
        </p:sp>
        <p:sp>
          <p:nvSpPr>
            <p:cNvPr id="71" name="AutoShape 10"/>
            <p:cNvSpPr>
              <a:spLocks noChangeArrowheads="1"/>
            </p:cNvSpPr>
            <p:nvPr/>
          </p:nvSpPr>
          <p:spPr bwMode="auto">
            <a:xfrm>
              <a:off x="4490845" y="2758931"/>
              <a:ext cx="990600" cy="457200"/>
            </a:xfrm>
            <a:prstGeom prst="cube">
              <a:avLst>
                <a:gd name="adj" fmla="val 10069"/>
              </a:avLst>
            </a:prstGeom>
            <a:solidFill>
              <a:srgbClr val="99CCFF"/>
            </a:solidFill>
            <a:ln w="9525">
              <a:solidFill>
                <a:schemeClr val="tx1"/>
              </a:solidFill>
              <a:miter lim="800000"/>
              <a:headEnd/>
              <a:tailEnd/>
            </a:ln>
          </p:spPr>
          <p:txBody>
            <a:bodyPr wrap="none" anchor="ctr"/>
            <a:lstStyle/>
            <a:p>
              <a:pPr algn="ctr"/>
              <a:r>
                <a:rPr lang="en-US" sz="1000" dirty="0">
                  <a:latin typeface="Tahoma" pitchFamily="34" charset="0"/>
                  <a:ea typeface="ＭＳ Ｐゴシック" charset="-128"/>
                  <a:cs typeface="Arial" pitchFamily="34" charset="0"/>
                </a:rPr>
                <a:t>11r</a:t>
              </a:r>
            </a:p>
            <a:p>
              <a:pPr algn="ctr"/>
              <a:r>
                <a:rPr lang="en-US" sz="1000" dirty="0">
                  <a:latin typeface="Tahoma" pitchFamily="34" charset="0"/>
                  <a:ea typeface="ＭＳ Ｐゴシック" charset="-128"/>
                  <a:cs typeface="Arial" pitchFamily="34" charset="0"/>
                </a:rPr>
                <a:t>Fast Roam</a:t>
              </a:r>
            </a:p>
          </p:txBody>
        </p:sp>
        <p:sp>
          <p:nvSpPr>
            <p:cNvPr id="72" name="AutoShape 21"/>
            <p:cNvSpPr>
              <a:spLocks noChangeArrowheads="1"/>
            </p:cNvSpPr>
            <p:nvPr/>
          </p:nvSpPr>
          <p:spPr bwMode="auto">
            <a:xfrm>
              <a:off x="5951231" y="1526951"/>
              <a:ext cx="973138" cy="687388"/>
            </a:xfrm>
            <a:prstGeom prst="cube">
              <a:avLst>
                <a:gd name="adj" fmla="val 4486"/>
              </a:avLst>
            </a:prstGeom>
            <a:solidFill>
              <a:srgbClr val="99CCFF"/>
            </a:solidFill>
            <a:ln w="9525">
              <a:solidFill>
                <a:schemeClr val="tx1"/>
              </a:solidFill>
              <a:miter lim="800000"/>
              <a:headEnd/>
              <a:tailEnd/>
            </a:ln>
          </p:spPr>
          <p:txBody>
            <a:bodyPr wrap="none" anchor="ctr"/>
            <a:lstStyle/>
            <a:p>
              <a:pPr algn="ctr"/>
              <a:r>
                <a:rPr lang="en-US" sz="1000" dirty="0">
                  <a:latin typeface="Tahoma" pitchFamily="34" charset="0"/>
                  <a:ea typeface="ＭＳ Ｐゴシック" charset="-128"/>
                  <a:cs typeface="Arial" pitchFamily="34" charset="0"/>
                </a:rPr>
                <a:t>11v</a:t>
              </a:r>
            </a:p>
            <a:p>
              <a:pPr algn="ctr"/>
              <a:r>
                <a:rPr lang="en-US" sz="1000" dirty="0">
                  <a:latin typeface="Tahoma" pitchFamily="34" charset="0"/>
                  <a:ea typeface="ＭＳ Ｐゴシック" charset="-128"/>
                  <a:cs typeface="Arial" pitchFamily="34" charset="0"/>
                </a:rPr>
                <a:t>Network</a:t>
              </a:r>
            </a:p>
            <a:p>
              <a:pPr algn="ctr"/>
              <a:r>
                <a:rPr lang="en-US" sz="1000" dirty="0">
                  <a:latin typeface="Tahoma" pitchFamily="34" charset="0"/>
                  <a:ea typeface="ＭＳ Ｐゴシック" charset="-128"/>
                  <a:cs typeface="Arial" pitchFamily="34" charset="0"/>
                </a:rPr>
                <a:t>Management</a:t>
              </a:r>
            </a:p>
            <a:p>
              <a:pPr algn="ctr"/>
              <a:endParaRPr lang="en-US" sz="1000" dirty="0">
                <a:latin typeface="Tahoma" pitchFamily="34" charset="0"/>
                <a:ea typeface="ＭＳ Ｐゴシック" charset="-128"/>
                <a:cs typeface="Arial" pitchFamily="34" charset="0"/>
              </a:endParaRPr>
            </a:p>
          </p:txBody>
        </p:sp>
        <p:sp>
          <p:nvSpPr>
            <p:cNvPr id="73" name="AutoShape 22"/>
            <p:cNvSpPr>
              <a:spLocks noChangeArrowheads="1"/>
            </p:cNvSpPr>
            <p:nvPr/>
          </p:nvSpPr>
          <p:spPr bwMode="auto">
            <a:xfrm>
              <a:off x="5942500" y="971056"/>
              <a:ext cx="990600" cy="457200"/>
            </a:xfrm>
            <a:prstGeom prst="cube">
              <a:avLst>
                <a:gd name="adj" fmla="val 10069"/>
              </a:avLst>
            </a:prstGeom>
            <a:solidFill>
              <a:srgbClr val="99CCFF"/>
            </a:solidFill>
            <a:ln w="9525">
              <a:solidFill>
                <a:schemeClr val="tx1"/>
              </a:solidFill>
              <a:miter lim="800000"/>
              <a:headEnd/>
              <a:tailEnd/>
            </a:ln>
          </p:spPr>
          <p:txBody>
            <a:bodyPr wrap="none" anchor="ctr"/>
            <a:lstStyle/>
            <a:p>
              <a:pPr algn="ctr"/>
              <a:r>
                <a:rPr lang="en-US" sz="1000" dirty="0">
                  <a:latin typeface="Tahoma" pitchFamily="34" charset="0"/>
                  <a:ea typeface="ＭＳ Ｐゴシック" charset="-128"/>
                  <a:cs typeface="Arial" pitchFamily="34" charset="0"/>
                </a:rPr>
                <a:t>11s</a:t>
              </a:r>
            </a:p>
            <a:p>
              <a:pPr algn="ctr"/>
              <a:r>
                <a:rPr lang="en-US" sz="1000" dirty="0">
                  <a:latin typeface="Tahoma" pitchFamily="34" charset="0"/>
                  <a:ea typeface="ＭＳ Ｐゴシック" charset="-128"/>
                  <a:cs typeface="Arial" pitchFamily="34" charset="0"/>
                </a:rPr>
                <a:t>Mesh</a:t>
              </a:r>
            </a:p>
          </p:txBody>
        </p:sp>
        <p:sp>
          <p:nvSpPr>
            <p:cNvPr id="74" name="AutoShape 23"/>
            <p:cNvSpPr>
              <a:spLocks noChangeArrowheads="1"/>
            </p:cNvSpPr>
            <p:nvPr/>
          </p:nvSpPr>
          <p:spPr bwMode="auto">
            <a:xfrm>
              <a:off x="4490845" y="1521618"/>
              <a:ext cx="975544" cy="528638"/>
            </a:xfrm>
            <a:prstGeom prst="cube">
              <a:avLst>
                <a:gd name="adj" fmla="val 10069"/>
              </a:avLst>
            </a:prstGeom>
            <a:solidFill>
              <a:srgbClr val="99CCFF"/>
            </a:solidFill>
            <a:ln w="9525">
              <a:solidFill>
                <a:schemeClr val="tx1"/>
              </a:solidFill>
              <a:miter lim="800000"/>
              <a:headEnd/>
              <a:tailEnd/>
            </a:ln>
          </p:spPr>
          <p:txBody>
            <a:bodyPr wrap="none" anchor="ctr"/>
            <a:lstStyle/>
            <a:p>
              <a:pPr algn="ctr"/>
              <a:r>
                <a:rPr lang="en-US" sz="1000" dirty="0">
                  <a:latin typeface="Tahoma" pitchFamily="34" charset="0"/>
                  <a:ea typeface="ＭＳ Ｐゴシック" charset="-128"/>
                  <a:cs typeface="Arial" pitchFamily="34" charset="0"/>
                </a:rPr>
                <a:t>11u</a:t>
              </a:r>
            </a:p>
            <a:p>
              <a:pPr algn="ctr"/>
              <a:r>
                <a:rPr lang="en-US" sz="1000" dirty="0">
                  <a:latin typeface="Tahoma" pitchFamily="34" charset="0"/>
                  <a:ea typeface="ＭＳ Ｐゴシック" charset="-128"/>
                  <a:cs typeface="Arial" pitchFamily="34" charset="0"/>
                </a:rPr>
                <a:t>WIEN </a:t>
              </a:r>
            </a:p>
          </p:txBody>
        </p:sp>
        <p:sp>
          <p:nvSpPr>
            <p:cNvPr id="75" name="AutoShape 24"/>
            <p:cNvSpPr>
              <a:spLocks noChangeArrowheads="1"/>
            </p:cNvSpPr>
            <p:nvPr/>
          </p:nvSpPr>
          <p:spPr bwMode="auto">
            <a:xfrm>
              <a:off x="5933769" y="4881563"/>
              <a:ext cx="999331" cy="757237"/>
            </a:xfrm>
            <a:prstGeom prst="cube">
              <a:avLst>
                <a:gd name="adj" fmla="val 10069"/>
              </a:avLst>
            </a:prstGeom>
            <a:solidFill>
              <a:srgbClr val="99CCFF"/>
            </a:solidFill>
            <a:ln w="9525">
              <a:solidFill>
                <a:schemeClr val="tx1"/>
              </a:solidFill>
              <a:miter lim="800000"/>
              <a:headEnd/>
              <a:tailEnd/>
            </a:ln>
          </p:spPr>
          <p:txBody>
            <a:bodyPr wrap="none" anchor="ctr"/>
            <a:lstStyle/>
            <a:p>
              <a:pPr algn="ctr"/>
              <a:r>
                <a:rPr lang="en-US" sz="1000" dirty="0">
                  <a:latin typeface="Tahoma" pitchFamily="34" charset="0"/>
                  <a:ea typeface="Tahoma" pitchFamily="34" charset="0"/>
                  <a:cs typeface="Tahoma" pitchFamily="34" charset="0"/>
                </a:rPr>
                <a:t>11y</a:t>
              </a:r>
            </a:p>
            <a:p>
              <a:pPr algn="ctr" eaLnBrk="0" hangingPunct="0"/>
              <a:r>
                <a:rPr lang="en-US" sz="1000" dirty="0">
                  <a:solidFill>
                    <a:srgbClr val="000000"/>
                  </a:solidFill>
                  <a:latin typeface="Tahoma" pitchFamily="34" charset="0"/>
                  <a:ea typeface="Tahoma" pitchFamily="34" charset="0"/>
                  <a:cs typeface="Tahoma" pitchFamily="34" charset="0"/>
                </a:rPr>
                <a:t>Contention</a:t>
              </a:r>
            </a:p>
            <a:p>
              <a:pPr algn="ctr" eaLnBrk="0" hangingPunct="0"/>
              <a:r>
                <a:rPr lang="en-US" sz="1000" dirty="0">
                  <a:solidFill>
                    <a:srgbClr val="000000"/>
                  </a:solidFill>
                  <a:latin typeface="Tahoma" pitchFamily="34" charset="0"/>
                  <a:ea typeface="Tahoma" pitchFamily="34" charset="0"/>
                  <a:cs typeface="Tahoma" pitchFamily="34" charset="0"/>
                </a:rPr>
                <a:t>Based</a:t>
              </a:r>
            </a:p>
            <a:p>
              <a:pPr algn="ctr" eaLnBrk="0" hangingPunct="0"/>
              <a:r>
                <a:rPr lang="en-US" sz="1000" dirty="0">
                  <a:solidFill>
                    <a:srgbClr val="000000"/>
                  </a:solidFill>
                  <a:latin typeface="Tahoma" pitchFamily="34" charset="0"/>
                  <a:ea typeface="Tahoma" pitchFamily="34" charset="0"/>
                  <a:cs typeface="Tahoma" pitchFamily="34" charset="0"/>
                </a:rPr>
                <a:t>Protocol</a:t>
              </a:r>
            </a:p>
          </p:txBody>
        </p:sp>
        <p:sp>
          <p:nvSpPr>
            <p:cNvPr id="76" name="AutoShape 41"/>
            <p:cNvSpPr>
              <a:spLocks noChangeArrowheads="1"/>
            </p:cNvSpPr>
            <p:nvPr/>
          </p:nvSpPr>
          <p:spPr bwMode="auto">
            <a:xfrm>
              <a:off x="5264551" y="3843133"/>
              <a:ext cx="990600" cy="757238"/>
            </a:xfrm>
            <a:prstGeom prst="cube">
              <a:avLst>
                <a:gd name="adj" fmla="val 10069"/>
              </a:avLst>
            </a:prstGeom>
            <a:solidFill>
              <a:srgbClr val="99CCFF"/>
            </a:solidFill>
            <a:ln w="9525">
              <a:solidFill>
                <a:schemeClr val="tx1"/>
              </a:solidFill>
              <a:miter lim="800000"/>
              <a:headEnd/>
              <a:tailEnd/>
            </a:ln>
          </p:spPr>
          <p:txBody>
            <a:bodyPr wrap="none" anchor="ctr"/>
            <a:lstStyle/>
            <a:p>
              <a:pPr algn="ctr"/>
              <a:r>
                <a:rPr lang="en-US" sz="1000" dirty="0">
                  <a:latin typeface="Tahoma" pitchFamily="34" charset="0"/>
                  <a:ea typeface="ＭＳ Ｐゴシック" charset="-128"/>
                  <a:cs typeface="Arial" pitchFamily="34" charset="0"/>
                </a:rPr>
                <a:t>11n</a:t>
              </a:r>
            </a:p>
            <a:p>
              <a:pPr algn="ctr"/>
              <a:r>
                <a:rPr lang="en-US" sz="1000" dirty="0">
                  <a:latin typeface="Tahoma" pitchFamily="34" charset="0"/>
                  <a:ea typeface="ＭＳ Ｐゴシック" charset="-128"/>
                  <a:cs typeface="Arial" pitchFamily="34" charset="0"/>
                </a:rPr>
                <a:t>High </a:t>
              </a:r>
            </a:p>
            <a:p>
              <a:pPr algn="ctr"/>
              <a:r>
                <a:rPr lang="en-US" sz="1000" dirty="0">
                  <a:latin typeface="Tahoma" pitchFamily="34" charset="0"/>
                  <a:ea typeface="ＭＳ Ｐゴシック" charset="-128"/>
                  <a:cs typeface="Arial" pitchFamily="34" charset="0"/>
                </a:rPr>
                <a:t>Throughput</a:t>
              </a:r>
            </a:p>
            <a:p>
              <a:pPr algn="ctr"/>
              <a:r>
                <a:rPr lang="en-US" sz="1000" dirty="0">
                  <a:latin typeface="Tahoma" pitchFamily="34" charset="0"/>
                  <a:ea typeface="ＭＳ Ｐゴシック" charset="-128"/>
                  <a:cs typeface="Arial" pitchFamily="34" charset="0"/>
                </a:rPr>
                <a:t>(&gt;100 Mbps)</a:t>
              </a:r>
            </a:p>
          </p:txBody>
        </p:sp>
        <p:sp>
          <p:nvSpPr>
            <p:cNvPr id="77" name="AutoShape 43"/>
            <p:cNvSpPr>
              <a:spLocks noChangeArrowheads="1"/>
            </p:cNvSpPr>
            <p:nvPr/>
          </p:nvSpPr>
          <p:spPr bwMode="auto">
            <a:xfrm>
              <a:off x="4508865" y="2160984"/>
              <a:ext cx="952500" cy="473075"/>
            </a:xfrm>
            <a:prstGeom prst="cube">
              <a:avLst>
                <a:gd name="adj" fmla="val 10069"/>
              </a:avLst>
            </a:prstGeom>
            <a:solidFill>
              <a:srgbClr val="99CCFF"/>
            </a:solidFill>
            <a:ln w="9525">
              <a:solidFill>
                <a:schemeClr val="tx1"/>
              </a:solidFill>
              <a:miter lim="800000"/>
              <a:headEnd/>
              <a:tailEnd/>
            </a:ln>
          </p:spPr>
          <p:txBody>
            <a:bodyPr wrap="none" anchor="ctr"/>
            <a:lstStyle/>
            <a:p>
              <a:pPr algn="ctr"/>
              <a:r>
                <a:rPr lang="en-US" sz="1000" dirty="0">
                  <a:latin typeface="Tahoma" pitchFamily="34" charset="0"/>
                  <a:ea typeface="ＭＳ Ｐゴシック" charset="-128"/>
                  <a:cs typeface="Arial" pitchFamily="34" charset="0"/>
                </a:rPr>
                <a:t>11z</a:t>
              </a:r>
            </a:p>
            <a:p>
              <a:pPr algn="ctr"/>
              <a:r>
                <a:rPr lang="en-US" sz="1000" dirty="0">
                  <a:latin typeface="Tahoma" pitchFamily="34" charset="0"/>
                  <a:ea typeface="ＭＳ Ｐゴシック" charset="-128"/>
                  <a:cs typeface="Arial" pitchFamily="34" charset="0"/>
                </a:rPr>
                <a:t>TDLS</a:t>
              </a:r>
            </a:p>
          </p:txBody>
        </p:sp>
        <p:sp>
          <p:nvSpPr>
            <p:cNvPr id="78" name="AutoShape 44"/>
            <p:cNvSpPr>
              <a:spLocks noChangeArrowheads="1"/>
            </p:cNvSpPr>
            <p:nvPr/>
          </p:nvSpPr>
          <p:spPr bwMode="auto">
            <a:xfrm>
              <a:off x="4490839" y="4890112"/>
              <a:ext cx="962025" cy="723900"/>
            </a:xfrm>
            <a:prstGeom prst="cube">
              <a:avLst>
                <a:gd name="adj" fmla="val 10069"/>
              </a:avLst>
            </a:prstGeom>
            <a:solidFill>
              <a:srgbClr val="99CCFF"/>
            </a:solidFill>
            <a:ln w="9525">
              <a:solidFill>
                <a:schemeClr val="tx1"/>
              </a:solidFill>
              <a:miter lim="800000"/>
              <a:headEnd/>
              <a:tailEnd/>
            </a:ln>
          </p:spPr>
          <p:txBody>
            <a:bodyPr wrap="none" anchor="ctr"/>
            <a:lstStyle/>
            <a:p>
              <a:pPr algn="ctr"/>
              <a:r>
                <a:rPr lang="en-US" sz="1000" dirty="0">
                  <a:latin typeface="Tahoma" pitchFamily="34" charset="0"/>
                  <a:ea typeface="ＭＳ Ｐゴシック" charset="-128"/>
                  <a:cs typeface="Arial" pitchFamily="34" charset="0"/>
                </a:rPr>
                <a:t>11p</a:t>
              </a:r>
            </a:p>
            <a:p>
              <a:pPr algn="ctr"/>
              <a:r>
                <a:rPr lang="en-US" sz="1000" dirty="0">
                  <a:latin typeface="Tahoma" pitchFamily="34" charset="0"/>
                  <a:ea typeface="ＭＳ Ｐゴシック" charset="-128"/>
                  <a:cs typeface="Arial" pitchFamily="34" charset="0"/>
                </a:rPr>
                <a:t>WAVE</a:t>
              </a:r>
            </a:p>
          </p:txBody>
        </p:sp>
      </p:grpSp>
      <p:sp>
        <p:nvSpPr>
          <p:cNvPr id="79" name="Right Arrow 78"/>
          <p:cNvSpPr/>
          <p:nvPr/>
        </p:nvSpPr>
        <p:spPr bwMode="auto">
          <a:xfrm rot="10800000">
            <a:off x="7178991" y="3113141"/>
            <a:ext cx="445118" cy="426058"/>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GB"/>
          </a:p>
        </p:txBody>
      </p:sp>
      <p:grpSp>
        <p:nvGrpSpPr>
          <p:cNvPr id="80" name="Group 79"/>
          <p:cNvGrpSpPr/>
          <p:nvPr/>
        </p:nvGrpSpPr>
        <p:grpSpPr>
          <a:xfrm>
            <a:off x="7541801" y="733396"/>
            <a:ext cx="1463004" cy="5185555"/>
            <a:chOff x="2717240" y="739083"/>
            <a:chExt cx="1463004" cy="5185555"/>
          </a:xfrm>
        </p:grpSpPr>
        <p:sp>
          <p:nvSpPr>
            <p:cNvPr id="81" name="AutoShape 11"/>
            <p:cNvSpPr>
              <a:spLocks noChangeArrowheads="1"/>
            </p:cNvSpPr>
            <p:nvPr/>
          </p:nvSpPr>
          <p:spPr bwMode="auto">
            <a:xfrm>
              <a:off x="2717240" y="739083"/>
              <a:ext cx="1463004" cy="5185555"/>
            </a:xfrm>
            <a:prstGeom prst="cube">
              <a:avLst>
                <a:gd name="adj" fmla="val 4486"/>
              </a:avLst>
            </a:prstGeom>
            <a:solidFill>
              <a:srgbClr val="FFCC00"/>
            </a:solidFill>
            <a:ln w="9525">
              <a:solidFill>
                <a:schemeClr val="tx1"/>
              </a:solidFill>
              <a:miter lim="800000"/>
              <a:headEnd/>
              <a:tailEnd/>
            </a:ln>
          </p:spPr>
          <p:txBody>
            <a:bodyPr wrap="none" anchor="ctr"/>
            <a:lstStyle/>
            <a:p>
              <a:pPr algn="ctr" eaLnBrk="0" hangingPunct="0"/>
              <a:r>
                <a:rPr lang="en-US" sz="1400" dirty="0">
                  <a:latin typeface="Arial" panose="020B0604020202020204" pitchFamily="34" charset="0"/>
                  <a:cs typeface="Arial" panose="020B0604020202020204" pitchFamily="34" charset="0"/>
                </a:rPr>
                <a:t>802.11</a:t>
              </a:r>
            </a:p>
            <a:p>
              <a:pPr algn="ctr" eaLnBrk="0" hangingPunct="0"/>
              <a:r>
                <a:rPr lang="en-US" sz="1400" dirty="0">
                  <a:latin typeface="Arial" panose="020B0604020202020204" pitchFamily="34" charset="0"/>
                  <a:cs typeface="Arial" panose="020B0604020202020204" pitchFamily="34" charset="0"/>
                </a:rPr>
                <a:t>-2007</a:t>
              </a:r>
            </a:p>
          </p:txBody>
        </p:sp>
        <p:sp>
          <p:nvSpPr>
            <p:cNvPr id="82" name="AutoShape 15"/>
            <p:cNvSpPr>
              <a:spLocks noChangeArrowheads="1"/>
            </p:cNvSpPr>
            <p:nvPr/>
          </p:nvSpPr>
          <p:spPr bwMode="auto">
            <a:xfrm>
              <a:off x="2896746" y="4954486"/>
              <a:ext cx="990897" cy="457200"/>
            </a:xfrm>
            <a:prstGeom prst="cube">
              <a:avLst>
                <a:gd name="adj" fmla="val 4514"/>
              </a:avLst>
            </a:prstGeom>
            <a:solidFill>
              <a:srgbClr val="99CCFF"/>
            </a:solidFill>
            <a:ln w="9525">
              <a:solidFill>
                <a:schemeClr val="tx1"/>
              </a:solidFill>
              <a:miter lim="800000"/>
              <a:headEnd/>
              <a:tailEnd/>
            </a:ln>
          </p:spPr>
          <p:txBody>
            <a:bodyPr wrap="none" anchor="ctr"/>
            <a:lstStyle/>
            <a:p>
              <a:pPr algn="ctr"/>
              <a:r>
                <a:rPr lang="en-US" sz="1000" dirty="0">
                  <a:latin typeface="Tahoma" pitchFamily="34" charset="0"/>
                  <a:ea typeface="ＭＳ Ｐゴシック" charset="-128"/>
                  <a:cs typeface="Arial" pitchFamily="34" charset="0"/>
                </a:rPr>
                <a:t>11g</a:t>
              </a:r>
            </a:p>
            <a:p>
              <a:pPr algn="ctr"/>
              <a:r>
                <a:rPr lang="en-US" sz="1000" dirty="0">
                  <a:latin typeface="Tahoma" pitchFamily="34" charset="0"/>
                  <a:ea typeface="ＭＳ Ｐゴシック" charset="-128"/>
                  <a:cs typeface="Arial" pitchFamily="34" charset="0"/>
                </a:rPr>
                <a:t>54 Mbps</a:t>
              </a:r>
            </a:p>
            <a:p>
              <a:pPr algn="ctr"/>
              <a:r>
                <a:rPr lang="en-US" sz="1000" dirty="0">
                  <a:latin typeface="Tahoma" pitchFamily="34" charset="0"/>
                  <a:ea typeface="ＭＳ Ｐゴシック" charset="-128"/>
                  <a:cs typeface="Arial" pitchFamily="34" charset="0"/>
                </a:rPr>
                <a:t>2.4GHz</a:t>
              </a:r>
            </a:p>
          </p:txBody>
        </p:sp>
        <p:sp>
          <p:nvSpPr>
            <p:cNvPr id="83" name="AutoShape 16"/>
            <p:cNvSpPr>
              <a:spLocks noChangeArrowheads="1"/>
            </p:cNvSpPr>
            <p:nvPr/>
          </p:nvSpPr>
          <p:spPr bwMode="auto">
            <a:xfrm>
              <a:off x="2936107" y="1066800"/>
              <a:ext cx="990896" cy="376238"/>
            </a:xfrm>
            <a:prstGeom prst="cube">
              <a:avLst>
                <a:gd name="adj" fmla="val 10069"/>
              </a:avLst>
            </a:prstGeom>
            <a:solidFill>
              <a:srgbClr val="99CCFF"/>
            </a:solidFill>
            <a:ln w="9525">
              <a:solidFill>
                <a:schemeClr val="tx1"/>
              </a:solidFill>
              <a:miter lim="800000"/>
              <a:headEnd/>
              <a:tailEnd/>
            </a:ln>
          </p:spPr>
          <p:txBody>
            <a:bodyPr wrap="none" anchor="ctr"/>
            <a:lstStyle/>
            <a:p>
              <a:pPr algn="ctr"/>
              <a:r>
                <a:rPr lang="en-US" sz="1000" dirty="0">
                  <a:latin typeface="Tahoma" pitchFamily="34" charset="0"/>
                  <a:ea typeface="ＭＳ Ｐゴシック" charset="-128"/>
                  <a:cs typeface="Arial" pitchFamily="34" charset="0"/>
                </a:rPr>
                <a:t>11e</a:t>
              </a:r>
            </a:p>
            <a:p>
              <a:pPr algn="ctr"/>
              <a:r>
                <a:rPr lang="en-US" sz="1000" dirty="0" err="1">
                  <a:latin typeface="Tahoma" pitchFamily="34" charset="0"/>
                  <a:ea typeface="ＭＳ Ｐゴシック" charset="-128"/>
                  <a:cs typeface="Arial" pitchFamily="34" charset="0"/>
                </a:rPr>
                <a:t>QoS</a:t>
              </a:r>
              <a:endParaRPr lang="en-US" sz="1000" dirty="0">
                <a:latin typeface="Tahoma" pitchFamily="34" charset="0"/>
                <a:ea typeface="ＭＳ Ｐゴシック" charset="-128"/>
                <a:cs typeface="Arial" pitchFamily="34" charset="0"/>
              </a:endParaRPr>
            </a:p>
          </p:txBody>
        </p:sp>
        <p:sp>
          <p:nvSpPr>
            <p:cNvPr id="84" name="AutoShape 17"/>
            <p:cNvSpPr>
              <a:spLocks noChangeArrowheads="1"/>
            </p:cNvSpPr>
            <p:nvPr/>
          </p:nvSpPr>
          <p:spPr bwMode="auto">
            <a:xfrm>
              <a:off x="2920265" y="2116931"/>
              <a:ext cx="969802" cy="376238"/>
            </a:xfrm>
            <a:prstGeom prst="cube">
              <a:avLst>
                <a:gd name="adj" fmla="val 10069"/>
              </a:avLst>
            </a:prstGeom>
            <a:solidFill>
              <a:srgbClr val="99CCFF"/>
            </a:solidFill>
            <a:ln w="9525">
              <a:solidFill>
                <a:schemeClr val="tx1"/>
              </a:solidFill>
              <a:miter lim="800000"/>
              <a:headEnd/>
              <a:tailEnd/>
            </a:ln>
          </p:spPr>
          <p:txBody>
            <a:bodyPr wrap="none" anchor="ctr"/>
            <a:lstStyle/>
            <a:p>
              <a:pPr algn="ctr"/>
              <a:r>
                <a:rPr lang="en-US" sz="1000" dirty="0">
                  <a:latin typeface="Tahoma" pitchFamily="34" charset="0"/>
                  <a:ea typeface="ＭＳ Ｐゴシック" charset="-128"/>
                  <a:cs typeface="Arial" pitchFamily="34" charset="0"/>
                </a:rPr>
                <a:t>11i</a:t>
              </a:r>
            </a:p>
            <a:p>
              <a:pPr algn="ctr"/>
              <a:r>
                <a:rPr lang="en-US" sz="1000" dirty="0">
                  <a:latin typeface="Tahoma" pitchFamily="34" charset="0"/>
                  <a:ea typeface="ＭＳ Ｐゴシック" charset="-128"/>
                  <a:cs typeface="Arial" pitchFamily="34" charset="0"/>
                </a:rPr>
                <a:t>Security</a:t>
              </a:r>
            </a:p>
          </p:txBody>
        </p:sp>
        <p:sp>
          <p:nvSpPr>
            <p:cNvPr id="85" name="AutoShape 19"/>
            <p:cNvSpPr>
              <a:spLocks noChangeArrowheads="1"/>
            </p:cNvSpPr>
            <p:nvPr/>
          </p:nvSpPr>
          <p:spPr bwMode="auto">
            <a:xfrm>
              <a:off x="2937449" y="1515293"/>
              <a:ext cx="989554" cy="522783"/>
            </a:xfrm>
            <a:prstGeom prst="cube">
              <a:avLst>
                <a:gd name="adj" fmla="val 10069"/>
              </a:avLst>
            </a:prstGeom>
            <a:solidFill>
              <a:srgbClr val="99CCFF"/>
            </a:solidFill>
            <a:ln w="9525">
              <a:solidFill>
                <a:schemeClr val="tx1"/>
              </a:solidFill>
              <a:miter lim="800000"/>
              <a:headEnd/>
              <a:tailEnd/>
            </a:ln>
          </p:spPr>
          <p:txBody>
            <a:bodyPr wrap="none" anchor="ctr"/>
            <a:lstStyle/>
            <a:p>
              <a:pPr algn="ctr"/>
              <a:r>
                <a:rPr lang="en-US" sz="1000" dirty="0">
                  <a:latin typeface="Tahoma" pitchFamily="34" charset="0"/>
                  <a:ea typeface="ＭＳ Ｐゴシック" charset="-128"/>
                  <a:cs typeface="Arial" pitchFamily="34" charset="0"/>
                </a:rPr>
                <a:t>11h</a:t>
              </a:r>
            </a:p>
            <a:p>
              <a:pPr algn="ctr"/>
              <a:r>
                <a:rPr lang="en-US" sz="1000" dirty="0">
                  <a:latin typeface="Tahoma" pitchFamily="34" charset="0"/>
                  <a:ea typeface="ＭＳ Ｐゴシック" charset="-128"/>
                  <a:cs typeface="Arial" pitchFamily="34" charset="0"/>
                </a:rPr>
                <a:t>DFS &amp; TPC</a:t>
              </a:r>
            </a:p>
          </p:txBody>
        </p:sp>
        <p:sp>
          <p:nvSpPr>
            <p:cNvPr id="86" name="AutoShape 18"/>
            <p:cNvSpPr>
              <a:spLocks noChangeArrowheads="1"/>
            </p:cNvSpPr>
            <p:nvPr/>
          </p:nvSpPr>
          <p:spPr bwMode="auto">
            <a:xfrm>
              <a:off x="2917522" y="4092342"/>
              <a:ext cx="990896" cy="376238"/>
            </a:xfrm>
            <a:prstGeom prst="cube">
              <a:avLst>
                <a:gd name="adj" fmla="val 6597"/>
              </a:avLst>
            </a:prstGeom>
            <a:solidFill>
              <a:srgbClr val="99CCFF"/>
            </a:solidFill>
            <a:ln w="9525">
              <a:solidFill>
                <a:schemeClr val="tx1"/>
              </a:solidFill>
              <a:miter lim="800000"/>
              <a:headEnd/>
              <a:tailEnd/>
            </a:ln>
          </p:spPr>
          <p:txBody>
            <a:bodyPr wrap="none" anchor="ctr"/>
            <a:lstStyle/>
            <a:p>
              <a:pPr algn="ctr"/>
              <a:r>
                <a:rPr lang="en-US" sz="1000" dirty="0">
                  <a:latin typeface="Tahoma" pitchFamily="34" charset="0"/>
                  <a:ea typeface="ＭＳ Ｐゴシック" charset="-128"/>
                  <a:cs typeface="Arial" pitchFamily="34" charset="0"/>
                </a:rPr>
                <a:t>11j</a:t>
              </a:r>
            </a:p>
            <a:p>
              <a:pPr algn="ctr"/>
              <a:r>
                <a:rPr lang="en-US" sz="1000" dirty="0">
                  <a:latin typeface="Tahoma" pitchFamily="34" charset="0"/>
                  <a:ea typeface="ＭＳ Ｐゴシック" charset="-128"/>
                  <a:cs typeface="Arial" pitchFamily="34" charset="0"/>
                </a:rPr>
                <a:t>JP bands</a:t>
              </a:r>
              <a:r>
                <a:rPr lang="en-US" sz="1000" dirty="0">
                  <a:solidFill>
                    <a:schemeClr val="bg1"/>
                  </a:solidFill>
                  <a:latin typeface="Tahoma" pitchFamily="34" charset="0"/>
                  <a:ea typeface="ＭＳ Ｐゴシック" charset="-128"/>
                  <a:cs typeface="Arial" pitchFamily="34" charset="0"/>
                </a:rPr>
                <a:t> </a:t>
              </a:r>
            </a:p>
          </p:txBody>
        </p:sp>
        <p:sp>
          <p:nvSpPr>
            <p:cNvPr id="87" name="AutoShape 18"/>
            <p:cNvSpPr>
              <a:spLocks noChangeArrowheads="1"/>
            </p:cNvSpPr>
            <p:nvPr/>
          </p:nvSpPr>
          <p:spPr bwMode="auto">
            <a:xfrm>
              <a:off x="2922200" y="2699543"/>
              <a:ext cx="998408" cy="376238"/>
            </a:xfrm>
            <a:prstGeom prst="cube">
              <a:avLst>
                <a:gd name="adj" fmla="val 6597"/>
              </a:avLst>
            </a:prstGeom>
            <a:solidFill>
              <a:schemeClr val="bg2">
                <a:lumMod val="20000"/>
                <a:lumOff val="80000"/>
              </a:schemeClr>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en-US" sz="1000" dirty="0">
                  <a:solidFill>
                    <a:schemeClr val="bg2">
                      <a:lumMod val="75000"/>
                    </a:schemeClr>
                  </a:solidFill>
                  <a:latin typeface="Tahoma" pitchFamily="34" charset="0"/>
                  <a:ea typeface="ＭＳ Ｐゴシック" charset="-128"/>
                  <a:cs typeface="Arial" charset="0"/>
                </a:rPr>
                <a:t>11f </a:t>
              </a:r>
            </a:p>
            <a:p>
              <a:pPr algn="ctr">
                <a:defRPr/>
              </a:pPr>
              <a:r>
                <a:rPr lang="en-US" sz="1000" dirty="0">
                  <a:solidFill>
                    <a:schemeClr val="bg2">
                      <a:lumMod val="75000"/>
                    </a:schemeClr>
                  </a:solidFill>
                  <a:latin typeface="Tahoma" pitchFamily="34" charset="0"/>
                  <a:ea typeface="ＭＳ Ｐゴシック" charset="-128"/>
                  <a:cs typeface="Arial" charset="0"/>
                </a:rPr>
                <a:t>Inter AP </a:t>
              </a:r>
            </a:p>
          </p:txBody>
        </p:sp>
      </p:grpSp>
      <p:sp>
        <p:nvSpPr>
          <p:cNvPr id="88" name="Right Arrow 87"/>
          <p:cNvSpPr/>
          <p:nvPr/>
        </p:nvSpPr>
        <p:spPr bwMode="auto">
          <a:xfrm rot="10800000">
            <a:off x="8891447" y="3113141"/>
            <a:ext cx="445118" cy="426058"/>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GB"/>
          </a:p>
        </p:txBody>
      </p:sp>
      <p:grpSp>
        <p:nvGrpSpPr>
          <p:cNvPr id="89" name="Group 88"/>
          <p:cNvGrpSpPr/>
          <p:nvPr/>
        </p:nvGrpSpPr>
        <p:grpSpPr>
          <a:xfrm>
            <a:off x="9205088" y="733396"/>
            <a:ext cx="1175220" cy="5185555"/>
            <a:chOff x="1180690" y="739083"/>
            <a:chExt cx="1164003" cy="5185555"/>
          </a:xfrm>
        </p:grpSpPr>
        <p:sp>
          <p:nvSpPr>
            <p:cNvPr id="90" name="AutoShape 11"/>
            <p:cNvSpPr>
              <a:spLocks noChangeArrowheads="1"/>
            </p:cNvSpPr>
            <p:nvPr/>
          </p:nvSpPr>
          <p:spPr bwMode="auto">
            <a:xfrm>
              <a:off x="1180690" y="739083"/>
              <a:ext cx="1164003" cy="5185555"/>
            </a:xfrm>
            <a:prstGeom prst="cube">
              <a:avLst>
                <a:gd name="adj" fmla="val 4486"/>
              </a:avLst>
            </a:prstGeom>
            <a:solidFill>
              <a:srgbClr val="FFCC00"/>
            </a:solidFill>
            <a:ln w="9525">
              <a:solidFill>
                <a:schemeClr val="tx1"/>
              </a:solidFill>
              <a:miter lim="800000"/>
              <a:headEnd/>
              <a:tailEnd/>
            </a:ln>
          </p:spPr>
          <p:txBody>
            <a:bodyPr wrap="none" anchor="ctr"/>
            <a:lstStyle/>
            <a:p>
              <a:pPr algn="ctr" eaLnBrk="0" hangingPunct="0"/>
              <a:r>
                <a:rPr lang="en-US" sz="1400" dirty="0">
                  <a:latin typeface="Arial" panose="020B0604020202020204" pitchFamily="34" charset="0"/>
                  <a:cs typeface="Arial" panose="020B0604020202020204" pitchFamily="34" charset="0"/>
                </a:rPr>
                <a:t>802.11</a:t>
              </a:r>
            </a:p>
            <a:p>
              <a:pPr algn="ctr" eaLnBrk="0" hangingPunct="0"/>
              <a:r>
                <a:rPr lang="en-US" sz="1400" dirty="0">
                  <a:latin typeface="Arial" panose="020B0604020202020204" pitchFamily="34" charset="0"/>
                  <a:cs typeface="Arial" panose="020B0604020202020204" pitchFamily="34" charset="0"/>
                </a:rPr>
                <a:t>-2003</a:t>
              </a:r>
            </a:p>
          </p:txBody>
        </p:sp>
        <p:sp>
          <p:nvSpPr>
            <p:cNvPr id="91" name="AutoShape 14"/>
            <p:cNvSpPr>
              <a:spLocks noChangeArrowheads="1"/>
            </p:cNvSpPr>
            <p:nvPr/>
          </p:nvSpPr>
          <p:spPr bwMode="auto">
            <a:xfrm>
              <a:off x="1335530" y="4015172"/>
              <a:ext cx="833438" cy="536575"/>
            </a:xfrm>
            <a:prstGeom prst="cube">
              <a:avLst>
                <a:gd name="adj" fmla="val 4514"/>
              </a:avLst>
            </a:prstGeom>
            <a:solidFill>
              <a:srgbClr val="99CCFF"/>
            </a:solidFill>
            <a:ln w="9525">
              <a:solidFill>
                <a:schemeClr val="tx1"/>
              </a:solidFill>
              <a:miter lim="800000"/>
              <a:headEnd/>
              <a:tailEnd/>
            </a:ln>
          </p:spPr>
          <p:txBody>
            <a:bodyPr wrap="none" anchor="ctr"/>
            <a:lstStyle/>
            <a:p>
              <a:pPr algn="ctr"/>
              <a:r>
                <a:rPr lang="en-US" sz="1000" dirty="0">
                  <a:latin typeface="Tahoma" pitchFamily="34" charset="0"/>
                  <a:ea typeface="ＭＳ Ｐゴシック" charset="-128"/>
                  <a:cs typeface="Arial" pitchFamily="34" charset="0"/>
                </a:rPr>
                <a:t>11a </a:t>
              </a:r>
            </a:p>
            <a:p>
              <a:pPr algn="ctr"/>
              <a:r>
                <a:rPr lang="en-US" sz="1000" dirty="0">
                  <a:latin typeface="Tahoma" pitchFamily="34" charset="0"/>
                  <a:ea typeface="ＭＳ Ｐゴシック" charset="-128"/>
                  <a:cs typeface="Arial" pitchFamily="34" charset="0"/>
                </a:rPr>
                <a:t>54 Mbps</a:t>
              </a:r>
            </a:p>
            <a:p>
              <a:pPr algn="ctr"/>
              <a:r>
                <a:rPr lang="en-US" sz="1000" dirty="0">
                  <a:latin typeface="Tahoma" pitchFamily="34" charset="0"/>
                  <a:ea typeface="ＭＳ Ｐゴシック" charset="-128"/>
                  <a:cs typeface="Arial" pitchFamily="34" charset="0"/>
                </a:rPr>
                <a:t>5GHz</a:t>
              </a:r>
            </a:p>
          </p:txBody>
        </p:sp>
        <p:sp>
          <p:nvSpPr>
            <p:cNvPr id="92" name="AutoShape 15"/>
            <p:cNvSpPr>
              <a:spLocks noChangeArrowheads="1"/>
            </p:cNvSpPr>
            <p:nvPr/>
          </p:nvSpPr>
          <p:spPr bwMode="auto">
            <a:xfrm>
              <a:off x="1316503" y="4905622"/>
              <a:ext cx="838200" cy="606426"/>
            </a:xfrm>
            <a:prstGeom prst="cube">
              <a:avLst>
                <a:gd name="adj" fmla="val 4514"/>
              </a:avLst>
            </a:prstGeom>
            <a:solidFill>
              <a:srgbClr val="99CCFF"/>
            </a:solidFill>
            <a:ln w="9525">
              <a:solidFill>
                <a:schemeClr val="tx1"/>
              </a:solidFill>
              <a:miter lim="800000"/>
              <a:headEnd/>
              <a:tailEnd/>
            </a:ln>
          </p:spPr>
          <p:txBody>
            <a:bodyPr wrap="none" anchor="ctr"/>
            <a:lstStyle/>
            <a:p>
              <a:pPr algn="ctr"/>
              <a:r>
                <a:rPr lang="en-US" sz="1000" dirty="0">
                  <a:latin typeface="Tahoma" pitchFamily="34" charset="0"/>
                  <a:ea typeface="ＭＳ Ｐゴシック" charset="-128"/>
                  <a:cs typeface="Arial" pitchFamily="34" charset="0"/>
                </a:rPr>
                <a:t>11b</a:t>
              </a:r>
            </a:p>
            <a:p>
              <a:pPr algn="ctr"/>
              <a:r>
                <a:rPr lang="en-US" sz="1000" dirty="0">
                  <a:latin typeface="Tahoma" pitchFamily="34" charset="0"/>
                  <a:ea typeface="ＭＳ Ｐゴシック" charset="-128"/>
                  <a:cs typeface="Arial" pitchFamily="34" charset="0"/>
                </a:rPr>
                <a:t>11 Mbps</a:t>
              </a:r>
            </a:p>
            <a:p>
              <a:pPr algn="ctr"/>
              <a:r>
                <a:rPr lang="en-US" sz="1000" dirty="0">
                  <a:latin typeface="Tahoma" pitchFamily="34" charset="0"/>
                  <a:ea typeface="ＭＳ Ｐゴシック" charset="-128"/>
                  <a:cs typeface="Arial" pitchFamily="34" charset="0"/>
                </a:rPr>
                <a:t>2.4GHz</a:t>
              </a:r>
            </a:p>
          </p:txBody>
        </p:sp>
        <p:sp>
          <p:nvSpPr>
            <p:cNvPr id="93" name="AutoShape 18"/>
            <p:cNvSpPr>
              <a:spLocks noChangeArrowheads="1"/>
            </p:cNvSpPr>
            <p:nvPr/>
          </p:nvSpPr>
          <p:spPr bwMode="auto">
            <a:xfrm>
              <a:off x="1334038" y="2118109"/>
              <a:ext cx="838200" cy="376238"/>
            </a:xfrm>
            <a:prstGeom prst="cube">
              <a:avLst>
                <a:gd name="adj" fmla="val 6597"/>
              </a:avLst>
            </a:prstGeom>
            <a:solidFill>
              <a:srgbClr val="99CCFF"/>
            </a:solidFill>
            <a:ln w="9525">
              <a:solidFill>
                <a:schemeClr val="tx1"/>
              </a:solidFill>
              <a:miter lim="800000"/>
              <a:headEnd/>
              <a:tailEnd/>
            </a:ln>
          </p:spPr>
          <p:txBody>
            <a:bodyPr wrap="none" anchor="ctr"/>
            <a:lstStyle/>
            <a:p>
              <a:pPr algn="ctr"/>
              <a:r>
                <a:rPr lang="en-US" sz="1000" dirty="0">
                  <a:latin typeface="Tahoma" pitchFamily="34" charset="0"/>
                  <a:ea typeface="ＭＳ Ｐゴシック" charset="-128"/>
                  <a:cs typeface="Arial" pitchFamily="34" charset="0"/>
                </a:rPr>
                <a:t>11d</a:t>
              </a:r>
            </a:p>
            <a:p>
              <a:pPr algn="ctr"/>
              <a:r>
                <a:rPr lang="en-US" sz="1000" dirty="0">
                  <a:latin typeface="Tahoma" pitchFamily="34" charset="0"/>
                  <a:ea typeface="ＭＳ Ｐゴシック" charset="-128"/>
                  <a:cs typeface="Arial" pitchFamily="34" charset="0"/>
                </a:rPr>
                <a:t>Intl roaming</a:t>
              </a:r>
              <a:r>
                <a:rPr lang="en-US" sz="1000" dirty="0">
                  <a:solidFill>
                    <a:schemeClr val="bg1"/>
                  </a:solidFill>
                  <a:latin typeface="Tahoma" pitchFamily="34" charset="0"/>
                  <a:ea typeface="ＭＳ Ｐゴシック" charset="-128"/>
                  <a:cs typeface="Arial" pitchFamily="34" charset="0"/>
                </a:rPr>
                <a:t> </a:t>
              </a:r>
            </a:p>
          </p:txBody>
        </p:sp>
      </p:grpSp>
      <p:sp>
        <p:nvSpPr>
          <p:cNvPr id="94" name="Right Arrow 93"/>
          <p:cNvSpPr/>
          <p:nvPr/>
        </p:nvSpPr>
        <p:spPr bwMode="auto">
          <a:xfrm rot="10800000">
            <a:off x="10158785" y="3079053"/>
            <a:ext cx="445118" cy="426058"/>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GB"/>
          </a:p>
        </p:txBody>
      </p:sp>
      <p:sp>
        <p:nvSpPr>
          <p:cNvPr id="95" name="AutoShape 12"/>
          <p:cNvSpPr>
            <a:spLocks noChangeArrowheads="1"/>
          </p:cNvSpPr>
          <p:nvPr/>
        </p:nvSpPr>
        <p:spPr bwMode="auto">
          <a:xfrm>
            <a:off x="10591800" y="1421170"/>
            <a:ext cx="685800" cy="3810000"/>
          </a:xfrm>
          <a:prstGeom prst="cube">
            <a:avLst>
              <a:gd name="adj" fmla="val 4514"/>
            </a:avLst>
          </a:prstGeom>
          <a:solidFill>
            <a:srgbClr val="FFC000"/>
          </a:solidFill>
          <a:ln w="9525">
            <a:solidFill>
              <a:schemeClr val="tx1"/>
            </a:solidFill>
            <a:miter lim="800000"/>
            <a:headEnd/>
            <a:tailEnd/>
          </a:ln>
        </p:spPr>
        <p:txBody>
          <a:bodyPr wrap="none" anchor="ctr"/>
          <a:lstStyle/>
          <a:p>
            <a:pPr algn="ctr"/>
            <a:r>
              <a:rPr lang="en-US" sz="1400" dirty="0">
                <a:latin typeface="Arial" panose="020B0604020202020204" pitchFamily="34" charset="0"/>
                <a:cs typeface="Arial" panose="020B0604020202020204" pitchFamily="34" charset="0"/>
              </a:rPr>
              <a:t>IEEE</a:t>
            </a:r>
          </a:p>
          <a:p>
            <a:pPr algn="ctr"/>
            <a:r>
              <a:rPr lang="en-US" sz="1400" dirty="0" err="1">
                <a:latin typeface="Arial" panose="020B0604020202020204" pitchFamily="34" charset="0"/>
                <a:cs typeface="Arial" panose="020B0604020202020204" pitchFamily="34" charset="0"/>
              </a:rPr>
              <a:t>Std</a:t>
            </a:r>
            <a:endParaRPr lang="en-US" sz="1400" dirty="0">
              <a:latin typeface="Arial" panose="020B0604020202020204" pitchFamily="34" charset="0"/>
              <a:cs typeface="Arial" panose="020B0604020202020204" pitchFamily="34" charset="0"/>
            </a:endParaRPr>
          </a:p>
          <a:p>
            <a:pPr algn="ctr"/>
            <a:r>
              <a:rPr lang="en-US" sz="1400" dirty="0">
                <a:latin typeface="Arial" panose="020B0604020202020204" pitchFamily="34" charset="0"/>
                <a:cs typeface="Arial" panose="020B0604020202020204" pitchFamily="34" charset="0"/>
              </a:rPr>
              <a:t>802.11</a:t>
            </a:r>
          </a:p>
          <a:p>
            <a:pPr algn="ctr"/>
            <a:r>
              <a:rPr lang="en-US" sz="1400" dirty="0">
                <a:latin typeface="Arial" panose="020B0604020202020204" pitchFamily="34" charset="0"/>
                <a:cs typeface="Arial" panose="020B0604020202020204" pitchFamily="34" charset="0"/>
              </a:rPr>
              <a:t> -1997</a:t>
            </a:r>
          </a:p>
          <a:p>
            <a:pPr algn="ctr"/>
            <a:endParaRPr lang="en-US" sz="1000" dirty="0">
              <a:latin typeface="Tahoma" pitchFamily="34" charset="0"/>
              <a:ea typeface="ＭＳ Ｐゴシック" charset="-128"/>
              <a:cs typeface="Arial" pitchFamily="34" charset="0"/>
            </a:endParaRPr>
          </a:p>
        </p:txBody>
      </p:sp>
      <p:grpSp>
        <p:nvGrpSpPr>
          <p:cNvPr id="96" name="Group 95"/>
          <p:cNvGrpSpPr/>
          <p:nvPr/>
        </p:nvGrpSpPr>
        <p:grpSpPr>
          <a:xfrm>
            <a:off x="911599" y="710932"/>
            <a:ext cx="1676400" cy="5218420"/>
            <a:chOff x="7391400" y="706218"/>
            <a:chExt cx="1676400" cy="5218420"/>
          </a:xfrm>
        </p:grpSpPr>
        <p:sp>
          <p:nvSpPr>
            <p:cNvPr id="97" name="AutoShape 11"/>
            <p:cNvSpPr>
              <a:spLocks noChangeArrowheads="1"/>
            </p:cNvSpPr>
            <p:nvPr/>
          </p:nvSpPr>
          <p:spPr bwMode="auto">
            <a:xfrm>
              <a:off x="7391400" y="706218"/>
              <a:ext cx="1676400" cy="5218420"/>
            </a:xfrm>
            <a:prstGeom prst="cube">
              <a:avLst>
                <a:gd name="adj" fmla="val 4486"/>
              </a:avLst>
            </a:prstGeom>
            <a:solidFill>
              <a:srgbClr val="FFCC00"/>
            </a:solidFill>
            <a:ln w="9525">
              <a:solidFill>
                <a:schemeClr val="tx1"/>
              </a:solidFill>
              <a:miter lim="800000"/>
              <a:headEnd/>
              <a:tailEnd/>
            </a:ln>
          </p:spPr>
          <p:txBody>
            <a:bodyPr wrap="none" anchor="ctr"/>
            <a:lstStyle/>
            <a:p>
              <a:pPr algn="ctr"/>
              <a:r>
                <a:rPr lang="en-US" sz="1400" dirty="0">
                  <a:latin typeface="Arial" panose="020B0604020202020204" pitchFamily="34" charset="0"/>
                  <a:cs typeface="Arial" panose="020B0604020202020204" pitchFamily="34" charset="0"/>
                </a:rPr>
                <a:t>802.11</a:t>
              </a:r>
            </a:p>
            <a:p>
              <a:pPr algn="ctr"/>
              <a:r>
                <a:rPr lang="en-US" sz="1400" dirty="0">
                  <a:latin typeface="Arial" panose="020B0604020202020204" pitchFamily="34" charset="0"/>
                  <a:cs typeface="Arial" panose="020B0604020202020204" pitchFamily="34" charset="0"/>
                </a:rPr>
                <a:t>-2020</a:t>
              </a:r>
            </a:p>
          </p:txBody>
        </p:sp>
        <p:sp>
          <p:nvSpPr>
            <p:cNvPr id="98" name="AutoShape 9"/>
            <p:cNvSpPr>
              <a:spLocks noChangeArrowheads="1"/>
            </p:cNvSpPr>
            <p:nvPr/>
          </p:nvSpPr>
          <p:spPr bwMode="auto">
            <a:xfrm>
              <a:off x="7530420" y="887490"/>
              <a:ext cx="1295400" cy="523797"/>
            </a:xfrm>
            <a:prstGeom prst="cube">
              <a:avLst>
                <a:gd name="adj" fmla="val 10069"/>
              </a:avLst>
            </a:prstGeom>
            <a:solidFill>
              <a:srgbClr val="99CCFF"/>
            </a:solidFill>
            <a:ln w="9525">
              <a:solidFill>
                <a:schemeClr val="tx1"/>
              </a:solidFill>
              <a:miter lim="800000"/>
              <a:headEnd/>
              <a:tailEnd/>
            </a:ln>
          </p:spPr>
          <p:txBody>
            <a:bodyPr wrap="none" anchor="ctr"/>
            <a:lstStyle/>
            <a:p>
              <a:pPr algn="ctr"/>
              <a:r>
                <a:rPr lang="en-US" sz="1100" dirty="0">
                  <a:latin typeface="Tahoma" pitchFamily="34" charset="0"/>
                  <a:ea typeface="ＭＳ Ｐゴシック" charset="-128"/>
                  <a:cs typeface="Arial" pitchFamily="34" charset="0"/>
                </a:rPr>
                <a:t>11aq</a:t>
              </a:r>
            </a:p>
            <a:p>
              <a:pPr algn="ctr"/>
              <a:r>
                <a:rPr lang="en-US" sz="1100" dirty="0">
                  <a:latin typeface="Tahoma" pitchFamily="34" charset="0"/>
                  <a:ea typeface="ＭＳ Ｐゴシック" charset="-128"/>
                  <a:cs typeface="Arial" pitchFamily="34" charset="0"/>
                </a:rPr>
                <a:t>Pre Association</a:t>
              </a:r>
            </a:p>
            <a:p>
              <a:pPr algn="ctr"/>
              <a:r>
                <a:rPr lang="en-US" sz="1100" dirty="0">
                  <a:latin typeface="Tahoma" pitchFamily="34" charset="0"/>
                  <a:ea typeface="ＭＳ Ｐゴシック" charset="-128"/>
                  <a:cs typeface="Arial" pitchFamily="34" charset="0"/>
                </a:rPr>
                <a:t>Discovery</a:t>
              </a:r>
            </a:p>
          </p:txBody>
        </p:sp>
        <p:sp>
          <p:nvSpPr>
            <p:cNvPr id="99" name="AutoShape 10"/>
            <p:cNvSpPr>
              <a:spLocks noChangeArrowheads="1"/>
            </p:cNvSpPr>
            <p:nvPr/>
          </p:nvSpPr>
          <p:spPr bwMode="auto">
            <a:xfrm>
              <a:off x="7530420" y="1740054"/>
              <a:ext cx="1295400" cy="523797"/>
            </a:xfrm>
            <a:prstGeom prst="cube">
              <a:avLst>
                <a:gd name="adj" fmla="val 10069"/>
              </a:avLst>
            </a:prstGeom>
            <a:solidFill>
              <a:srgbClr val="99CCFF"/>
            </a:solidFill>
            <a:ln w="9525">
              <a:solidFill>
                <a:schemeClr val="tx1"/>
              </a:solidFill>
              <a:miter lim="800000"/>
              <a:headEnd/>
              <a:tailEnd/>
            </a:ln>
          </p:spPr>
          <p:txBody>
            <a:bodyPr wrap="none" anchor="ctr"/>
            <a:lstStyle/>
            <a:p>
              <a:pPr algn="ctr"/>
              <a:r>
                <a:rPr lang="en-US" sz="1100" dirty="0">
                  <a:latin typeface="Tahoma" pitchFamily="34" charset="0"/>
                  <a:ea typeface="ＭＳ Ｐゴシック" charset="-128"/>
                  <a:cs typeface="Arial" pitchFamily="34" charset="0"/>
                </a:rPr>
                <a:t>11ak</a:t>
              </a:r>
            </a:p>
            <a:p>
              <a:pPr algn="ctr"/>
              <a:r>
                <a:rPr lang="en-US" sz="1100" dirty="0">
                  <a:latin typeface="Tahoma" pitchFamily="34" charset="0"/>
                  <a:ea typeface="ＭＳ Ｐゴシック" charset="-128"/>
                  <a:cs typeface="Arial" pitchFamily="34" charset="0"/>
                </a:rPr>
                <a:t>General Link</a:t>
              </a:r>
            </a:p>
          </p:txBody>
        </p:sp>
        <p:sp>
          <p:nvSpPr>
            <p:cNvPr id="100" name="AutoShape 41"/>
            <p:cNvSpPr>
              <a:spLocks noChangeArrowheads="1"/>
            </p:cNvSpPr>
            <p:nvPr/>
          </p:nvSpPr>
          <p:spPr bwMode="auto">
            <a:xfrm>
              <a:off x="7550534" y="3955701"/>
              <a:ext cx="1308100" cy="451100"/>
            </a:xfrm>
            <a:prstGeom prst="cube">
              <a:avLst>
                <a:gd name="adj" fmla="val 10069"/>
              </a:avLst>
            </a:prstGeom>
            <a:solidFill>
              <a:srgbClr val="99CCFF"/>
            </a:solidFill>
            <a:ln w="9525">
              <a:solidFill>
                <a:schemeClr val="tx1"/>
              </a:solidFill>
              <a:miter lim="800000"/>
              <a:headEnd/>
              <a:tailEnd/>
            </a:ln>
          </p:spPr>
          <p:txBody>
            <a:bodyPr wrap="none" anchor="ctr"/>
            <a:lstStyle/>
            <a:p>
              <a:pPr algn="ctr"/>
              <a:r>
                <a:rPr lang="en-US" sz="1050" dirty="0">
                  <a:latin typeface="Tahoma" pitchFamily="34" charset="0"/>
                  <a:ea typeface="ＭＳ Ｐゴシック" charset="-128"/>
                  <a:cs typeface="Arial" pitchFamily="34" charset="0"/>
                </a:rPr>
                <a:t>11ah </a:t>
              </a:r>
            </a:p>
            <a:p>
              <a:pPr algn="ctr"/>
              <a:r>
                <a:rPr lang="en-US" sz="1050" dirty="0">
                  <a:latin typeface="Tahoma" pitchFamily="34" charset="0"/>
                  <a:ea typeface="ＭＳ Ｐゴシック" charset="-128"/>
                  <a:cs typeface="Arial" pitchFamily="34" charset="0"/>
                </a:rPr>
                <a:t>Sub 1 GHz</a:t>
              </a:r>
            </a:p>
          </p:txBody>
        </p:sp>
        <p:sp>
          <p:nvSpPr>
            <p:cNvPr id="101" name="AutoShape 41"/>
            <p:cNvSpPr>
              <a:spLocks noChangeArrowheads="1"/>
            </p:cNvSpPr>
            <p:nvPr/>
          </p:nvSpPr>
          <p:spPr bwMode="auto">
            <a:xfrm>
              <a:off x="7556884" y="4537466"/>
              <a:ext cx="1301750" cy="511285"/>
            </a:xfrm>
            <a:prstGeom prst="cube">
              <a:avLst>
                <a:gd name="adj" fmla="val 10069"/>
              </a:avLst>
            </a:prstGeom>
            <a:solidFill>
              <a:srgbClr val="99CCFF"/>
            </a:solidFill>
            <a:ln w="9525">
              <a:solidFill>
                <a:schemeClr val="tx1"/>
              </a:solidFill>
              <a:miter lim="800000"/>
              <a:headEnd/>
              <a:tailEnd/>
            </a:ln>
          </p:spPr>
          <p:txBody>
            <a:bodyPr wrap="none" anchor="ctr"/>
            <a:lstStyle/>
            <a:p>
              <a:pPr algn="ctr"/>
              <a:r>
                <a:rPr lang="en-US" sz="1000" dirty="0">
                  <a:latin typeface="Tahoma" pitchFamily="34" charset="0"/>
                  <a:ea typeface="ＭＳ Ｐゴシック" charset="-128"/>
                  <a:cs typeface="Arial" pitchFamily="34" charset="0"/>
                </a:rPr>
                <a:t>11aj </a:t>
              </a:r>
            </a:p>
            <a:p>
              <a:pPr algn="ctr"/>
              <a:r>
                <a:rPr lang="en-US" sz="1000" dirty="0">
                  <a:latin typeface="Tahoma" pitchFamily="34" charset="0"/>
                  <a:ea typeface="ＭＳ Ｐゴシック" charset="-128"/>
                  <a:cs typeface="Arial" pitchFamily="34" charset="0"/>
                </a:rPr>
                <a:t>China millimeter </a:t>
              </a:r>
            </a:p>
            <a:p>
              <a:pPr algn="ctr"/>
              <a:r>
                <a:rPr lang="en-US" sz="1000" dirty="0">
                  <a:latin typeface="Tahoma" pitchFamily="34" charset="0"/>
                  <a:ea typeface="ＭＳ Ｐゴシック" charset="-128"/>
                  <a:cs typeface="Arial" pitchFamily="34" charset="0"/>
                </a:rPr>
                <a:t>wave</a:t>
              </a:r>
            </a:p>
          </p:txBody>
        </p:sp>
        <p:sp>
          <p:nvSpPr>
            <p:cNvPr id="102" name="AutoShape 9"/>
            <p:cNvSpPr>
              <a:spLocks noChangeArrowheads="1"/>
            </p:cNvSpPr>
            <p:nvPr/>
          </p:nvSpPr>
          <p:spPr bwMode="auto">
            <a:xfrm>
              <a:off x="7524738" y="2460542"/>
              <a:ext cx="1294732" cy="604838"/>
            </a:xfrm>
            <a:prstGeom prst="cube">
              <a:avLst>
                <a:gd name="adj" fmla="val 10069"/>
              </a:avLst>
            </a:prstGeom>
            <a:solidFill>
              <a:srgbClr val="99CCFF"/>
            </a:solidFill>
            <a:ln w="9525">
              <a:solidFill>
                <a:schemeClr val="tx1"/>
              </a:solidFill>
              <a:miter lim="800000"/>
              <a:headEnd/>
              <a:tailEnd/>
            </a:ln>
          </p:spPr>
          <p:txBody>
            <a:bodyPr wrap="none" anchor="ctr"/>
            <a:lstStyle/>
            <a:p>
              <a:pPr algn="ctr"/>
              <a:r>
                <a:rPr lang="en-US" sz="1100" dirty="0">
                  <a:latin typeface="Tahoma" pitchFamily="34" charset="0"/>
                  <a:ea typeface="ＭＳ Ｐゴシック" charset="-128"/>
                  <a:cs typeface="Arial" pitchFamily="34" charset="0"/>
                </a:rPr>
                <a:t>11ai</a:t>
              </a:r>
            </a:p>
            <a:p>
              <a:pPr algn="ctr"/>
              <a:r>
                <a:rPr lang="en-US" sz="1100" dirty="0">
                  <a:latin typeface="Tahoma" pitchFamily="34" charset="0"/>
                  <a:ea typeface="ＭＳ Ｐゴシック" charset="-128"/>
                  <a:cs typeface="Arial" pitchFamily="34" charset="0"/>
                </a:rPr>
                <a:t>Fast Initial Link </a:t>
              </a:r>
            </a:p>
            <a:p>
              <a:pPr algn="ctr"/>
              <a:r>
                <a:rPr lang="en-US" sz="1100" dirty="0">
                  <a:latin typeface="Tahoma" pitchFamily="34" charset="0"/>
                  <a:ea typeface="ＭＳ Ｐゴシック" charset="-128"/>
                  <a:cs typeface="Arial" pitchFamily="34" charset="0"/>
                </a:rPr>
                <a:t>Setup</a:t>
              </a:r>
            </a:p>
          </p:txBody>
        </p:sp>
      </p:grpSp>
      <p:sp>
        <p:nvSpPr>
          <p:cNvPr id="103" name="Right Arrow 102"/>
          <p:cNvSpPr/>
          <p:nvPr/>
        </p:nvSpPr>
        <p:spPr bwMode="auto">
          <a:xfrm rot="10800000">
            <a:off x="2352404" y="3094275"/>
            <a:ext cx="392235" cy="426058"/>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GB"/>
          </a:p>
        </p:txBody>
      </p:sp>
      <p:sp>
        <p:nvSpPr>
          <p:cNvPr id="104" name="Right Arrow 103"/>
          <p:cNvSpPr/>
          <p:nvPr/>
        </p:nvSpPr>
        <p:spPr bwMode="auto">
          <a:xfrm>
            <a:off x="304800" y="2140857"/>
            <a:ext cx="533400" cy="324399"/>
          </a:xfrm>
          <a:prstGeom prst="rightArrow">
            <a:avLst/>
          </a:prstGeom>
          <a:solidFill>
            <a:schemeClr val="accent3">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dirty="0">
              <a:ln>
                <a:noFill/>
              </a:ln>
              <a:solidFill>
                <a:schemeClr val="tx1"/>
              </a:solidFill>
              <a:effectLst/>
              <a:latin typeface="Times New Roman" pitchFamily="18" charset="0"/>
            </a:endParaRPr>
          </a:p>
        </p:txBody>
      </p:sp>
      <p:sp>
        <p:nvSpPr>
          <p:cNvPr id="2" name="Slide Number Placeholder 1"/>
          <p:cNvSpPr>
            <a:spLocks noGrp="1"/>
          </p:cNvSpPr>
          <p:nvPr>
            <p:ph type="sldNum" sz="quarter" idx="12"/>
          </p:nvPr>
        </p:nvSpPr>
        <p:spPr/>
        <p:txBody>
          <a:bodyPr/>
          <a:lstStyle/>
          <a:p>
            <a:fld id="{B016F8AB-BCEA-4347-8BA6-BE776009BC89}" type="slidenum">
              <a:rPr lang="en-GB" smtClean="0"/>
              <a:t>6</a:t>
            </a:fld>
            <a:endParaRPr lang="en-GB"/>
          </a:p>
        </p:txBody>
      </p:sp>
    </p:spTree>
    <p:extLst>
      <p:ext uri="{BB962C8B-B14F-4D97-AF65-F5344CB8AC3E}">
        <p14:creationId xmlns:p14="http://schemas.microsoft.com/office/powerpoint/2010/main" val="286453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1561" y="604520"/>
            <a:ext cx="10515600" cy="604305"/>
          </a:xfrm>
        </p:spPr>
        <p:txBody>
          <a:bodyPr>
            <a:normAutofit/>
          </a:bodyPr>
          <a:lstStyle/>
          <a:p>
            <a:r>
              <a:rPr lang="en-US" dirty="0"/>
              <a:t>802.11ba Low Power Wake-up Radio Operation</a:t>
            </a:r>
          </a:p>
        </p:txBody>
      </p:sp>
      <p:sp>
        <p:nvSpPr>
          <p:cNvPr id="7" name="Rounded Rectangle 6"/>
          <p:cNvSpPr/>
          <p:nvPr/>
        </p:nvSpPr>
        <p:spPr>
          <a:xfrm>
            <a:off x="8589561" y="3146203"/>
            <a:ext cx="2676929" cy="2358955"/>
          </a:xfrm>
          <a:prstGeom prst="roundRect">
            <a:avLst/>
          </a:prstGeom>
          <a:solidFill>
            <a:sysClr val="window" lastClr="FFFFFF">
              <a:lumMod val="85000"/>
            </a:sysClr>
          </a:solidFill>
          <a:ln w="12700" cap="flat" cmpd="sng" algn="ctr">
            <a:solidFill>
              <a:sysClr val="windowText" lastClr="000000"/>
            </a:solidFill>
            <a:prstDash val="solid"/>
          </a:ln>
          <a:effectLst/>
        </p:spPr>
        <p:txBody>
          <a:bodyPr rtlCol="0" anchor="ctr"/>
          <a:lstStyle/>
          <a:p>
            <a:pPr algn="ctr">
              <a:defRPr/>
            </a:pPr>
            <a:endParaRPr lang="en-US" sz="3200" kern="0" dirty="0">
              <a:solidFill>
                <a:prstClr val="black"/>
              </a:solidFill>
            </a:endParaRPr>
          </a:p>
        </p:txBody>
      </p:sp>
      <p:sp>
        <p:nvSpPr>
          <p:cNvPr id="8" name="Rectangle 7"/>
          <p:cNvSpPr/>
          <p:nvPr/>
        </p:nvSpPr>
        <p:spPr>
          <a:xfrm>
            <a:off x="8817536" y="3333359"/>
            <a:ext cx="1354667" cy="938567"/>
          </a:xfrm>
          <a:prstGeom prst="rect">
            <a:avLst/>
          </a:prstGeom>
          <a:solidFill>
            <a:srgbClr val="004280">
              <a:lumMod val="20000"/>
              <a:lumOff val="80000"/>
            </a:srgbClr>
          </a:solidFill>
          <a:ln w="12700" cap="flat" cmpd="sng" algn="ctr">
            <a:solidFill>
              <a:sysClr val="windowText" lastClr="000000"/>
            </a:solidFill>
            <a:prstDash val="solid"/>
          </a:ln>
          <a:effectLst/>
        </p:spPr>
        <p:txBody>
          <a:bodyPr rtlCol="0" anchor="ctr"/>
          <a:lstStyle/>
          <a:p>
            <a:pPr algn="ctr">
              <a:defRPr/>
            </a:pPr>
            <a:r>
              <a:rPr lang="en-US" sz="2133" b="1" kern="0" dirty="0">
                <a:solidFill>
                  <a:prstClr val="black"/>
                </a:solidFill>
              </a:rPr>
              <a:t>802.11</a:t>
            </a:r>
          </a:p>
        </p:txBody>
      </p:sp>
      <p:sp>
        <p:nvSpPr>
          <p:cNvPr id="9" name="Rectangle 8"/>
          <p:cNvSpPr/>
          <p:nvPr/>
        </p:nvSpPr>
        <p:spPr>
          <a:xfrm>
            <a:off x="8812772" y="3330511"/>
            <a:ext cx="1364197" cy="947920"/>
          </a:xfrm>
          <a:prstGeom prst="rect">
            <a:avLst/>
          </a:prstGeom>
          <a:solidFill>
            <a:srgbClr val="B1BABF"/>
          </a:solidFill>
          <a:ln w="12700" cap="flat" cmpd="sng" algn="ctr">
            <a:solidFill>
              <a:sysClr val="windowText" lastClr="000000"/>
            </a:solidFill>
            <a:prstDash val="solid"/>
          </a:ln>
          <a:effectLst/>
        </p:spPr>
        <p:txBody>
          <a:bodyPr rtlCol="0" anchor="ctr"/>
          <a:lstStyle/>
          <a:p>
            <a:pPr algn="ctr">
              <a:defRPr/>
            </a:pPr>
            <a:r>
              <a:rPr lang="en-US" sz="2133" b="1" kern="0" dirty="0">
                <a:solidFill>
                  <a:prstClr val="black"/>
                </a:solidFill>
              </a:rPr>
              <a:t>802.11</a:t>
            </a:r>
          </a:p>
        </p:txBody>
      </p:sp>
      <p:sp>
        <p:nvSpPr>
          <p:cNvPr id="10" name="Rectangle 9"/>
          <p:cNvSpPr/>
          <p:nvPr/>
        </p:nvSpPr>
        <p:spPr>
          <a:xfrm>
            <a:off x="8809483" y="3328683"/>
            <a:ext cx="1364197" cy="947920"/>
          </a:xfrm>
          <a:prstGeom prst="rect">
            <a:avLst/>
          </a:prstGeom>
          <a:solidFill>
            <a:srgbClr val="004280">
              <a:lumMod val="20000"/>
              <a:lumOff val="80000"/>
            </a:srgbClr>
          </a:solidFill>
          <a:ln w="12700" cap="flat" cmpd="sng" algn="ctr">
            <a:solidFill>
              <a:sysClr val="windowText" lastClr="000000"/>
            </a:solidFill>
            <a:prstDash val="solid"/>
          </a:ln>
          <a:effectLst/>
        </p:spPr>
        <p:txBody>
          <a:bodyPr rtlCol="0" anchor="ctr"/>
          <a:lstStyle/>
          <a:p>
            <a:pPr algn="ctr">
              <a:defRPr/>
            </a:pPr>
            <a:r>
              <a:rPr lang="en-US" sz="2133" b="1" kern="0" dirty="0">
                <a:solidFill>
                  <a:prstClr val="black"/>
                </a:solidFill>
              </a:rPr>
              <a:t>802.11</a:t>
            </a:r>
          </a:p>
        </p:txBody>
      </p:sp>
      <p:sp>
        <p:nvSpPr>
          <p:cNvPr id="11" name="Rectangle 10"/>
          <p:cNvSpPr/>
          <p:nvPr/>
        </p:nvSpPr>
        <p:spPr>
          <a:xfrm>
            <a:off x="8809183" y="3330511"/>
            <a:ext cx="1364197" cy="947920"/>
          </a:xfrm>
          <a:prstGeom prst="rect">
            <a:avLst/>
          </a:prstGeom>
          <a:solidFill>
            <a:srgbClr val="B1BABF"/>
          </a:solidFill>
          <a:ln w="12700" cap="flat" cmpd="sng" algn="ctr">
            <a:solidFill>
              <a:sysClr val="windowText" lastClr="000000"/>
            </a:solidFill>
            <a:prstDash val="solid"/>
          </a:ln>
          <a:effectLst/>
        </p:spPr>
        <p:txBody>
          <a:bodyPr rtlCol="0" anchor="ctr"/>
          <a:lstStyle/>
          <a:p>
            <a:pPr algn="ctr">
              <a:defRPr/>
            </a:pPr>
            <a:r>
              <a:rPr lang="en-US" sz="2133" b="1" kern="0" dirty="0">
                <a:solidFill>
                  <a:prstClr val="black"/>
                </a:solidFill>
              </a:rPr>
              <a:t>802.11</a:t>
            </a:r>
          </a:p>
        </p:txBody>
      </p:sp>
      <p:sp>
        <p:nvSpPr>
          <p:cNvPr id="12" name="Rounded Rectangle 11"/>
          <p:cNvSpPr/>
          <p:nvPr/>
        </p:nvSpPr>
        <p:spPr>
          <a:xfrm>
            <a:off x="631561" y="3064109"/>
            <a:ext cx="2676929" cy="2358955"/>
          </a:xfrm>
          <a:prstGeom prst="roundRect">
            <a:avLst/>
          </a:prstGeom>
          <a:solidFill>
            <a:sysClr val="window" lastClr="FFFFFF">
              <a:lumMod val="85000"/>
            </a:sysClr>
          </a:solidFill>
          <a:ln w="12700" cap="flat" cmpd="sng" algn="ctr">
            <a:solidFill>
              <a:sysClr val="windowText" lastClr="000000"/>
            </a:solidFill>
            <a:prstDash val="solid"/>
          </a:ln>
          <a:effectLst/>
        </p:spPr>
        <p:txBody>
          <a:bodyPr rtlCol="0" anchor="ctr"/>
          <a:lstStyle/>
          <a:p>
            <a:pPr algn="ctr">
              <a:defRPr/>
            </a:pPr>
            <a:endParaRPr lang="en-US" sz="3200" kern="0" dirty="0">
              <a:solidFill>
                <a:prstClr val="black"/>
              </a:solidFill>
            </a:endParaRPr>
          </a:p>
        </p:txBody>
      </p:sp>
      <p:sp>
        <p:nvSpPr>
          <p:cNvPr id="13" name="Rectangle 12"/>
          <p:cNvSpPr/>
          <p:nvPr/>
        </p:nvSpPr>
        <p:spPr>
          <a:xfrm>
            <a:off x="8817536" y="4564599"/>
            <a:ext cx="1354667" cy="639719"/>
          </a:xfrm>
          <a:prstGeom prst="rect">
            <a:avLst/>
          </a:prstGeom>
          <a:solidFill>
            <a:srgbClr val="004280">
              <a:lumMod val="20000"/>
              <a:lumOff val="80000"/>
            </a:srgbClr>
          </a:solidFill>
          <a:ln w="12700" cap="flat" cmpd="sng" algn="ctr">
            <a:solidFill>
              <a:sysClr val="windowText" lastClr="000000"/>
            </a:solidFill>
            <a:prstDash val="solid"/>
          </a:ln>
          <a:effectLst/>
        </p:spPr>
        <p:txBody>
          <a:bodyPr rtlCol="0" anchor="ctr"/>
          <a:lstStyle/>
          <a:p>
            <a:pPr algn="ctr">
              <a:defRPr/>
            </a:pPr>
            <a:r>
              <a:rPr lang="en-US" sz="1956" b="1" kern="0" dirty="0">
                <a:solidFill>
                  <a:prstClr val="black"/>
                </a:solidFill>
              </a:rPr>
              <a:t>LP-WUR</a:t>
            </a:r>
          </a:p>
        </p:txBody>
      </p:sp>
      <p:cxnSp>
        <p:nvCxnSpPr>
          <p:cNvPr id="14" name="Straight Arrow Connector 13"/>
          <p:cNvCxnSpPr>
            <a:stCxn id="13" idx="0"/>
          </p:cNvCxnSpPr>
          <p:nvPr/>
        </p:nvCxnSpPr>
        <p:spPr>
          <a:xfrm flipV="1">
            <a:off x="9494869" y="4271928"/>
            <a:ext cx="0" cy="292673"/>
          </a:xfrm>
          <a:prstGeom prst="straightConnector1">
            <a:avLst/>
          </a:prstGeom>
          <a:noFill/>
          <a:ln w="12000" cap="flat" cmpd="sng" algn="ctr">
            <a:solidFill>
              <a:sysClr val="windowText" lastClr="000000"/>
            </a:solidFill>
            <a:prstDash val="solid"/>
            <a:headEnd type="none" w="med" len="med"/>
            <a:tailEnd type="none" w="med" len="med"/>
          </a:ln>
          <a:effectLst/>
        </p:spPr>
      </p:cxnSp>
      <p:cxnSp>
        <p:nvCxnSpPr>
          <p:cNvPr id="15" name="Straight Connector 14"/>
          <p:cNvCxnSpPr/>
          <p:nvPr/>
        </p:nvCxnSpPr>
        <p:spPr>
          <a:xfrm flipH="1" flipV="1">
            <a:off x="8183161" y="3720383"/>
            <a:ext cx="634377" cy="1360"/>
          </a:xfrm>
          <a:prstGeom prst="line">
            <a:avLst/>
          </a:prstGeom>
          <a:noFill/>
          <a:ln w="12700" cap="flat" cmpd="sng" algn="ctr">
            <a:solidFill>
              <a:sysClr val="windowText" lastClr="000000"/>
            </a:solidFill>
            <a:prstDash val="solid"/>
          </a:ln>
          <a:effectLst/>
        </p:spPr>
      </p:cxnSp>
      <p:cxnSp>
        <p:nvCxnSpPr>
          <p:cNvPr id="16" name="Straight Connector 15"/>
          <p:cNvCxnSpPr/>
          <p:nvPr/>
        </p:nvCxnSpPr>
        <p:spPr>
          <a:xfrm flipH="1" flipV="1">
            <a:off x="8187866" y="4883472"/>
            <a:ext cx="634377" cy="1360"/>
          </a:xfrm>
          <a:prstGeom prst="line">
            <a:avLst/>
          </a:prstGeom>
          <a:noFill/>
          <a:ln w="12700" cap="flat" cmpd="sng" algn="ctr">
            <a:solidFill>
              <a:sysClr val="windowText" lastClr="000000"/>
            </a:solidFill>
            <a:prstDash val="solid"/>
          </a:ln>
          <a:effectLst/>
        </p:spPr>
      </p:cxnSp>
      <p:cxnSp>
        <p:nvCxnSpPr>
          <p:cNvPr id="17" name="Straight Connector 16"/>
          <p:cNvCxnSpPr/>
          <p:nvPr/>
        </p:nvCxnSpPr>
        <p:spPr>
          <a:xfrm>
            <a:off x="8183157" y="3319521"/>
            <a:ext cx="0" cy="415495"/>
          </a:xfrm>
          <a:prstGeom prst="line">
            <a:avLst/>
          </a:prstGeom>
          <a:noFill/>
          <a:ln w="12700" cap="flat" cmpd="sng" algn="ctr">
            <a:solidFill>
              <a:sysClr val="windowText" lastClr="000000"/>
            </a:solidFill>
            <a:prstDash val="solid"/>
          </a:ln>
          <a:effectLst/>
        </p:spPr>
      </p:cxnSp>
      <p:sp>
        <p:nvSpPr>
          <p:cNvPr id="18" name="Isosceles Triangle 17"/>
          <p:cNvSpPr/>
          <p:nvPr/>
        </p:nvSpPr>
        <p:spPr>
          <a:xfrm flipV="1">
            <a:off x="8047692" y="3212288"/>
            <a:ext cx="270933" cy="112273"/>
          </a:xfrm>
          <a:prstGeom prst="triangle">
            <a:avLst/>
          </a:prstGeom>
          <a:noFill/>
          <a:ln w="12700" cap="flat" cmpd="sng" algn="ctr">
            <a:solidFill>
              <a:sysClr val="windowText" lastClr="000000"/>
            </a:solidFill>
            <a:prstDash val="solid"/>
          </a:ln>
          <a:effectLst/>
        </p:spPr>
        <p:txBody>
          <a:bodyPr rtlCol="0" anchor="ctr"/>
          <a:lstStyle/>
          <a:p>
            <a:pPr algn="ctr">
              <a:defRPr/>
            </a:pPr>
            <a:endParaRPr lang="en-US" sz="3200" kern="0" dirty="0">
              <a:solidFill>
                <a:prstClr val="black"/>
              </a:solidFill>
            </a:endParaRPr>
          </a:p>
        </p:txBody>
      </p:sp>
      <p:sp>
        <p:nvSpPr>
          <p:cNvPr id="19" name="Rectangle 18"/>
          <p:cNvSpPr/>
          <p:nvPr/>
        </p:nvSpPr>
        <p:spPr>
          <a:xfrm>
            <a:off x="10237950" y="4694467"/>
            <a:ext cx="800565" cy="379979"/>
          </a:xfrm>
          <a:prstGeom prst="rect">
            <a:avLst/>
          </a:prstGeom>
          <a:solidFill>
            <a:srgbClr val="004280">
              <a:lumMod val="20000"/>
              <a:lumOff val="80000"/>
            </a:srgbClr>
          </a:solidFill>
          <a:ln w="9525" cap="flat" cmpd="sng" algn="ctr">
            <a:solidFill>
              <a:sysClr val="windowText" lastClr="000000"/>
            </a:solidFill>
            <a:prstDash val="solid"/>
          </a:ln>
          <a:effectLst/>
        </p:spPr>
        <p:txBody>
          <a:bodyPr rtlCol="0" anchor="ctr"/>
          <a:lstStyle/>
          <a:p>
            <a:pPr algn="ctr">
              <a:defRPr/>
            </a:pPr>
            <a:r>
              <a:rPr lang="en-US" sz="1777" b="1" kern="0" dirty="0">
                <a:solidFill>
                  <a:prstClr val="black"/>
                </a:solidFill>
              </a:rPr>
              <a:t>ON</a:t>
            </a:r>
          </a:p>
        </p:txBody>
      </p:sp>
      <p:grpSp>
        <p:nvGrpSpPr>
          <p:cNvPr id="20" name="Group 19"/>
          <p:cNvGrpSpPr/>
          <p:nvPr/>
        </p:nvGrpSpPr>
        <p:grpSpPr>
          <a:xfrm>
            <a:off x="3872888" y="3652974"/>
            <a:ext cx="990015" cy="1055444"/>
            <a:chOff x="1133117" y="2164012"/>
            <a:chExt cx="556883" cy="593687"/>
          </a:xfrm>
        </p:grpSpPr>
        <p:sp>
          <p:nvSpPr>
            <p:cNvPr id="21" name="Rectangle 20"/>
            <p:cNvSpPr/>
            <p:nvPr/>
          </p:nvSpPr>
          <p:spPr>
            <a:xfrm>
              <a:off x="1217275" y="2164012"/>
              <a:ext cx="352430" cy="143426"/>
            </a:xfrm>
            <a:prstGeom prst="rect">
              <a:avLst/>
            </a:prstGeom>
            <a:solidFill>
              <a:srgbClr val="FFFF00"/>
            </a:solidFill>
            <a:ln w="12700" cap="flat" cmpd="sng" algn="ctr">
              <a:solidFill>
                <a:sysClr val="windowText" lastClr="000000"/>
              </a:solidFill>
              <a:prstDash val="solid"/>
            </a:ln>
            <a:effectLst/>
          </p:spPr>
          <p:txBody>
            <a:bodyPr rtlCol="0" anchor="ctr"/>
            <a:lstStyle/>
            <a:p>
              <a:pPr algn="ctr">
                <a:defRPr/>
              </a:pPr>
              <a:endParaRPr lang="en-US" sz="1067" kern="0" dirty="0">
                <a:solidFill>
                  <a:prstClr val="black"/>
                </a:solidFill>
              </a:endParaRPr>
            </a:p>
          </p:txBody>
        </p:sp>
        <p:sp>
          <p:nvSpPr>
            <p:cNvPr id="22" name="Rectangle 21"/>
            <p:cNvSpPr/>
            <p:nvPr/>
          </p:nvSpPr>
          <p:spPr>
            <a:xfrm>
              <a:off x="1207246" y="2164012"/>
              <a:ext cx="105747" cy="143426"/>
            </a:xfrm>
            <a:prstGeom prst="rect">
              <a:avLst/>
            </a:prstGeom>
            <a:solidFill>
              <a:srgbClr val="FFC000"/>
            </a:solidFill>
            <a:ln w="12700" cap="flat" cmpd="sng" algn="ctr">
              <a:solidFill>
                <a:sysClr val="windowText" lastClr="000000"/>
              </a:solidFill>
              <a:prstDash val="solid"/>
            </a:ln>
            <a:effectLst/>
          </p:spPr>
          <p:txBody>
            <a:bodyPr rtlCol="0" anchor="ctr"/>
            <a:lstStyle/>
            <a:p>
              <a:pPr algn="ctr">
                <a:defRPr/>
              </a:pPr>
              <a:endParaRPr lang="en-US" sz="3200" kern="0" dirty="0">
                <a:solidFill>
                  <a:prstClr val="black"/>
                </a:solidFill>
              </a:endParaRPr>
            </a:p>
          </p:txBody>
        </p:sp>
        <p:sp>
          <p:nvSpPr>
            <p:cNvPr id="23" name="TextBox 22"/>
            <p:cNvSpPr txBox="1"/>
            <p:nvPr/>
          </p:nvSpPr>
          <p:spPr>
            <a:xfrm>
              <a:off x="1133117" y="2388439"/>
              <a:ext cx="556883" cy="369260"/>
            </a:xfrm>
            <a:prstGeom prst="rect">
              <a:avLst/>
            </a:prstGeom>
            <a:noFill/>
          </p:spPr>
          <p:txBody>
            <a:bodyPr wrap="none" lIns="0" tIns="0" rIns="0" bIns="0" rtlCol="0">
              <a:spAutoFit/>
            </a:bodyPr>
            <a:lstStyle/>
            <a:p>
              <a:r>
                <a:rPr lang="en-US" sz="2133" dirty="0">
                  <a:solidFill>
                    <a:prstClr val="black"/>
                  </a:solidFill>
                  <a:cs typeface="Neo Sans Intel"/>
                </a:rPr>
                <a:t>Wake-up</a:t>
              </a:r>
              <a:br>
                <a:rPr lang="en-US" sz="2133" dirty="0">
                  <a:solidFill>
                    <a:prstClr val="black"/>
                  </a:solidFill>
                  <a:cs typeface="Neo Sans Intel"/>
                </a:rPr>
              </a:br>
              <a:r>
                <a:rPr lang="en-US" sz="2133" dirty="0">
                  <a:solidFill>
                    <a:prstClr val="black"/>
                  </a:solidFill>
                  <a:cs typeface="Neo Sans Intel"/>
                </a:rPr>
                <a:t>Packet</a:t>
              </a:r>
            </a:p>
          </p:txBody>
        </p:sp>
      </p:grpSp>
      <p:grpSp>
        <p:nvGrpSpPr>
          <p:cNvPr id="24" name="Group 23"/>
          <p:cNvGrpSpPr/>
          <p:nvPr/>
        </p:nvGrpSpPr>
        <p:grpSpPr>
          <a:xfrm>
            <a:off x="4000951" y="2227756"/>
            <a:ext cx="812800" cy="950144"/>
            <a:chOff x="1188215" y="1784238"/>
            <a:chExt cx="457200" cy="534456"/>
          </a:xfrm>
        </p:grpSpPr>
        <p:sp>
          <p:nvSpPr>
            <p:cNvPr id="25" name="Rectangle 24"/>
            <p:cNvSpPr/>
            <p:nvPr/>
          </p:nvSpPr>
          <p:spPr>
            <a:xfrm>
              <a:off x="1188215" y="2172133"/>
              <a:ext cx="457200" cy="146561"/>
            </a:xfrm>
            <a:prstGeom prst="rect">
              <a:avLst/>
            </a:prstGeom>
            <a:solidFill>
              <a:srgbClr val="FFC000"/>
            </a:solidFill>
            <a:ln w="12700" cap="flat" cmpd="sng" algn="ctr">
              <a:solidFill>
                <a:sysClr val="windowText" lastClr="000000"/>
              </a:solidFill>
              <a:prstDash val="solid"/>
            </a:ln>
            <a:effectLst/>
          </p:spPr>
          <p:txBody>
            <a:bodyPr rtlCol="0" anchor="ctr"/>
            <a:lstStyle/>
            <a:p>
              <a:pPr algn="ctr">
                <a:defRPr/>
              </a:pPr>
              <a:endParaRPr lang="en-US" sz="3200" kern="0" dirty="0">
                <a:solidFill>
                  <a:prstClr val="black"/>
                </a:solidFill>
              </a:endParaRPr>
            </a:p>
          </p:txBody>
        </p:sp>
        <p:sp>
          <p:nvSpPr>
            <p:cNvPr id="26" name="TextBox 25"/>
            <p:cNvSpPr txBox="1"/>
            <p:nvPr/>
          </p:nvSpPr>
          <p:spPr>
            <a:xfrm>
              <a:off x="1193338" y="1784238"/>
              <a:ext cx="407491" cy="369260"/>
            </a:xfrm>
            <a:prstGeom prst="rect">
              <a:avLst/>
            </a:prstGeom>
            <a:noFill/>
          </p:spPr>
          <p:txBody>
            <a:bodyPr wrap="none" lIns="0" tIns="0" rIns="0" bIns="0" rtlCol="0">
              <a:spAutoFit/>
            </a:bodyPr>
            <a:lstStyle/>
            <a:p>
              <a:r>
                <a:rPr lang="en-US" sz="2133" dirty="0">
                  <a:solidFill>
                    <a:prstClr val="black"/>
                  </a:solidFill>
                  <a:cs typeface="Neo Sans Intel"/>
                </a:rPr>
                <a:t>Data </a:t>
              </a:r>
            </a:p>
            <a:p>
              <a:r>
                <a:rPr lang="en-US" sz="2133" dirty="0">
                  <a:solidFill>
                    <a:prstClr val="black"/>
                  </a:solidFill>
                  <a:cs typeface="Neo Sans Intel"/>
                </a:rPr>
                <a:t>Packet</a:t>
              </a:r>
            </a:p>
          </p:txBody>
        </p:sp>
      </p:grpSp>
      <p:grpSp>
        <p:nvGrpSpPr>
          <p:cNvPr id="27" name="Group 26"/>
          <p:cNvGrpSpPr/>
          <p:nvPr/>
        </p:nvGrpSpPr>
        <p:grpSpPr>
          <a:xfrm>
            <a:off x="9495536" y="4278436"/>
            <a:ext cx="1492926" cy="301878"/>
            <a:chOff x="3220510" y="2432329"/>
            <a:chExt cx="839771" cy="169806"/>
          </a:xfrm>
        </p:grpSpPr>
        <p:cxnSp>
          <p:nvCxnSpPr>
            <p:cNvPr id="28" name="Straight Arrow Connector 27"/>
            <p:cNvCxnSpPr/>
            <p:nvPr/>
          </p:nvCxnSpPr>
          <p:spPr>
            <a:xfrm flipV="1">
              <a:off x="3220510" y="2432329"/>
              <a:ext cx="0" cy="164629"/>
            </a:xfrm>
            <a:prstGeom prst="straightConnector1">
              <a:avLst/>
            </a:prstGeom>
            <a:noFill/>
            <a:ln w="12000" cap="flat" cmpd="sng" algn="ctr">
              <a:solidFill>
                <a:srgbClr val="FF0000"/>
              </a:solidFill>
              <a:prstDash val="solid"/>
              <a:headEnd type="none" w="med" len="med"/>
              <a:tailEnd type="triangle" w="med" len="med"/>
            </a:ln>
            <a:effectLst/>
          </p:spPr>
        </p:cxnSp>
        <p:sp>
          <p:nvSpPr>
            <p:cNvPr id="29" name="TextBox 28"/>
            <p:cNvSpPr txBox="1"/>
            <p:nvPr/>
          </p:nvSpPr>
          <p:spPr>
            <a:xfrm>
              <a:off x="3268165" y="2448307"/>
              <a:ext cx="792116" cy="153828"/>
            </a:xfrm>
            <a:prstGeom prst="rect">
              <a:avLst/>
            </a:prstGeom>
            <a:noFill/>
          </p:spPr>
          <p:txBody>
            <a:bodyPr wrap="none" lIns="0" tIns="0" rIns="0" bIns="0" rtlCol="0">
              <a:spAutoFit/>
            </a:bodyPr>
            <a:lstStyle/>
            <a:p>
              <a:r>
                <a:rPr lang="en-US" sz="1777" dirty="0">
                  <a:solidFill>
                    <a:srgbClr val="FF0000"/>
                  </a:solidFill>
                  <a:cs typeface="Neo Sans Intel"/>
                </a:rPr>
                <a:t>Wake-up signal</a:t>
              </a:r>
            </a:p>
          </p:txBody>
        </p:sp>
      </p:grpSp>
      <p:sp>
        <p:nvSpPr>
          <p:cNvPr id="30" name="TextBox 29"/>
          <p:cNvSpPr txBox="1"/>
          <p:nvPr/>
        </p:nvSpPr>
        <p:spPr>
          <a:xfrm>
            <a:off x="1054956" y="2515452"/>
            <a:ext cx="1496564" cy="420564"/>
          </a:xfrm>
          <a:prstGeom prst="rect">
            <a:avLst/>
          </a:prstGeom>
          <a:noFill/>
        </p:spPr>
        <p:txBody>
          <a:bodyPr wrap="none" rtlCol="0">
            <a:spAutoFit/>
          </a:bodyPr>
          <a:lstStyle/>
          <a:p>
            <a:r>
              <a:rPr lang="en-US" sz="2133" b="1" dirty="0">
                <a:solidFill>
                  <a:prstClr val="black"/>
                </a:solidFill>
              </a:rPr>
              <a:t>Transmitter</a:t>
            </a:r>
          </a:p>
        </p:txBody>
      </p:sp>
      <p:sp>
        <p:nvSpPr>
          <p:cNvPr id="31" name="Rectangle 30"/>
          <p:cNvSpPr/>
          <p:nvPr/>
        </p:nvSpPr>
        <p:spPr>
          <a:xfrm>
            <a:off x="1559252" y="3713122"/>
            <a:ext cx="1358625" cy="938567"/>
          </a:xfrm>
          <a:prstGeom prst="rect">
            <a:avLst/>
          </a:prstGeom>
          <a:solidFill>
            <a:srgbClr val="004280">
              <a:lumMod val="20000"/>
              <a:lumOff val="80000"/>
            </a:srgbClr>
          </a:solidFill>
          <a:ln w="12700" cap="flat" cmpd="sng" algn="ctr">
            <a:solidFill>
              <a:sysClr val="windowText" lastClr="000000"/>
            </a:solidFill>
            <a:prstDash val="solid"/>
          </a:ln>
          <a:effectLst/>
        </p:spPr>
        <p:txBody>
          <a:bodyPr rtlCol="0" anchor="ctr"/>
          <a:lstStyle/>
          <a:p>
            <a:pPr algn="r">
              <a:defRPr/>
            </a:pPr>
            <a:r>
              <a:rPr lang="en-US" sz="2133" b="1" kern="0" dirty="0">
                <a:solidFill>
                  <a:prstClr val="black"/>
                </a:solidFill>
              </a:rPr>
              <a:t>+</a:t>
            </a:r>
            <a:endParaRPr lang="en-US" sz="2133" b="1" kern="0" baseline="30000" dirty="0">
              <a:solidFill>
                <a:prstClr val="black"/>
              </a:solidFill>
            </a:endParaRPr>
          </a:p>
        </p:txBody>
      </p:sp>
      <p:cxnSp>
        <p:nvCxnSpPr>
          <p:cNvPr id="32" name="Straight Connector 31"/>
          <p:cNvCxnSpPr/>
          <p:nvPr/>
        </p:nvCxnSpPr>
        <p:spPr>
          <a:xfrm flipH="1" flipV="1">
            <a:off x="2913918" y="4224239"/>
            <a:ext cx="634377" cy="1360"/>
          </a:xfrm>
          <a:prstGeom prst="line">
            <a:avLst/>
          </a:prstGeom>
          <a:noFill/>
          <a:ln w="12700" cap="flat" cmpd="sng" algn="ctr">
            <a:solidFill>
              <a:sysClr val="windowText" lastClr="000000"/>
            </a:solidFill>
            <a:prstDash val="solid"/>
          </a:ln>
          <a:effectLst/>
        </p:spPr>
      </p:cxnSp>
      <p:cxnSp>
        <p:nvCxnSpPr>
          <p:cNvPr id="33" name="Straight Connector 32"/>
          <p:cNvCxnSpPr/>
          <p:nvPr/>
        </p:nvCxnSpPr>
        <p:spPr>
          <a:xfrm>
            <a:off x="3548293" y="3735015"/>
            <a:ext cx="1" cy="489223"/>
          </a:xfrm>
          <a:prstGeom prst="line">
            <a:avLst/>
          </a:prstGeom>
          <a:noFill/>
          <a:ln w="12700" cap="flat" cmpd="sng" algn="ctr">
            <a:solidFill>
              <a:sysClr val="windowText" lastClr="000000"/>
            </a:solidFill>
            <a:prstDash val="solid"/>
          </a:ln>
          <a:effectLst/>
        </p:spPr>
      </p:cxnSp>
      <p:sp>
        <p:nvSpPr>
          <p:cNvPr id="34" name="Isosceles Triangle 33"/>
          <p:cNvSpPr/>
          <p:nvPr/>
        </p:nvSpPr>
        <p:spPr>
          <a:xfrm flipV="1">
            <a:off x="3412827" y="3630373"/>
            <a:ext cx="270933" cy="112273"/>
          </a:xfrm>
          <a:prstGeom prst="triangle">
            <a:avLst/>
          </a:prstGeom>
          <a:noFill/>
          <a:ln w="12700" cap="flat" cmpd="sng" algn="ctr">
            <a:solidFill>
              <a:sysClr val="windowText" lastClr="000000"/>
            </a:solidFill>
            <a:prstDash val="solid"/>
          </a:ln>
          <a:effectLst/>
        </p:spPr>
        <p:txBody>
          <a:bodyPr rtlCol="0" anchor="ctr"/>
          <a:lstStyle/>
          <a:p>
            <a:pPr algn="ctr">
              <a:defRPr/>
            </a:pPr>
            <a:endParaRPr lang="en-US" sz="3200" kern="0" dirty="0">
              <a:solidFill>
                <a:prstClr val="black"/>
              </a:solidFill>
            </a:endParaRPr>
          </a:p>
        </p:txBody>
      </p:sp>
      <p:cxnSp>
        <p:nvCxnSpPr>
          <p:cNvPr id="36" name="Straight Connector 35"/>
          <p:cNvCxnSpPr/>
          <p:nvPr/>
        </p:nvCxnSpPr>
        <p:spPr>
          <a:xfrm>
            <a:off x="8183160" y="3713124"/>
            <a:ext cx="1" cy="1171337"/>
          </a:xfrm>
          <a:prstGeom prst="line">
            <a:avLst/>
          </a:prstGeom>
          <a:noFill/>
          <a:ln w="12700" cap="flat" cmpd="sng" algn="ctr">
            <a:solidFill>
              <a:sysClr val="windowText" lastClr="000000"/>
            </a:solidFill>
            <a:prstDash val="solid"/>
          </a:ln>
          <a:effectLst/>
        </p:spPr>
      </p:cxnSp>
      <p:cxnSp>
        <p:nvCxnSpPr>
          <p:cNvPr id="37" name="Straight Connector 36"/>
          <p:cNvCxnSpPr/>
          <p:nvPr/>
        </p:nvCxnSpPr>
        <p:spPr>
          <a:xfrm flipH="1" flipV="1">
            <a:off x="4000949" y="2227025"/>
            <a:ext cx="3835079" cy="8489"/>
          </a:xfrm>
          <a:prstGeom prst="line">
            <a:avLst/>
          </a:prstGeom>
          <a:noFill/>
          <a:ln w="19050" cap="flat" cmpd="sng" algn="ctr">
            <a:solidFill>
              <a:srgbClr val="FF0000"/>
            </a:solidFill>
            <a:prstDash val="solid"/>
            <a:headEnd type="triangle" w="med" len="med"/>
            <a:tailEnd type="triangle" w="med" len="med"/>
          </a:ln>
          <a:effectLst/>
        </p:spPr>
      </p:cxnSp>
      <p:sp>
        <p:nvSpPr>
          <p:cNvPr id="38" name="TextBox 37"/>
          <p:cNvSpPr txBox="1"/>
          <p:nvPr/>
        </p:nvSpPr>
        <p:spPr>
          <a:xfrm>
            <a:off x="9129623" y="2504633"/>
            <a:ext cx="1154355" cy="420564"/>
          </a:xfrm>
          <a:prstGeom prst="rect">
            <a:avLst/>
          </a:prstGeom>
          <a:noFill/>
        </p:spPr>
        <p:txBody>
          <a:bodyPr wrap="none" rtlCol="0">
            <a:spAutoFit/>
          </a:bodyPr>
          <a:lstStyle/>
          <a:p>
            <a:r>
              <a:rPr lang="en-US" sz="2133" b="1" dirty="0">
                <a:solidFill>
                  <a:prstClr val="black"/>
                </a:solidFill>
              </a:rPr>
              <a:t>Receiver</a:t>
            </a:r>
          </a:p>
        </p:txBody>
      </p:sp>
      <p:sp>
        <p:nvSpPr>
          <p:cNvPr id="39" name="TextBox 38"/>
          <p:cNvSpPr txBox="1"/>
          <p:nvPr/>
        </p:nvSpPr>
        <p:spPr>
          <a:xfrm>
            <a:off x="4620778" y="1762121"/>
            <a:ext cx="2359749" cy="420564"/>
          </a:xfrm>
          <a:prstGeom prst="rect">
            <a:avLst/>
          </a:prstGeom>
          <a:noFill/>
        </p:spPr>
        <p:txBody>
          <a:bodyPr wrap="none" rtlCol="0">
            <a:spAutoFit/>
          </a:bodyPr>
          <a:lstStyle/>
          <a:p>
            <a:r>
              <a:rPr lang="en-US" sz="2133" b="1" dirty="0">
                <a:solidFill>
                  <a:prstClr val="black"/>
                </a:solidFill>
              </a:rPr>
              <a:t>Transmission range</a:t>
            </a:r>
          </a:p>
        </p:txBody>
      </p:sp>
      <p:sp>
        <p:nvSpPr>
          <p:cNvPr id="40" name="TextBox 39"/>
          <p:cNvSpPr txBox="1"/>
          <p:nvPr/>
        </p:nvSpPr>
        <p:spPr>
          <a:xfrm>
            <a:off x="4848760" y="2166895"/>
            <a:ext cx="2133918" cy="420564"/>
          </a:xfrm>
          <a:prstGeom prst="rect">
            <a:avLst/>
          </a:prstGeom>
          <a:noFill/>
        </p:spPr>
        <p:txBody>
          <a:bodyPr wrap="none" rtlCol="0">
            <a:spAutoFit/>
          </a:bodyPr>
          <a:lstStyle/>
          <a:p>
            <a:r>
              <a:rPr lang="en-US" sz="2133" b="1" dirty="0">
                <a:solidFill>
                  <a:prstClr val="black"/>
                </a:solidFill>
              </a:rPr>
              <a:t>802.11 = LP-WUR</a:t>
            </a:r>
          </a:p>
        </p:txBody>
      </p:sp>
      <p:sp>
        <p:nvSpPr>
          <p:cNvPr id="41" name="Rectangle 40"/>
          <p:cNvSpPr/>
          <p:nvPr/>
        </p:nvSpPr>
        <p:spPr>
          <a:xfrm>
            <a:off x="10268030" y="3604621"/>
            <a:ext cx="772597" cy="427088"/>
          </a:xfrm>
          <a:prstGeom prst="rect">
            <a:avLst/>
          </a:prstGeom>
          <a:solidFill>
            <a:srgbClr val="004280">
              <a:lumMod val="20000"/>
              <a:lumOff val="80000"/>
            </a:srgbClr>
          </a:solidFill>
          <a:ln w="9525" cap="flat" cmpd="sng" algn="ctr">
            <a:solidFill>
              <a:sysClr val="windowText" lastClr="000000"/>
            </a:solidFill>
            <a:prstDash val="solid"/>
          </a:ln>
          <a:effectLst/>
        </p:spPr>
        <p:txBody>
          <a:bodyPr rtlCol="0" anchor="ctr"/>
          <a:lstStyle/>
          <a:p>
            <a:pPr algn="ctr">
              <a:defRPr/>
            </a:pPr>
            <a:r>
              <a:rPr lang="en-US" sz="1777" b="1" kern="0" dirty="0">
                <a:solidFill>
                  <a:prstClr val="black"/>
                </a:solidFill>
              </a:rPr>
              <a:t>ON</a:t>
            </a:r>
          </a:p>
        </p:txBody>
      </p:sp>
      <p:sp>
        <p:nvSpPr>
          <p:cNvPr id="42" name="Rectangle 41"/>
          <p:cNvSpPr/>
          <p:nvPr/>
        </p:nvSpPr>
        <p:spPr>
          <a:xfrm>
            <a:off x="10271790" y="3602536"/>
            <a:ext cx="772597" cy="431253"/>
          </a:xfrm>
          <a:prstGeom prst="rect">
            <a:avLst/>
          </a:prstGeom>
          <a:solidFill>
            <a:sysClr val="windowText" lastClr="000000">
              <a:lumMod val="50000"/>
              <a:lumOff val="50000"/>
            </a:sysClr>
          </a:solidFill>
          <a:ln w="9525" cap="flat" cmpd="sng" algn="ctr">
            <a:solidFill>
              <a:sysClr val="windowText" lastClr="000000"/>
            </a:solidFill>
            <a:prstDash val="solid"/>
          </a:ln>
          <a:effectLst/>
        </p:spPr>
        <p:txBody>
          <a:bodyPr rtlCol="0" anchor="ctr"/>
          <a:lstStyle/>
          <a:p>
            <a:pPr algn="ctr">
              <a:defRPr/>
            </a:pPr>
            <a:r>
              <a:rPr lang="en-US" sz="1777" b="1" kern="0" dirty="0">
                <a:solidFill>
                  <a:prstClr val="black"/>
                </a:solidFill>
              </a:rPr>
              <a:t>OFF</a:t>
            </a:r>
          </a:p>
        </p:txBody>
      </p:sp>
      <p:sp>
        <p:nvSpPr>
          <p:cNvPr id="43" name="Rectangle 42"/>
          <p:cNvSpPr/>
          <p:nvPr/>
        </p:nvSpPr>
        <p:spPr>
          <a:xfrm>
            <a:off x="10268030" y="3590676"/>
            <a:ext cx="772597" cy="427088"/>
          </a:xfrm>
          <a:prstGeom prst="rect">
            <a:avLst/>
          </a:prstGeom>
          <a:solidFill>
            <a:srgbClr val="004280">
              <a:lumMod val="20000"/>
              <a:lumOff val="80000"/>
            </a:srgbClr>
          </a:solidFill>
          <a:ln w="9525" cap="flat" cmpd="sng" algn="ctr">
            <a:solidFill>
              <a:sysClr val="windowText" lastClr="000000"/>
            </a:solidFill>
            <a:prstDash val="solid"/>
          </a:ln>
          <a:effectLst/>
        </p:spPr>
        <p:txBody>
          <a:bodyPr rtlCol="0" anchor="ctr"/>
          <a:lstStyle/>
          <a:p>
            <a:pPr algn="ctr">
              <a:defRPr/>
            </a:pPr>
            <a:r>
              <a:rPr lang="en-US" sz="1777" b="1" kern="0" dirty="0">
                <a:solidFill>
                  <a:prstClr val="black"/>
                </a:solidFill>
              </a:rPr>
              <a:t>ON</a:t>
            </a:r>
          </a:p>
        </p:txBody>
      </p:sp>
      <p:sp>
        <p:nvSpPr>
          <p:cNvPr id="44" name="Rectangle 43"/>
          <p:cNvSpPr/>
          <p:nvPr/>
        </p:nvSpPr>
        <p:spPr>
          <a:xfrm>
            <a:off x="10267730" y="3590678"/>
            <a:ext cx="772597" cy="448501"/>
          </a:xfrm>
          <a:prstGeom prst="rect">
            <a:avLst/>
          </a:prstGeom>
          <a:solidFill>
            <a:srgbClr val="B1BABF"/>
          </a:solidFill>
          <a:ln w="9525" cap="flat" cmpd="sng" algn="ctr">
            <a:solidFill>
              <a:sysClr val="windowText" lastClr="000000"/>
            </a:solidFill>
            <a:prstDash val="solid"/>
          </a:ln>
          <a:effectLst/>
        </p:spPr>
        <p:txBody>
          <a:bodyPr rtlCol="0" anchor="ctr"/>
          <a:lstStyle/>
          <a:p>
            <a:pPr algn="ctr">
              <a:defRPr/>
            </a:pPr>
            <a:r>
              <a:rPr lang="en-US" sz="1777" b="1" kern="0" dirty="0">
                <a:solidFill>
                  <a:prstClr val="black"/>
                </a:solidFill>
              </a:rPr>
              <a:t>OFF</a:t>
            </a:r>
          </a:p>
        </p:txBody>
      </p:sp>
      <p:grpSp>
        <p:nvGrpSpPr>
          <p:cNvPr id="45" name="Group 44"/>
          <p:cNvGrpSpPr/>
          <p:nvPr/>
        </p:nvGrpSpPr>
        <p:grpSpPr>
          <a:xfrm>
            <a:off x="5936979" y="4599681"/>
            <a:ext cx="990015" cy="1055446"/>
            <a:chOff x="1133117" y="2164011"/>
            <a:chExt cx="556883" cy="593688"/>
          </a:xfrm>
        </p:grpSpPr>
        <p:sp>
          <p:nvSpPr>
            <p:cNvPr id="46" name="Rectangle 45"/>
            <p:cNvSpPr/>
            <p:nvPr/>
          </p:nvSpPr>
          <p:spPr>
            <a:xfrm>
              <a:off x="1217275" y="2164011"/>
              <a:ext cx="348040" cy="152303"/>
            </a:xfrm>
            <a:prstGeom prst="rect">
              <a:avLst/>
            </a:prstGeom>
            <a:solidFill>
              <a:srgbClr val="FFFF00"/>
            </a:solidFill>
            <a:ln w="12700" cap="flat" cmpd="sng" algn="ctr">
              <a:solidFill>
                <a:sysClr val="windowText" lastClr="000000"/>
              </a:solidFill>
              <a:prstDash val="solid"/>
            </a:ln>
            <a:effectLst/>
          </p:spPr>
          <p:txBody>
            <a:bodyPr rtlCol="0" anchor="ctr"/>
            <a:lstStyle/>
            <a:p>
              <a:pPr algn="ctr">
                <a:defRPr/>
              </a:pPr>
              <a:endParaRPr lang="en-US" sz="1067" kern="0" dirty="0">
                <a:solidFill>
                  <a:prstClr val="black"/>
                </a:solidFill>
              </a:endParaRPr>
            </a:p>
          </p:txBody>
        </p:sp>
        <p:sp>
          <p:nvSpPr>
            <p:cNvPr id="47" name="Rectangle 46"/>
            <p:cNvSpPr/>
            <p:nvPr/>
          </p:nvSpPr>
          <p:spPr>
            <a:xfrm>
              <a:off x="1207246" y="2164011"/>
              <a:ext cx="116827" cy="152303"/>
            </a:xfrm>
            <a:prstGeom prst="rect">
              <a:avLst/>
            </a:prstGeom>
            <a:solidFill>
              <a:srgbClr val="FFC000"/>
            </a:solidFill>
            <a:ln w="12700" cap="flat" cmpd="sng" algn="ctr">
              <a:solidFill>
                <a:sysClr val="windowText" lastClr="000000"/>
              </a:solidFill>
              <a:prstDash val="solid"/>
            </a:ln>
            <a:effectLst/>
          </p:spPr>
          <p:txBody>
            <a:bodyPr rtlCol="0" anchor="ctr"/>
            <a:lstStyle/>
            <a:p>
              <a:pPr algn="ctr">
                <a:defRPr/>
              </a:pPr>
              <a:endParaRPr lang="en-US" sz="3200" kern="0" dirty="0">
                <a:solidFill>
                  <a:prstClr val="black"/>
                </a:solidFill>
              </a:endParaRPr>
            </a:p>
          </p:txBody>
        </p:sp>
        <p:sp>
          <p:nvSpPr>
            <p:cNvPr id="48" name="TextBox 47"/>
            <p:cNvSpPr txBox="1"/>
            <p:nvPr/>
          </p:nvSpPr>
          <p:spPr>
            <a:xfrm>
              <a:off x="1133117" y="2388439"/>
              <a:ext cx="556883" cy="369260"/>
            </a:xfrm>
            <a:prstGeom prst="rect">
              <a:avLst/>
            </a:prstGeom>
            <a:noFill/>
          </p:spPr>
          <p:txBody>
            <a:bodyPr wrap="none" lIns="0" tIns="0" rIns="0" bIns="0" rtlCol="0">
              <a:spAutoFit/>
            </a:bodyPr>
            <a:lstStyle/>
            <a:p>
              <a:r>
                <a:rPr lang="en-US" sz="2133" dirty="0">
                  <a:solidFill>
                    <a:prstClr val="black"/>
                  </a:solidFill>
                  <a:cs typeface="Neo Sans Intel"/>
                </a:rPr>
                <a:t>Wake-up</a:t>
              </a:r>
              <a:br>
                <a:rPr lang="en-US" sz="2133" dirty="0">
                  <a:solidFill>
                    <a:prstClr val="black"/>
                  </a:solidFill>
                  <a:cs typeface="Neo Sans Intel"/>
                </a:rPr>
              </a:br>
              <a:r>
                <a:rPr lang="en-US" sz="2133" dirty="0">
                  <a:solidFill>
                    <a:prstClr val="black"/>
                  </a:solidFill>
                  <a:cs typeface="Neo Sans Intel"/>
                </a:rPr>
                <a:t>Packet</a:t>
              </a:r>
            </a:p>
          </p:txBody>
        </p:sp>
      </p:grpSp>
      <p:grpSp>
        <p:nvGrpSpPr>
          <p:cNvPr id="49" name="Group 48"/>
          <p:cNvGrpSpPr/>
          <p:nvPr/>
        </p:nvGrpSpPr>
        <p:grpSpPr>
          <a:xfrm>
            <a:off x="1727346" y="1731834"/>
            <a:ext cx="792953" cy="869447"/>
            <a:chOff x="2407112" y="1879697"/>
            <a:chExt cx="446036" cy="489064"/>
          </a:xfrm>
        </p:grpSpPr>
        <p:cxnSp>
          <p:nvCxnSpPr>
            <p:cNvPr id="50" name="Straight Connector 49"/>
            <p:cNvCxnSpPr/>
            <p:nvPr/>
          </p:nvCxnSpPr>
          <p:spPr bwMode="auto">
            <a:xfrm>
              <a:off x="2581787" y="1879697"/>
              <a:ext cx="0" cy="166815"/>
            </a:xfrm>
            <a:prstGeom prst="line">
              <a:avLst/>
            </a:prstGeom>
            <a:noFill/>
            <a:ln w="28575" cap="flat" cmpd="sng" algn="ctr">
              <a:solidFill>
                <a:sysClr val="windowText" lastClr="000000"/>
              </a:solidFill>
              <a:prstDash val="solid"/>
              <a:round/>
              <a:headEnd type="none" w="med" len="med"/>
              <a:tailEnd type="none" w="med" len="med"/>
            </a:ln>
            <a:effectLst/>
          </p:spPr>
        </p:cxnSp>
        <p:cxnSp>
          <p:nvCxnSpPr>
            <p:cNvPr id="51" name="Straight Connector 50"/>
            <p:cNvCxnSpPr/>
            <p:nvPr/>
          </p:nvCxnSpPr>
          <p:spPr bwMode="auto">
            <a:xfrm>
              <a:off x="2778412" y="1990308"/>
              <a:ext cx="0" cy="166815"/>
            </a:xfrm>
            <a:prstGeom prst="line">
              <a:avLst/>
            </a:prstGeom>
            <a:noFill/>
            <a:ln w="28575" cap="flat" cmpd="sng" algn="ctr">
              <a:solidFill>
                <a:sysClr val="windowText" lastClr="000000"/>
              </a:solidFill>
              <a:prstDash val="solid"/>
              <a:round/>
              <a:headEnd type="none" w="med" len="med"/>
              <a:tailEnd type="none" w="med" len="med"/>
            </a:ln>
            <a:effectLst/>
          </p:spPr>
        </p:cxnSp>
        <p:pic>
          <p:nvPicPr>
            <p:cNvPr id="52" name="Picture 51"/>
            <p:cNvPicPr>
              <a:picLocks noChangeAspect="1"/>
            </p:cNvPicPr>
            <p:nvPr/>
          </p:nvPicPr>
          <p:blipFill>
            <a:blip r:embed="rId2"/>
            <a:stretch>
              <a:fillRect/>
            </a:stretch>
          </p:blipFill>
          <p:spPr>
            <a:xfrm>
              <a:off x="2407112" y="1990308"/>
              <a:ext cx="446036" cy="378453"/>
            </a:xfrm>
            <a:prstGeom prst="rect">
              <a:avLst/>
            </a:prstGeom>
          </p:spPr>
        </p:pic>
      </p:grpSp>
      <p:pic>
        <p:nvPicPr>
          <p:cNvPr id="53" name="Picture 52" descr="Aava_Smartphone_alpha.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65157" y="1777874"/>
            <a:ext cx="480656" cy="778041"/>
          </a:xfrm>
          <a:prstGeom prst="rect">
            <a:avLst/>
          </a:prstGeom>
          <a:effectLst/>
        </p:spPr>
      </p:pic>
      <p:pic>
        <p:nvPicPr>
          <p:cNvPr id="54" name="Picture 53"/>
          <p:cNvPicPr>
            <a:picLocks noChangeAspect="1"/>
          </p:cNvPicPr>
          <p:nvPr/>
        </p:nvPicPr>
        <p:blipFill>
          <a:blip r:embed="rId4"/>
          <a:stretch>
            <a:fillRect/>
          </a:stretch>
        </p:blipFill>
        <p:spPr>
          <a:xfrm>
            <a:off x="10000756" y="2029854"/>
            <a:ext cx="675329" cy="402828"/>
          </a:xfrm>
          <a:prstGeom prst="rect">
            <a:avLst/>
          </a:prstGeom>
        </p:spPr>
      </p:pic>
      <p:sp>
        <p:nvSpPr>
          <p:cNvPr id="55" name="TextBox 54"/>
          <p:cNvSpPr txBox="1"/>
          <p:nvPr/>
        </p:nvSpPr>
        <p:spPr>
          <a:xfrm>
            <a:off x="9430226" y="1985922"/>
            <a:ext cx="405880" cy="393313"/>
          </a:xfrm>
          <a:prstGeom prst="rect">
            <a:avLst/>
          </a:prstGeom>
          <a:noFill/>
        </p:spPr>
        <p:txBody>
          <a:bodyPr wrap="none" rtlCol="0">
            <a:spAutoFit/>
          </a:bodyPr>
          <a:lstStyle/>
          <a:p>
            <a:r>
              <a:rPr lang="en-US" sz="1956" dirty="0">
                <a:solidFill>
                  <a:prstClr val="black"/>
                </a:solidFill>
              </a:rPr>
              <a:t>or</a:t>
            </a:r>
          </a:p>
        </p:txBody>
      </p:sp>
      <p:sp>
        <p:nvSpPr>
          <p:cNvPr id="56" name="Rectangle 55"/>
          <p:cNvSpPr/>
          <p:nvPr/>
        </p:nvSpPr>
        <p:spPr>
          <a:xfrm>
            <a:off x="1681411" y="3942457"/>
            <a:ext cx="947695" cy="420564"/>
          </a:xfrm>
          <a:prstGeom prst="rect">
            <a:avLst/>
          </a:prstGeom>
        </p:spPr>
        <p:txBody>
          <a:bodyPr wrap="none">
            <a:spAutoFit/>
          </a:bodyPr>
          <a:lstStyle/>
          <a:p>
            <a:pPr algn="ctr">
              <a:defRPr/>
            </a:pPr>
            <a:r>
              <a:rPr lang="en-US" sz="2133" b="1" kern="0" dirty="0">
                <a:solidFill>
                  <a:prstClr val="black"/>
                </a:solidFill>
              </a:rPr>
              <a:t>802.11</a:t>
            </a:r>
            <a:endParaRPr lang="en-US" sz="2133" b="1" kern="0" baseline="30000" dirty="0">
              <a:solidFill>
                <a:prstClr val="black"/>
              </a:solidFill>
            </a:endParaRPr>
          </a:p>
        </p:txBody>
      </p:sp>
      <p:sp>
        <p:nvSpPr>
          <p:cNvPr id="57" name="Slide Number Placeholder 3">
            <a:extLst>
              <a:ext uri="{FF2B5EF4-FFF2-40B4-BE49-F238E27FC236}">
                <a16:creationId xmlns:a16="http://schemas.microsoft.com/office/drawing/2014/main" id="{3B04A832-7625-4C05-8414-09B59624753C}"/>
              </a:ext>
            </a:extLst>
          </p:cNvPr>
          <p:cNvSpPr txBox="1">
            <a:spLocks/>
          </p:cNvSpPr>
          <p:nvPr/>
        </p:nvSpPr>
        <p:spPr>
          <a:xfrm>
            <a:off x="11201400" y="6404269"/>
            <a:ext cx="533399" cy="232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prstClr val="black">
                  <a:tint val="75000"/>
                </a:prstClr>
              </a:solidFill>
            </a:endParaRPr>
          </a:p>
        </p:txBody>
      </p:sp>
      <p:sp>
        <p:nvSpPr>
          <p:cNvPr id="2" name="Date Placeholder 1"/>
          <p:cNvSpPr>
            <a:spLocks noGrp="1"/>
          </p:cNvSpPr>
          <p:nvPr>
            <p:ph type="dt" sz="half" idx="10"/>
          </p:nvPr>
        </p:nvSpPr>
        <p:spPr/>
        <p:txBody>
          <a:bodyPr/>
          <a:lstStyle/>
          <a:p>
            <a:r>
              <a:rPr lang="en-US"/>
              <a:t>November 2022</a:t>
            </a:r>
            <a:endParaRPr lang="en-US" dirty="0"/>
          </a:p>
        </p:txBody>
      </p:sp>
      <p:sp>
        <p:nvSpPr>
          <p:cNvPr id="3" name="Slide Number Placeholder 2"/>
          <p:cNvSpPr>
            <a:spLocks noGrp="1"/>
          </p:cNvSpPr>
          <p:nvPr>
            <p:ph type="sldNum" sz="quarter" idx="12"/>
          </p:nvPr>
        </p:nvSpPr>
        <p:spPr/>
        <p:txBody>
          <a:bodyPr/>
          <a:lstStyle/>
          <a:p>
            <a:fld id="{B016F8AB-BCEA-4347-8BA6-BE776009BC89}" type="slidenum">
              <a:rPr lang="en-GB" smtClean="0"/>
              <a:pPr/>
              <a:t>60</a:t>
            </a:fld>
            <a:endParaRPr lang="en-GB"/>
          </a:p>
        </p:txBody>
      </p:sp>
    </p:spTree>
    <p:extLst>
      <p:ext uri="{BB962C8B-B14F-4D97-AF65-F5344CB8AC3E}">
        <p14:creationId xmlns:p14="http://schemas.microsoft.com/office/powerpoint/2010/main" val="439754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4.72222E-6 -2.34568E-6 L 0.22673 0.14167 " pathEditMode="relative" rAng="0" ptsTypes="AA">
                                      <p:cBhvr>
                                        <p:cTn id="39" dur="2000" fill="hold"/>
                                        <p:tgtEl>
                                          <p:spTgt spid="20"/>
                                        </p:tgtEl>
                                        <p:attrNameLst>
                                          <p:attrName>ppt_x</p:attrName>
                                          <p:attrName>ppt_y</p:attrName>
                                        </p:attrNameLst>
                                      </p:cBhvr>
                                      <p:rCtr x="11337" y="7068"/>
                                    </p:animMotion>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2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3"/>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5.55112E-17 -2.46914E-7 L 0.19809 0.06883 " pathEditMode="relative" rAng="0" ptsTypes="AA">
                                      <p:cBhvr>
                                        <p:cTn id="55" dur="2000" fill="hold"/>
                                        <p:tgtEl>
                                          <p:spTgt spid="24"/>
                                        </p:tgtEl>
                                        <p:attrNameLst>
                                          <p:attrName>ppt_x</p:attrName>
                                          <p:attrName>ppt_y</p:attrName>
                                        </p:attrNameLst>
                                      </p:cBhvr>
                                      <p:rCtr x="9896" y="3426"/>
                                    </p:animMotion>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24"/>
                                        </p:tgtEl>
                                        <p:attrNameLst>
                                          <p:attrName>style.visibility</p:attrName>
                                        </p:attrNameLst>
                                      </p:cBhvr>
                                      <p:to>
                                        <p:strVal val="hidden"/>
                                      </p:to>
                                    </p:set>
                                  </p:childTnLst>
                                </p:cTn>
                              </p:par>
                            </p:childTnLst>
                          </p:cTn>
                        </p:par>
                        <p:par>
                          <p:cTn id="60" fill="hold">
                            <p:stCondLst>
                              <p:cond delay="0"/>
                            </p:stCondLst>
                            <p:childTnLst>
                              <p:par>
                                <p:cTn id="61" presetID="1" presetClass="entr" presetSubtype="0" fill="hold" grpId="0" nodeType="after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0"/>
                            </p:stCondLst>
                            <p:childTnLst>
                              <p:par>
                                <p:cTn id="64" presetID="1" presetClass="entr" presetSubtype="0" fill="hold" grpId="0" nodeType="afterEffect">
                                  <p:stCondLst>
                                    <p:cond delay="0"/>
                                  </p:stCondLst>
                                  <p:childTnLst>
                                    <p:set>
                                      <p:cBhvr>
                                        <p:cTn id="65" dur="1" fill="hold">
                                          <p:stCondLst>
                                            <p:cond delay="0"/>
                                          </p:stCondLst>
                                        </p:cTn>
                                        <p:tgtEl>
                                          <p:spTgt spid="11"/>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45"/>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37"/>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9" grpId="0" animBg="1"/>
      <p:bldP spid="39" grpId="0"/>
      <p:bldP spid="40" grpId="0"/>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New </a:t>
            </a:r>
            <a:r>
              <a:rPr lang="en-GB" dirty="0">
                <a:hlinkClick r:id="rId3"/>
              </a:rPr>
              <a:t>802.11 Radio technologies </a:t>
            </a:r>
            <a:r>
              <a:rPr lang="en-GB" dirty="0"/>
              <a:t>are under development to meet expanding market needs and leverage new </a:t>
            </a:r>
            <a:r>
              <a:rPr lang="en-GB" sz="3100" dirty="0"/>
              <a:t>technologies</a:t>
            </a:r>
            <a:r>
              <a:rPr lang="en-GB" dirty="0"/>
              <a:t>. </a:t>
            </a:r>
            <a:r>
              <a:rPr lang="en-GB" b="1" dirty="0">
                <a:solidFill>
                  <a:srgbClr val="00B388"/>
                </a:solidFill>
              </a:rPr>
              <a:t>Completed standards</a:t>
            </a:r>
            <a:br>
              <a:rPr lang="en-GB" dirty="0"/>
            </a:br>
            <a:endParaRPr lang="en-GB" dirty="0"/>
          </a:p>
        </p:txBody>
      </p:sp>
      <p:sp>
        <p:nvSpPr>
          <p:cNvPr id="3" name="Content Placeholder 2"/>
          <p:cNvSpPr>
            <a:spLocks noGrp="1"/>
          </p:cNvSpPr>
          <p:nvPr>
            <p:ph sz="quarter" idx="14"/>
          </p:nvPr>
        </p:nvSpPr>
        <p:spPr>
          <a:xfrm>
            <a:off x="651973" y="1524000"/>
            <a:ext cx="9982200" cy="4930096"/>
          </a:xfrm>
        </p:spPr>
        <p:txBody>
          <a:bodyPr>
            <a:noAutofit/>
          </a:bodyPr>
          <a:lstStyle/>
          <a:p>
            <a:pPr marL="0" indent="0">
              <a:buNone/>
            </a:pPr>
            <a:r>
              <a:rPr lang="en-GB" sz="1600" b="1" dirty="0">
                <a:solidFill>
                  <a:srgbClr val="00B388"/>
                </a:solidFill>
              </a:rPr>
              <a:t>IEEE </a:t>
            </a:r>
            <a:r>
              <a:rPr lang="en-GB" sz="1600" b="1" dirty="0" err="1">
                <a:solidFill>
                  <a:srgbClr val="00B388"/>
                </a:solidFill>
              </a:rPr>
              <a:t>Std</a:t>
            </a:r>
            <a:r>
              <a:rPr lang="en-GB" sz="1600" b="1" dirty="0">
                <a:solidFill>
                  <a:srgbClr val="00B388"/>
                </a:solidFill>
              </a:rPr>
              <a:t> 802.11-2020 Revision project, published February 26, 2021</a:t>
            </a:r>
          </a:p>
          <a:p>
            <a:pPr marL="0" indent="0">
              <a:buNone/>
            </a:pPr>
            <a:r>
              <a:rPr lang="en-GB" sz="1600" b="1" dirty="0">
                <a:solidFill>
                  <a:srgbClr val="00B388"/>
                </a:solidFill>
              </a:rPr>
              <a:t>IEEE </a:t>
            </a:r>
            <a:r>
              <a:rPr lang="en-GB" sz="1600" b="1" dirty="0" err="1">
                <a:solidFill>
                  <a:srgbClr val="00B388"/>
                </a:solidFill>
              </a:rPr>
              <a:t>Std</a:t>
            </a:r>
            <a:r>
              <a:rPr lang="en-GB" sz="1600" b="1" dirty="0">
                <a:solidFill>
                  <a:srgbClr val="00B388"/>
                </a:solidFill>
              </a:rPr>
              <a:t> 802.11ax-2021 – Increased throughput &amp; efficiency in 2.4, 5 (and 6) GHz bands, published May 18, 2021 </a:t>
            </a:r>
          </a:p>
          <a:p>
            <a:pPr marL="0" indent="0">
              <a:buNone/>
            </a:pPr>
            <a:r>
              <a:rPr lang="en-GB" sz="1600" b="1" dirty="0">
                <a:solidFill>
                  <a:srgbClr val="00B388"/>
                </a:solidFill>
              </a:rPr>
              <a:t>IEEE </a:t>
            </a:r>
            <a:r>
              <a:rPr lang="en-GB" sz="1600" b="1" dirty="0" err="1">
                <a:solidFill>
                  <a:srgbClr val="00B388"/>
                </a:solidFill>
              </a:rPr>
              <a:t>Std</a:t>
            </a:r>
            <a:r>
              <a:rPr lang="en-GB" sz="1600" b="1" dirty="0">
                <a:solidFill>
                  <a:srgbClr val="00B388"/>
                </a:solidFill>
              </a:rPr>
              <a:t> 802.11ay-2021 – Support for 20 </a:t>
            </a:r>
            <a:r>
              <a:rPr lang="en-GB" sz="1600" b="1" dirty="0" err="1">
                <a:solidFill>
                  <a:srgbClr val="00B388"/>
                </a:solidFill>
              </a:rPr>
              <a:t>Gbps</a:t>
            </a:r>
            <a:r>
              <a:rPr lang="en-GB" sz="1600" b="1" dirty="0">
                <a:solidFill>
                  <a:srgbClr val="00B388"/>
                </a:solidFill>
              </a:rPr>
              <a:t> in 60 GHz band, published in July 2021</a:t>
            </a:r>
          </a:p>
          <a:p>
            <a:pPr marL="0" indent="0">
              <a:buNone/>
            </a:pPr>
            <a:r>
              <a:rPr lang="en-GB" sz="1600" b="1" dirty="0"/>
              <a:t>802.11az – 2</a:t>
            </a:r>
            <a:r>
              <a:rPr lang="en-GB" sz="1600" b="1" baseline="30000" dirty="0"/>
              <a:t>nd</a:t>
            </a:r>
            <a:r>
              <a:rPr lang="en-GB" sz="1600" b="1" dirty="0"/>
              <a:t> generation positioning features (Dec 2022)</a:t>
            </a:r>
          </a:p>
          <a:p>
            <a:pPr marL="0" indent="0">
              <a:buNone/>
            </a:pPr>
            <a:r>
              <a:rPr lang="en-GB" sz="1600" b="1" dirty="0">
                <a:solidFill>
                  <a:srgbClr val="00B388"/>
                </a:solidFill>
              </a:rPr>
              <a:t>IEEE </a:t>
            </a:r>
            <a:r>
              <a:rPr lang="en-GB" sz="1600" b="1" dirty="0" err="1">
                <a:solidFill>
                  <a:srgbClr val="00B388"/>
                </a:solidFill>
              </a:rPr>
              <a:t>Std</a:t>
            </a:r>
            <a:r>
              <a:rPr lang="en-GB" sz="1600" b="1" dirty="0">
                <a:solidFill>
                  <a:srgbClr val="00B388"/>
                </a:solidFill>
              </a:rPr>
              <a:t> 802.11ba-2021 – Wake up radio. Low power IoT applications, published October 2021</a:t>
            </a:r>
          </a:p>
          <a:p>
            <a:pPr marL="0" indent="0">
              <a:buNone/>
            </a:pPr>
            <a:r>
              <a:rPr lang="en-US" sz="1600" b="1" dirty="0"/>
              <a:t>802.11bb – Light Communications </a:t>
            </a:r>
          </a:p>
          <a:p>
            <a:pPr marL="0" indent="0">
              <a:buNone/>
            </a:pPr>
            <a:r>
              <a:rPr lang="en-US" sz="1600" b="1" dirty="0"/>
              <a:t>802.11bc – Enhanced Broadcast Service</a:t>
            </a:r>
          </a:p>
          <a:p>
            <a:pPr marL="0" indent="0">
              <a:buNone/>
            </a:pPr>
            <a:r>
              <a:rPr lang="en-US" sz="1600" b="1" dirty="0"/>
              <a:t>802.11bd – Enhancements for Next Generation V2X (Dec 2022)</a:t>
            </a:r>
          </a:p>
          <a:p>
            <a:pPr marL="0" indent="0">
              <a:buNone/>
            </a:pPr>
            <a:r>
              <a:rPr lang="en-US" sz="1600" b="1" dirty="0"/>
              <a:t>802.11be – Extremely High Throughput </a:t>
            </a:r>
          </a:p>
          <a:p>
            <a:pPr marL="0" indent="0">
              <a:buNone/>
            </a:pPr>
            <a:r>
              <a:rPr lang="en-US" sz="1600" b="1" dirty="0"/>
              <a:t>802.11bf  – WLAN Sensing</a:t>
            </a:r>
          </a:p>
          <a:p>
            <a:pPr marL="0" indent="0">
              <a:buNone/>
            </a:pPr>
            <a:r>
              <a:rPr lang="en-US" sz="1600" b="1" dirty="0"/>
              <a:t>802.11bi  – Randomized MAC Addresses</a:t>
            </a:r>
          </a:p>
          <a:p>
            <a:pPr marL="0" indent="0">
              <a:buNone/>
            </a:pPr>
            <a:r>
              <a:rPr lang="en-US" sz="1600" b="1" dirty="0"/>
              <a:t>802.11bh – Enhanced Data Privacy</a:t>
            </a:r>
          </a:p>
          <a:p>
            <a:pPr marL="0" indent="0">
              <a:buNone/>
            </a:pPr>
            <a:r>
              <a:rPr lang="en-US" sz="1600" b="1" dirty="0"/>
              <a:t>802.11bk – 320 MHz Positioning (TBC)</a:t>
            </a:r>
            <a:endParaRPr lang="en-GB" sz="1200" b="1" dirty="0"/>
          </a:p>
        </p:txBody>
      </p:sp>
      <p:sp>
        <p:nvSpPr>
          <p:cNvPr id="4" name="Date Placeholder 3"/>
          <p:cNvSpPr>
            <a:spLocks noGrp="1"/>
          </p:cNvSpPr>
          <p:nvPr>
            <p:ph type="dt" sz="half" idx="16"/>
          </p:nvPr>
        </p:nvSpPr>
        <p:spPr/>
        <p:txBody>
          <a:bodyPr/>
          <a:lstStyle/>
          <a:p>
            <a:pPr>
              <a:defRPr/>
            </a:pPr>
            <a:r>
              <a:rPr lang="en-US" altLang="ja-JP" b="1"/>
              <a:t>November 2022</a:t>
            </a:r>
            <a:endParaRPr lang="en-US" b="1" dirty="0"/>
          </a:p>
        </p:txBody>
      </p:sp>
      <p:pic>
        <p:nvPicPr>
          <p:cNvPr id="7" name="Picture 6"/>
          <p:cNvPicPr>
            <a:picLocks noChangeAspect="1"/>
          </p:cNvPicPr>
          <p:nvPr/>
        </p:nvPicPr>
        <p:blipFill>
          <a:blip r:embed="rId4"/>
          <a:stretch>
            <a:fillRect/>
          </a:stretch>
        </p:blipFill>
        <p:spPr>
          <a:xfrm>
            <a:off x="7772400" y="3821388"/>
            <a:ext cx="2692542" cy="2632708"/>
          </a:xfrm>
          <a:prstGeom prst="rect">
            <a:avLst/>
          </a:prstGeom>
        </p:spPr>
      </p:pic>
      <p:sp>
        <p:nvSpPr>
          <p:cNvPr id="5" name="Slide Number Placeholder 4"/>
          <p:cNvSpPr>
            <a:spLocks noGrp="1"/>
          </p:cNvSpPr>
          <p:nvPr>
            <p:ph type="sldNum" sz="quarter" idx="15"/>
          </p:nvPr>
        </p:nvSpPr>
        <p:spPr/>
        <p:txBody>
          <a:bodyPr/>
          <a:lstStyle/>
          <a:p>
            <a:pPr>
              <a:defRPr/>
            </a:pPr>
            <a:fld id="{1F2884EB-C6E3-684C-A39B-0E652C4E0E60}" type="slidenum">
              <a:rPr lang="en-US" smtClean="0"/>
              <a:pPr>
                <a:defRPr/>
              </a:pPr>
              <a:t>7</a:t>
            </a:fld>
            <a:endParaRPr lang="en-US" dirty="0"/>
          </a:p>
        </p:txBody>
      </p:sp>
    </p:spTree>
    <p:extLst>
      <p:ext uri="{BB962C8B-B14F-4D97-AF65-F5344CB8AC3E}">
        <p14:creationId xmlns:p14="http://schemas.microsoft.com/office/powerpoint/2010/main" val="127050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55532" y="609600"/>
            <a:ext cx="7772400" cy="649287"/>
          </a:xfrm>
        </p:spPr>
        <p:txBody>
          <a:bodyPr>
            <a:normAutofit/>
          </a:bodyPr>
          <a:lstStyle/>
          <a:p>
            <a:r>
              <a:rPr lang="en-US" dirty="0"/>
              <a:t>IEEE 802.11 Standards Pipeline – July 2022</a:t>
            </a:r>
          </a:p>
        </p:txBody>
      </p:sp>
      <p:sp>
        <p:nvSpPr>
          <p:cNvPr id="5" name="Date Placeholder 4"/>
          <p:cNvSpPr>
            <a:spLocks noGrp="1"/>
          </p:cNvSpPr>
          <p:nvPr>
            <p:ph type="dt" sz="half" idx="10"/>
          </p:nvPr>
        </p:nvSpPr>
        <p:spPr/>
        <p:txBody>
          <a:bodyPr/>
          <a:lstStyle/>
          <a:p>
            <a:pPr>
              <a:defRPr/>
            </a:pPr>
            <a:r>
              <a:rPr lang="en-US"/>
              <a:t>November 2022</a:t>
            </a:r>
            <a:endParaRPr lang="en-US" dirty="0"/>
          </a:p>
        </p:txBody>
      </p:sp>
      <p:sp>
        <p:nvSpPr>
          <p:cNvPr id="50" name="Slide Number Placeholder 3">
            <a:extLst>
              <a:ext uri="{FF2B5EF4-FFF2-40B4-BE49-F238E27FC236}">
                <a16:creationId xmlns:a16="http://schemas.microsoft.com/office/drawing/2014/main" id="{B92B756D-A8FB-40D4-8D93-F00F773C2DD7}"/>
              </a:ext>
            </a:extLst>
          </p:cNvPr>
          <p:cNvSpPr txBox="1">
            <a:spLocks/>
          </p:cNvSpPr>
          <p:nvPr/>
        </p:nvSpPr>
        <p:spPr>
          <a:xfrm>
            <a:off x="11201400" y="6404269"/>
            <a:ext cx="533399" cy="232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tint val="75000"/>
                  </a:prstClr>
                </a:solidFill>
              </a:rPr>
              <a:t>  </a:t>
            </a:r>
          </a:p>
        </p:txBody>
      </p:sp>
      <p:sp>
        <p:nvSpPr>
          <p:cNvPr id="2" name="Slide Number Placeholder 1"/>
          <p:cNvSpPr>
            <a:spLocks noGrp="1"/>
          </p:cNvSpPr>
          <p:nvPr>
            <p:ph type="sldNum" sz="quarter" idx="12"/>
          </p:nvPr>
        </p:nvSpPr>
        <p:spPr/>
        <p:txBody>
          <a:bodyPr/>
          <a:lstStyle/>
          <a:p>
            <a:fld id="{B016F8AB-BCEA-4347-8BA6-BE776009BC89}" type="slidenum">
              <a:rPr lang="en-GB" smtClean="0"/>
              <a:t>8</a:t>
            </a:fld>
            <a:endParaRPr lang="en-GB"/>
          </a:p>
        </p:txBody>
      </p:sp>
      <p:sp>
        <p:nvSpPr>
          <p:cNvPr id="43" name="Text Box 3">
            <a:extLst>
              <a:ext uri="{FF2B5EF4-FFF2-40B4-BE49-F238E27FC236}">
                <a16:creationId xmlns:a16="http://schemas.microsoft.com/office/drawing/2014/main" id="{AF766B50-A3EA-A1AF-4A57-C475A90A52BD}"/>
              </a:ext>
            </a:extLst>
          </p:cNvPr>
          <p:cNvSpPr txBox="1">
            <a:spLocks noChangeArrowheads="1"/>
          </p:cNvSpPr>
          <p:nvPr/>
        </p:nvSpPr>
        <p:spPr bwMode="auto">
          <a:xfrm>
            <a:off x="3701637" y="5122781"/>
            <a:ext cx="12121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fontAlgn="base">
              <a:spcBef>
                <a:spcPct val="0"/>
              </a:spcBef>
              <a:spcAft>
                <a:spcPct val="0"/>
              </a:spcAft>
              <a:defRPr sz="2800">
                <a:solidFill>
                  <a:schemeClr val="tx1"/>
                </a:solidFill>
                <a:latin typeface="Times New Roman" pitchFamily="18" charset="0"/>
              </a:defRPr>
            </a:lvl6pPr>
            <a:lvl7pPr marL="2971800" indent="-228600" fontAlgn="base">
              <a:spcBef>
                <a:spcPct val="0"/>
              </a:spcBef>
              <a:spcAft>
                <a:spcPct val="0"/>
              </a:spcAft>
              <a:defRPr sz="2800">
                <a:solidFill>
                  <a:schemeClr val="tx1"/>
                </a:solidFill>
                <a:latin typeface="Times New Roman" pitchFamily="18" charset="0"/>
              </a:defRPr>
            </a:lvl7pPr>
            <a:lvl8pPr marL="3429000" indent="-228600" fontAlgn="base">
              <a:spcBef>
                <a:spcPct val="0"/>
              </a:spcBef>
              <a:spcAft>
                <a:spcPct val="0"/>
              </a:spcAft>
              <a:defRPr sz="2800">
                <a:solidFill>
                  <a:schemeClr val="tx1"/>
                </a:solidFill>
                <a:latin typeface="Times New Roman" pitchFamily="18" charset="0"/>
              </a:defRPr>
            </a:lvl8pPr>
            <a:lvl9pPr marL="3886200" indent="-228600" fontAlgn="base">
              <a:spcBef>
                <a:spcPct val="0"/>
              </a:spcBef>
              <a:spcAft>
                <a:spcPct val="0"/>
              </a:spcAft>
              <a:defRPr sz="2800">
                <a:solidFill>
                  <a:schemeClr val="tx1"/>
                </a:solidFill>
                <a:latin typeface="Times New Roman" pitchFamily="18" charset="0"/>
              </a:defRPr>
            </a:lvl9pPr>
          </a:lstStyle>
          <a:p>
            <a:r>
              <a:rPr lang="en-US" sz="1400" b="1" dirty="0">
                <a:latin typeface="Tahoma" pitchFamily="34" charset="0"/>
                <a:ea typeface="ＭＳ Ｐゴシック" charset="-128"/>
                <a:cs typeface="Arial" pitchFamily="34" charset="0"/>
              </a:rPr>
              <a:t>MAC &amp; PHY</a:t>
            </a:r>
            <a:endParaRPr lang="en-US" sz="2000" b="1" dirty="0">
              <a:latin typeface="Tahoma" pitchFamily="34" charset="0"/>
              <a:ea typeface="ＭＳ Ｐゴシック" charset="-128"/>
              <a:cs typeface="Arial" pitchFamily="34" charset="0"/>
            </a:endParaRPr>
          </a:p>
        </p:txBody>
      </p:sp>
      <p:sp>
        <p:nvSpPr>
          <p:cNvPr id="44" name="Text Box 4">
            <a:extLst>
              <a:ext uri="{FF2B5EF4-FFF2-40B4-BE49-F238E27FC236}">
                <a16:creationId xmlns:a16="http://schemas.microsoft.com/office/drawing/2014/main" id="{CA1E1AE7-3242-3A1B-A39E-AFB0BD9106F4}"/>
              </a:ext>
            </a:extLst>
          </p:cNvPr>
          <p:cNvSpPr txBox="1">
            <a:spLocks noChangeArrowheads="1"/>
          </p:cNvSpPr>
          <p:nvPr/>
        </p:nvSpPr>
        <p:spPr bwMode="auto">
          <a:xfrm>
            <a:off x="7507916" y="5890641"/>
            <a:ext cx="6335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fontAlgn="base">
              <a:spcBef>
                <a:spcPct val="0"/>
              </a:spcBef>
              <a:spcAft>
                <a:spcPct val="0"/>
              </a:spcAft>
              <a:defRPr sz="2800">
                <a:solidFill>
                  <a:schemeClr val="tx1"/>
                </a:solidFill>
                <a:latin typeface="Times New Roman" pitchFamily="18" charset="0"/>
              </a:defRPr>
            </a:lvl6pPr>
            <a:lvl7pPr marL="2971800" indent="-228600" fontAlgn="base">
              <a:spcBef>
                <a:spcPct val="0"/>
              </a:spcBef>
              <a:spcAft>
                <a:spcPct val="0"/>
              </a:spcAft>
              <a:defRPr sz="2800">
                <a:solidFill>
                  <a:schemeClr val="tx1"/>
                </a:solidFill>
                <a:latin typeface="Times New Roman" pitchFamily="18" charset="0"/>
              </a:defRPr>
            </a:lvl7pPr>
            <a:lvl8pPr marL="3429000" indent="-228600" fontAlgn="base">
              <a:spcBef>
                <a:spcPct val="0"/>
              </a:spcBef>
              <a:spcAft>
                <a:spcPct val="0"/>
              </a:spcAft>
              <a:defRPr sz="2800">
                <a:solidFill>
                  <a:schemeClr val="tx1"/>
                </a:solidFill>
                <a:latin typeface="Times New Roman" pitchFamily="18" charset="0"/>
              </a:defRPr>
            </a:lvl8pPr>
            <a:lvl9pPr marL="3886200" indent="-228600" fontAlgn="base">
              <a:spcBef>
                <a:spcPct val="0"/>
              </a:spcBef>
              <a:spcAft>
                <a:spcPct val="0"/>
              </a:spcAft>
              <a:defRPr sz="2800">
                <a:solidFill>
                  <a:schemeClr val="tx1"/>
                </a:solidFill>
                <a:latin typeface="Times New Roman" pitchFamily="18" charset="0"/>
              </a:defRPr>
            </a:lvl9pPr>
          </a:lstStyle>
          <a:p>
            <a:pPr algn="ctr"/>
            <a:r>
              <a:rPr lang="en-US" sz="1200" b="1" dirty="0">
                <a:latin typeface="Tahoma" pitchFamily="34" charset="0"/>
                <a:ea typeface="ＭＳ Ｐゴシック" charset="-128"/>
                <a:cs typeface="Arial" pitchFamily="34" charset="0"/>
              </a:rPr>
              <a:t>SA</a:t>
            </a:r>
          </a:p>
          <a:p>
            <a:pPr algn="ctr"/>
            <a:r>
              <a:rPr lang="en-US" sz="1200" b="1" dirty="0">
                <a:latin typeface="Tahoma" pitchFamily="34" charset="0"/>
                <a:ea typeface="ＭＳ Ｐゴシック" charset="-128"/>
                <a:cs typeface="Arial" pitchFamily="34" charset="0"/>
              </a:rPr>
              <a:t>Ballot</a:t>
            </a:r>
          </a:p>
        </p:txBody>
      </p:sp>
      <p:sp>
        <p:nvSpPr>
          <p:cNvPr id="45" name="AutoShape 5">
            <a:extLst>
              <a:ext uri="{FF2B5EF4-FFF2-40B4-BE49-F238E27FC236}">
                <a16:creationId xmlns:a16="http://schemas.microsoft.com/office/drawing/2014/main" id="{607BD8EB-9A39-3A3D-A51C-37FAA998DF03}"/>
              </a:ext>
            </a:extLst>
          </p:cNvPr>
          <p:cNvSpPr>
            <a:spLocks/>
          </p:cNvSpPr>
          <p:nvPr/>
        </p:nvSpPr>
        <p:spPr bwMode="auto">
          <a:xfrm rot="-5400000">
            <a:off x="6470807" y="5317795"/>
            <a:ext cx="215900" cy="990600"/>
          </a:xfrm>
          <a:prstGeom prst="leftBrace">
            <a:avLst>
              <a:gd name="adj1" fmla="val 38235"/>
              <a:gd name="adj2" fmla="val 51301"/>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2000" b="1">
              <a:solidFill>
                <a:schemeClr val="tx1"/>
              </a:solidFill>
            </a:endParaRPr>
          </a:p>
        </p:txBody>
      </p:sp>
      <p:sp>
        <p:nvSpPr>
          <p:cNvPr id="47" name="Text Box 7">
            <a:extLst>
              <a:ext uri="{FF2B5EF4-FFF2-40B4-BE49-F238E27FC236}">
                <a16:creationId xmlns:a16="http://schemas.microsoft.com/office/drawing/2014/main" id="{752AEE75-E5D8-4A5A-FE1B-A798D0365ECE}"/>
              </a:ext>
            </a:extLst>
          </p:cNvPr>
          <p:cNvSpPr txBox="1">
            <a:spLocks noChangeArrowheads="1"/>
          </p:cNvSpPr>
          <p:nvPr/>
        </p:nvSpPr>
        <p:spPr bwMode="auto">
          <a:xfrm>
            <a:off x="3620457" y="5929417"/>
            <a:ext cx="1243800"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fontAlgn="base">
              <a:spcBef>
                <a:spcPct val="0"/>
              </a:spcBef>
              <a:spcAft>
                <a:spcPct val="0"/>
              </a:spcAft>
              <a:defRPr sz="2800">
                <a:solidFill>
                  <a:schemeClr val="tx1"/>
                </a:solidFill>
                <a:latin typeface="Times New Roman" pitchFamily="18" charset="0"/>
              </a:defRPr>
            </a:lvl6pPr>
            <a:lvl7pPr marL="2971800" indent="-228600" fontAlgn="base">
              <a:spcBef>
                <a:spcPct val="0"/>
              </a:spcBef>
              <a:spcAft>
                <a:spcPct val="0"/>
              </a:spcAft>
              <a:defRPr sz="2800">
                <a:solidFill>
                  <a:schemeClr val="tx1"/>
                </a:solidFill>
                <a:latin typeface="Times New Roman" pitchFamily="18" charset="0"/>
              </a:defRPr>
            </a:lvl7pPr>
            <a:lvl8pPr marL="3429000" indent="-228600" fontAlgn="base">
              <a:spcBef>
                <a:spcPct val="0"/>
              </a:spcBef>
              <a:spcAft>
                <a:spcPct val="0"/>
              </a:spcAft>
              <a:defRPr sz="2800">
                <a:solidFill>
                  <a:schemeClr val="tx1"/>
                </a:solidFill>
                <a:latin typeface="Times New Roman" pitchFamily="18" charset="0"/>
              </a:defRPr>
            </a:lvl8pPr>
            <a:lvl9pPr marL="3886200" indent="-228600" fontAlgn="base">
              <a:spcBef>
                <a:spcPct val="0"/>
              </a:spcBef>
              <a:spcAft>
                <a:spcPct val="0"/>
              </a:spcAft>
              <a:defRPr sz="2800">
                <a:solidFill>
                  <a:schemeClr val="tx1"/>
                </a:solidFill>
                <a:latin typeface="Times New Roman" pitchFamily="18" charset="0"/>
              </a:defRPr>
            </a:lvl9pPr>
          </a:lstStyle>
          <a:p>
            <a:pPr algn="ctr">
              <a:lnSpc>
                <a:spcPct val="80000"/>
              </a:lnSpc>
            </a:pPr>
            <a:r>
              <a:rPr lang="en-US" sz="1200" b="1" dirty="0">
                <a:latin typeface="Tahoma" pitchFamily="34" charset="0"/>
                <a:ea typeface="ＭＳ Ｐゴシック" charset="-128"/>
                <a:cs typeface="Arial" pitchFamily="34" charset="0"/>
              </a:rPr>
              <a:t>TIG/Study </a:t>
            </a:r>
          </a:p>
          <a:p>
            <a:pPr algn="ctr">
              <a:lnSpc>
                <a:spcPct val="80000"/>
              </a:lnSpc>
            </a:pPr>
            <a:r>
              <a:rPr lang="en-US" sz="1200" b="1" dirty="0">
                <a:latin typeface="Tahoma" pitchFamily="34" charset="0"/>
                <a:ea typeface="ＭＳ Ｐゴシック" charset="-128"/>
                <a:cs typeface="Arial" pitchFamily="34" charset="0"/>
              </a:rPr>
              <a:t>groups</a:t>
            </a:r>
          </a:p>
        </p:txBody>
      </p:sp>
      <p:sp>
        <p:nvSpPr>
          <p:cNvPr id="48" name="AutoShape 8">
            <a:extLst>
              <a:ext uri="{FF2B5EF4-FFF2-40B4-BE49-F238E27FC236}">
                <a16:creationId xmlns:a16="http://schemas.microsoft.com/office/drawing/2014/main" id="{8837E88F-E10D-6367-D03E-51DAA21B475D}"/>
              </a:ext>
            </a:extLst>
          </p:cNvPr>
          <p:cNvSpPr>
            <a:spLocks/>
          </p:cNvSpPr>
          <p:nvPr/>
        </p:nvSpPr>
        <p:spPr bwMode="auto">
          <a:xfrm rot="-5400000">
            <a:off x="4160997" y="5289220"/>
            <a:ext cx="168275" cy="914400"/>
          </a:xfrm>
          <a:prstGeom prst="leftBrace">
            <a:avLst>
              <a:gd name="adj1" fmla="val 45283"/>
              <a:gd name="adj2" fmla="val 51301"/>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2000" b="1">
              <a:solidFill>
                <a:schemeClr val="tx1"/>
              </a:solidFill>
            </a:endParaRPr>
          </a:p>
        </p:txBody>
      </p:sp>
      <p:sp>
        <p:nvSpPr>
          <p:cNvPr id="49" name="Text Box 13">
            <a:extLst>
              <a:ext uri="{FF2B5EF4-FFF2-40B4-BE49-F238E27FC236}">
                <a16:creationId xmlns:a16="http://schemas.microsoft.com/office/drawing/2014/main" id="{95F83497-9A51-58B7-A65D-4538C770B959}"/>
              </a:ext>
            </a:extLst>
          </p:cNvPr>
          <p:cNvSpPr txBox="1">
            <a:spLocks noChangeArrowheads="1"/>
          </p:cNvSpPr>
          <p:nvPr/>
        </p:nvSpPr>
        <p:spPr bwMode="auto">
          <a:xfrm>
            <a:off x="10044076" y="5864195"/>
            <a:ext cx="938077"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fontAlgn="base">
              <a:spcBef>
                <a:spcPct val="0"/>
              </a:spcBef>
              <a:spcAft>
                <a:spcPct val="0"/>
              </a:spcAft>
              <a:defRPr sz="2800">
                <a:solidFill>
                  <a:schemeClr val="tx1"/>
                </a:solidFill>
                <a:latin typeface="Times New Roman" pitchFamily="18" charset="0"/>
              </a:defRPr>
            </a:lvl6pPr>
            <a:lvl7pPr marL="2971800" indent="-228600" fontAlgn="base">
              <a:spcBef>
                <a:spcPct val="0"/>
              </a:spcBef>
              <a:spcAft>
                <a:spcPct val="0"/>
              </a:spcAft>
              <a:defRPr sz="2800">
                <a:solidFill>
                  <a:schemeClr val="tx1"/>
                </a:solidFill>
                <a:latin typeface="Times New Roman" pitchFamily="18" charset="0"/>
              </a:defRPr>
            </a:lvl7pPr>
            <a:lvl8pPr marL="3429000" indent="-228600" fontAlgn="base">
              <a:spcBef>
                <a:spcPct val="0"/>
              </a:spcBef>
              <a:spcAft>
                <a:spcPct val="0"/>
              </a:spcAft>
              <a:defRPr sz="2800">
                <a:solidFill>
                  <a:schemeClr val="tx1"/>
                </a:solidFill>
                <a:latin typeface="Times New Roman" pitchFamily="18" charset="0"/>
              </a:defRPr>
            </a:lvl8pPr>
            <a:lvl9pPr marL="3886200" indent="-228600" fontAlgn="base">
              <a:spcBef>
                <a:spcPct val="0"/>
              </a:spcBef>
              <a:spcAft>
                <a:spcPct val="0"/>
              </a:spcAft>
              <a:defRPr sz="2800">
                <a:solidFill>
                  <a:schemeClr val="tx1"/>
                </a:solidFill>
                <a:latin typeface="Times New Roman" pitchFamily="18" charset="0"/>
              </a:defRPr>
            </a:lvl9pPr>
          </a:lstStyle>
          <a:p>
            <a:pPr algn="ctr"/>
            <a:r>
              <a:rPr lang="en-US" sz="1200" b="1" dirty="0">
                <a:latin typeface="Tahoma" pitchFamily="34" charset="0"/>
                <a:ea typeface="ＭＳ Ｐゴシック" charset="-128"/>
                <a:cs typeface="Arial" pitchFamily="34" charset="0"/>
              </a:rPr>
              <a:t>Published</a:t>
            </a:r>
          </a:p>
          <a:p>
            <a:pPr algn="ctr"/>
            <a:r>
              <a:rPr lang="en-US" sz="1200" b="1" dirty="0">
                <a:latin typeface="Tahoma" pitchFamily="34" charset="0"/>
                <a:ea typeface="ＭＳ Ｐゴシック" charset="-128"/>
                <a:cs typeface="Arial" pitchFamily="34" charset="0"/>
              </a:rPr>
              <a:t>Standard</a:t>
            </a:r>
          </a:p>
        </p:txBody>
      </p:sp>
      <p:sp>
        <p:nvSpPr>
          <p:cNvPr id="51" name="Text Box 26">
            <a:extLst>
              <a:ext uri="{FF2B5EF4-FFF2-40B4-BE49-F238E27FC236}">
                <a16:creationId xmlns:a16="http://schemas.microsoft.com/office/drawing/2014/main" id="{F8F3E51C-ECEA-6659-537C-8E5E5F1836F3}"/>
              </a:ext>
            </a:extLst>
          </p:cNvPr>
          <p:cNvSpPr txBox="1">
            <a:spLocks noChangeArrowheads="1"/>
          </p:cNvSpPr>
          <p:nvPr/>
        </p:nvSpPr>
        <p:spPr bwMode="auto">
          <a:xfrm>
            <a:off x="6081595" y="5953375"/>
            <a:ext cx="1144865"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fontAlgn="base">
              <a:spcBef>
                <a:spcPct val="0"/>
              </a:spcBef>
              <a:spcAft>
                <a:spcPct val="0"/>
              </a:spcAft>
              <a:defRPr sz="2800">
                <a:solidFill>
                  <a:schemeClr val="tx1"/>
                </a:solidFill>
                <a:latin typeface="Times New Roman" pitchFamily="18" charset="0"/>
              </a:defRPr>
            </a:lvl6pPr>
            <a:lvl7pPr marL="2971800" indent="-228600" fontAlgn="base">
              <a:spcBef>
                <a:spcPct val="0"/>
              </a:spcBef>
              <a:spcAft>
                <a:spcPct val="0"/>
              </a:spcAft>
              <a:defRPr sz="2800">
                <a:solidFill>
                  <a:schemeClr val="tx1"/>
                </a:solidFill>
                <a:latin typeface="Times New Roman" pitchFamily="18" charset="0"/>
              </a:defRPr>
            </a:lvl7pPr>
            <a:lvl8pPr marL="3429000" indent="-228600" fontAlgn="base">
              <a:spcBef>
                <a:spcPct val="0"/>
              </a:spcBef>
              <a:spcAft>
                <a:spcPct val="0"/>
              </a:spcAft>
              <a:defRPr sz="2800">
                <a:solidFill>
                  <a:schemeClr val="tx1"/>
                </a:solidFill>
                <a:latin typeface="Times New Roman" pitchFamily="18" charset="0"/>
              </a:defRPr>
            </a:lvl8pPr>
            <a:lvl9pPr marL="3886200" indent="-228600" fontAlgn="base">
              <a:spcBef>
                <a:spcPct val="0"/>
              </a:spcBef>
              <a:spcAft>
                <a:spcPct val="0"/>
              </a:spcAft>
              <a:defRPr sz="2800">
                <a:solidFill>
                  <a:schemeClr val="tx1"/>
                </a:solidFill>
                <a:latin typeface="Times New Roman" pitchFamily="18" charset="0"/>
              </a:defRPr>
            </a:lvl9pPr>
          </a:lstStyle>
          <a:p>
            <a:pPr algn="ctr">
              <a:lnSpc>
                <a:spcPct val="80000"/>
              </a:lnSpc>
            </a:pPr>
            <a:r>
              <a:rPr lang="en-US" sz="1200" b="1" dirty="0">
                <a:latin typeface="Tahoma" pitchFamily="34" charset="0"/>
                <a:ea typeface="ＭＳ Ｐゴシック" charset="-128"/>
                <a:cs typeface="Arial" pitchFamily="34" charset="0"/>
              </a:rPr>
              <a:t>WG  </a:t>
            </a:r>
          </a:p>
          <a:p>
            <a:pPr algn="ctr">
              <a:lnSpc>
                <a:spcPct val="80000"/>
              </a:lnSpc>
            </a:pPr>
            <a:r>
              <a:rPr lang="en-US" sz="1200" b="1" dirty="0">
                <a:latin typeface="Tahoma" pitchFamily="34" charset="0"/>
                <a:ea typeface="ＭＳ Ｐゴシック" charset="-128"/>
                <a:cs typeface="Arial" pitchFamily="34" charset="0"/>
              </a:rPr>
              <a:t>Letter Ballot</a:t>
            </a:r>
          </a:p>
        </p:txBody>
      </p:sp>
      <p:sp>
        <p:nvSpPr>
          <p:cNvPr id="53" name="AutoShape 27">
            <a:extLst>
              <a:ext uri="{FF2B5EF4-FFF2-40B4-BE49-F238E27FC236}">
                <a16:creationId xmlns:a16="http://schemas.microsoft.com/office/drawing/2014/main" id="{4C72DCE0-2561-7D7A-66C2-3589A90DB80E}"/>
              </a:ext>
            </a:extLst>
          </p:cNvPr>
          <p:cNvSpPr>
            <a:spLocks/>
          </p:cNvSpPr>
          <p:nvPr/>
        </p:nvSpPr>
        <p:spPr bwMode="auto">
          <a:xfrm rot="-5400000">
            <a:off x="7676533" y="5254295"/>
            <a:ext cx="195262" cy="1117600"/>
          </a:xfrm>
          <a:prstGeom prst="leftBrace">
            <a:avLst>
              <a:gd name="adj1" fmla="val 76871"/>
              <a:gd name="adj2" fmla="val 51301"/>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pPr eaLnBrk="0" hangingPunct="0"/>
            <a:endParaRPr lang="en-US" sz="2000" b="1">
              <a:solidFill>
                <a:schemeClr val="tx1"/>
              </a:solidFill>
            </a:endParaRPr>
          </a:p>
        </p:txBody>
      </p:sp>
      <p:sp>
        <p:nvSpPr>
          <p:cNvPr id="54" name="Line 29">
            <a:extLst>
              <a:ext uri="{FF2B5EF4-FFF2-40B4-BE49-F238E27FC236}">
                <a16:creationId xmlns:a16="http://schemas.microsoft.com/office/drawing/2014/main" id="{D33125D6-F9F3-FF2E-0077-5BF20DE4A02D}"/>
              </a:ext>
            </a:extLst>
          </p:cNvPr>
          <p:cNvSpPr>
            <a:spLocks noChangeShapeType="1"/>
          </p:cNvSpPr>
          <p:nvPr/>
        </p:nvSpPr>
        <p:spPr bwMode="auto">
          <a:xfrm>
            <a:off x="3548223" y="3506457"/>
            <a:ext cx="7869237"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b="1">
              <a:solidFill>
                <a:schemeClr val="tx1"/>
              </a:solidFill>
            </a:endParaRPr>
          </a:p>
        </p:txBody>
      </p:sp>
      <p:sp>
        <p:nvSpPr>
          <p:cNvPr id="73" name="AutoShape 34">
            <a:extLst>
              <a:ext uri="{FF2B5EF4-FFF2-40B4-BE49-F238E27FC236}">
                <a16:creationId xmlns:a16="http://schemas.microsoft.com/office/drawing/2014/main" id="{B536F44A-8797-2BB0-7BD0-91F34EB27D14}"/>
              </a:ext>
            </a:extLst>
          </p:cNvPr>
          <p:cNvSpPr>
            <a:spLocks/>
          </p:cNvSpPr>
          <p:nvPr/>
        </p:nvSpPr>
        <p:spPr bwMode="auto">
          <a:xfrm rot="-5400000">
            <a:off x="5291298" y="5290808"/>
            <a:ext cx="269875" cy="990600"/>
          </a:xfrm>
          <a:prstGeom prst="leftBrace">
            <a:avLst>
              <a:gd name="adj1" fmla="val 30588"/>
              <a:gd name="adj2" fmla="val 51301"/>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2000" b="1">
              <a:solidFill>
                <a:schemeClr val="tx1"/>
              </a:solidFill>
            </a:endParaRPr>
          </a:p>
        </p:txBody>
      </p:sp>
      <p:sp>
        <p:nvSpPr>
          <p:cNvPr id="84" name="Text Box 35">
            <a:extLst>
              <a:ext uri="{FF2B5EF4-FFF2-40B4-BE49-F238E27FC236}">
                <a16:creationId xmlns:a16="http://schemas.microsoft.com/office/drawing/2014/main" id="{E0E89E84-1702-B752-3080-76073A453388}"/>
              </a:ext>
            </a:extLst>
          </p:cNvPr>
          <p:cNvSpPr txBox="1">
            <a:spLocks noChangeArrowheads="1"/>
          </p:cNvSpPr>
          <p:nvPr/>
        </p:nvSpPr>
        <p:spPr bwMode="auto">
          <a:xfrm>
            <a:off x="4758373" y="5944857"/>
            <a:ext cx="1345241"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fontAlgn="base">
              <a:spcBef>
                <a:spcPct val="0"/>
              </a:spcBef>
              <a:spcAft>
                <a:spcPct val="0"/>
              </a:spcAft>
              <a:defRPr sz="2800">
                <a:solidFill>
                  <a:schemeClr val="tx1"/>
                </a:solidFill>
                <a:latin typeface="Times New Roman" pitchFamily="18" charset="0"/>
              </a:defRPr>
            </a:lvl6pPr>
            <a:lvl7pPr marL="2971800" indent="-228600" fontAlgn="base">
              <a:spcBef>
                <a:spcPct val="0"/>
              </a:spcBef>
              <a:spcAft>
                <a:spcPct val="0"/>
              </a:spcAft>
              <a:defRPr sz="2800">
                <a:solidFill>
                  <a:schemeClr val="tx1"/>
                </a:solidFill>
                <a:latin typeface="Times New Roman" pitchFamily="18" charset="0"/>
              </a:defRPr>
            </a:lvl7pPr>
            <a:lvl8pPr marL="3429000" indent="-228600" fontAlgn="base">
              <a:spcBef>
                <a:spcPct val="0"/>
              </a:spcBef>
              <a:spcAft>
                <a:spcPct val="0"/>
              </a:spcAft>
              <a:defRPr sz="2800">
                <a:solidFill>
                  <a:schemeClr val="tx1"/>
                </a:solidFill>
                <a:latin typeface="Times New Roman" pitchFamily="18" charset="0"/>
              </a:defRPr>
            </a:lvl8pPr>
            <a:lvl9pPr marL="3886200" indent="-228600" fontAlgn="base">
              <a:spcBef>
                <a:spcPct val="0"/>
              </a:spcBef>
              <a:spcAft>
                <a:spcPct val="0"/>
              </a:spcAft>
              <a:defRPr sz="2800">
                <a:solidFill>
                  <a:schemeClr val="tx1"/>
                </a:solidFill>
                <a:latin typeface="Times New Roman" pitchFamily="18" charset="0"/>
              </a:defRPr>
            </a:lvl9pPr>
          </a:lstStyle>
          <a:p>
            <a:pPr algn="ctr">
              <a:lnSpc>
                <a:spcPct val="80000"/>
              </a:lnSpc>
            </a:pPr>
            <a:r>
              <a:rPr lang="en-US" sz="1200" b="1" dirty="0">
                <a:latin typeface="Tahoma" pitchFamily="34" charset="0"/>
                <a:ea typeface="ＭＳ Ｐゴシック" charset="-128"/>
                <a:cs typeface="Arial" pitchFamily="34" charset="0"/>
              </a:rPr>
              <a:t>TG without </a:t>
            </a:r>
          </a:p>
          <a:p>
            <a:pPr algn="ctr">
              <a:lnSpc>
                <a:spcPct val="80000"/>
              </a:lnSpc>
            </a:pPr>
            <a:r>
              <a:rPr lang="en-US" sz="1200" b="1" dirty="0">
                <a:latin typeface="Tahoma" pitchFamily="34" charset="0"/>
                <a:ea typeface="ＭＳ Ｐゴシック" charset="-128"/>
                <a:cs typeface="Arial" pitchFamily="34" charset="0"/>
              </a:rPr>
              <a:t>Approved draft</a:t>
            </a:r>
          </a:p>
        </p:txBody>
      </p:sp>
      <p:sp>
        <p:nvSpPr>
          <p:cNvPr id="92" name="Text Box 36">
            <a:extLst>
              <a:ext uri="{FF2B5EF4-FFF2-40B4-BE49-F238E27FC236}">
                <a16:creationId xmlns:a16="http://schemas.microsoft.com/office/drawing/2014/main" id="{07B278CB-F71B-556B-5A62-342FCEE94824}"/>
              </a:ext>
            </a:extLst>
          </p:cNvPr>
          <p:cNvSpPr txBox="1">
            <a:spLocks noChangeArrowheads="1"/>
          </p:cNvSpPr>
          <p:nvPr/>
        </p:nvSpPr>
        <p:spPr bwMode="auto">
          <a:xfrm>
            <a:off x="2509995" y="5918207"/>
            <a:ext cx="1135062"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fontAlgn="base">
              <a:spcBef>
                <a:spcPct val="0"/>
              </a:spcBef>
              <a:spcAft>
                <a:spcPct val="0"/>
              </a:spcAft>
              <a:defRPr sz="2800">
                <a:solidFill>
                  <a:schemeClr val="tx1"/>
                </a:solidFill>
                <a:latin typeface="Times New Roman" pitchFamily="18" charset="0"/>
              </a:defRPr>
            </a:lvl6pPr>
            <a:lvl7pPr marL="2971800" indent="-228600" fontAlgn="base">
              <a:spcBef>
                <a:spcPct val="0"/>
              </a:spcBef>
              <a:spcAft>
                <a:spcPct val="0"/>
              </a:spcAft>
              <a:defRPr sz="2800">
                <a:solidFill>
                  <a:schemeClr val="tx1"/>
                </a:solidFill>
                <a:latin typeface="Times New Roman" pitchFamily="18" charset="0"/>
              </a:defRPr>
            </a:lvl7pPr>
            <a:lvl8pPr marL="3429000" indent="-228600" fontAlgn="base">
              <a:spcBef>
                <a:spcPct val="0"/>
              </a:spcBef>
              <a:spcAft>
                <a:spcPct val="0"/>
              </a:spcAft>
              <a:defRPr sz="2800">
                <a:solidFill>
                  <a:schemeClr val="tx1"/>
                </a:solidFill>
                <a:latin typeface="Times New Roman" pitchFamily="18" charset="0"/>
              </a:defRPr>
            </a:lvl8pPr>
            <a:lvl9pPr marL="3886200" indent="-228600" fontAlgn="base">
              <a:spcBef>
                <a:spcPct val="0"/>
              </a:spcBef>
              <a:spcAft>
                <a:spcPct val="0"/>
              </a:spcAft>
              <a:defRPr sz="2800">
                <a:solidFill>
                  <a:schemeClr val="tx1"/>
                </a:solidFill>
                <a:latin typeface="Times New Roman" pitchFamily="18" charset="0"/>
              </a:defRPr>
            </a:lvl9pPr>
          </a:lstStyle>
          <a:p>
            <a:pPr algn="ctr">
              <a:lnSpc>
                <a:spcPct val="80000"/>
              </a:lnSpc>
            </a:pPr>
            <a:r>
              <a:rPr lang="en-US" sz="1200" b="1" dirty="0">
                <a:latin typeface="Tahoma" pitchFamily="34" charset="0"/>
                <a:ea typeface="ＭＳ Ｐゴシック" charset="-128"/>
                <a:cs typeface="Arial" pitchFamily="34" charset="0"/>
              </a:rPr>
              <a:t>Discussion Topics</a:t>
            </a:r>
          </a:p>
        </p:txBody>
      </p:sp>
      <p:sp>
        <p:nvSpPr>
          <p:cNvPr id="93" name="AutoShape 37">
            <a:extLst>
              <a:ext uri="{FF2B5EF4-FFF2-40B4-BE49-F238E27FC236}">
                <a16:creationId xmlns:a16="http://schemas.microsoft.com/office/drawing/2014/main" id="{9715B599-5F32-CCF0-C044-E5BD4A1FE45D}"/>
              </a:ext>
            </a:extLst>
          </p:cNvPr>
          <p:cNvSpPr>
            <a:spLocks/>
          </p:cNvSpPr>
          <p:nvPr/>
        </p:nvSpPr>
        <p:spPr bwMode="auto">
          <a:xfrm rot="-5400000">
            <a:off x="2971144" y="5302887"/>
            <a:ext cx="201612" cy="914400"/>
          </a:xfrm>
          <a:prstGeom prst="leftBrace">
            <a:avLst>
              <a:gd name="adj1" fmla="val 37795"/>
              <a:gd name="adj2" fmla="val 51301"/>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2000" b="1">
              <a:solidFill>
                <a:schemeClr val="tx1"/>
              </a:solidFill>
            </a:endParaRPr>
          </a:p>
        </p:txBody>
      </p:sp>
      <p:sp>
        <p:nvSpPr>
          <p:cNvPr id="94" name="Text Box 38">
            <a:extLst>
              <a:ext uri="{FF2B5EF4-FFF2-40B4-BE49-F238E27FC236}">
                <a16:creationId xmlns:a16="http://schemas.microsoft.com/office/drawing/2014/main" id="{7219C433-DE64-4F83-49AC-1EF7885D9FEA}"/>
              </a:ext>
            </a:extLst>
          </p:cNvPr>
          <p:cNvSpPr txBox="1">
            <a:spLocks noChangeArrowheads="1"/>
          </p:cNvSpPr>
          <p:nvPr/>
        </p:nvSpPr>
        <p:spPr bwMode="auto">
          <a:xfrm>
            <a:off x="8508760" y="5882582"/>
            <a:ext cx="1124026"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fontAlgn="base">
              <a:spcBef>
                <a:spcPct val="0"/>
              </a:spcBef>
              <a:spcAft>
                <a:spcPct val="0"/>
              </a:spcAft>
              <a:defRPr sz="2800">
                <a:solidFill>
                  <a:schemeClr val="tx1"/>
                </a:solidFill>
                <a:latin typeface="Times New Roman" pitchFamily="18" charset="0"/>
              </a:defRPr>
            </a:lvl6pPr>
            <a:lvl7pPr marL="2971800" indent="-228600" fontAlgn="base">
              <a:spcBef>
                <a:spcPct val="0"/>
              </a:spcBef>
              <a:spcAft>
                <a:spcPct val="0"/>
              </a:spcAft>
              <a:defRPr sz="2800">
                <a:solidFill>
                  <a:schemeClr val="tx1"/>
                </a:solidFill>
                <a:latin typeface="Times New Roman" pitchFamily="18" charset="0"/>
              </a:defRPr>
            </a:lvl7pPr>
            <a:lvl8pPr marL="3429000" indent="-228600" fontAlgn="base">
              <a:spcBef>
                <a:spcPct val="0"/>
              </a:spcBef>
              <a:spcAft>
                <a:spcPct val="0"/>
              </a:spcAft>
              <a:defRPr sz="2800">
                <a:solidFill>
                  <a:schemeClr val="tx1"/>
                </a:solidFill>
                <a:latin typeface="Times New Roman" pitchFamily="18" charset="0"/>
              </a:defRPr>
            </a:lvl8pPr>
            <a:lvl9pPr marL="3886200" indent="-228600" fontAlgn="base">
              <a:spcBef>
                <a:spcPct val="0"/>
              </a:spcBef>
              <a:spcAft>
                <a:spcPct val="0"/>
              </a:spcAft>
              <a:defRPr sz="2800">
                <a:solidFill>
                  <a:schemeClr val="tx1"/>
                </a:solidFill>
                <a:latin typeface="Times New Roman" pitchFamily="18" charset="0"/>
              </a:defRPr>
            </a:lvl9pPr>
          </a:lstStyle>
          <a:p>
            <a:pPr algn="ctr"/>
            <a:r>
              <a:rPr lang="en-US" sz="1200" b="1" dirty="0">
                <a:latin typeface="Tahoma" pitchFamily="34" charset="0"/>
                <a:ea typeface="ＭＳ Ｐゴシック" charset="-128"/>
                <a:cs typeface="Arial" pitchFamily="34" charset="0"/>
              </a:rPr>
              <a:t>Published</a:t>
            </a:r>
          </a:p>
          <a:p>
            <a:pPr algn="ctr"/>
            <a:r>
              <a:rPr lang="en-US" sz="1200" b="1" dirty="0">
                <a:latin typeface="Tahoma" pitchFamily="34" charset="0"/>
                <a:ea typeface="ＭＳ Ｐゴシック" charset="-128"/>
                <a:cs typeface="Arial" pitchFamily="34" charset="0"/>
              </a:rPr>
              <a:t>Amendment</a:t>
            </a:r>
          </a:p>
        </p:txBody>
      </p:sp>
      <p:sp>
        <p:nvSpPr>
          <p:cNvPr id="95" name="Cloud">
            <a:extLst>
              <a:ext uri="{FF2B5EF4-FFF2-40B4-BE49-F238E27FC236}">
                <a16:creationId xmlns:a16="http://schemas.microsoft.com/office/drawing/2014/main" id="{A035D26C-0293-0B52-5247-426AC6129589}"/>
              </a:ext>
            </a:extLst>
          </p:cNvPr>
          <p:cNvSpPr>
            <a:spLocks noChangeAspect="1" noEditPoints="1" noChangeArrowheads="1"/>
          </p:cNvSpPr>
          <p:nvPr/>
        </p:nvSpPr>
        <p:spPr bwMode="auto">
          <a:xfrm>
            <a:off x="2121057" y="2109460"/>
            <a:ext cx="1466850" cy="26447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noFill/>
          <a:ln w="9525">
            <a:solidFill>
              <a:srgbClr val="000000"/>
            </a:solidFill>
            <a:miter lim="800000"/>
            <a:headEnd/>
            <a:tailEnd/>
          </a:ln>
          <a:effectLst>
            <a:outerShdw dist="107763" dir="2700000" algn="ctr" rotWithShape="0">
              <a:srgbClr val="808080"/>
            </a:outerShdw>
          </a:effectLst>
        </p:spPr>
        <p:txBody>
          <a:bodyPr/>
          <a:lstStyle/>
          <a:p>
            <a:pPr eaLnBrk="0" hangingPunct="0">
              <a:defRPr/>
            </a:pPr>
            <a:endParaRPr lang="en-US" b="1">
              <a:solidFill>
                <a:schemeClr val="tx1"/>
              </a:solidFill>
            </a:endParaRPr>
          </a:p>
        </p:txBody>
      </p:sp>
      <p:sp>
        <p:nvSpPr>
          <p:cNvPr id="96" name="AutoShape 46">
            <a:extLst>
              <a:ext uri="{FF2B5EF4-FFF2-40B4-BE49-F238E27FC236}">
                <a16:creationId xmlns:a16="http://schemas.microsoft.com/office/drawing/2014/main" id="{D83D9C14-5EA8-FD49-F1D4-5B14C7FC576F}"/>
              </a:ext>
            </a:extLst>
          </p:cNvPr>
          <p:cNvSpPr>
            <a:spLocks noChangeArrowheads="1"/>
          </p:cNvSpPr>
          <p:nvPr/>
        </p:nvSpPr>
        <p:spPr bwMode="auto">
          <a:xfrm>
            <a:off x="2425857" y="3203244"/>
            <a:ext cx="914400" cy="608013"/>
          </a:xfrm>
          <a:prstGeom prst="cube">
            <a:avLst>
              <a:gd name="adj" fmla="val 10069"/>
            </a:avLst>
          </a:prstGeom>
          <a:solidFill>
            <a:srgbClr val="FF97DA"/>
          </a:solidFill>
          <a:ln w="9525">
            <a:solidFill>
              <a:schemeClr val="tx1"/>
            </a:solidFill>
            <a:miter lim="800000"/>
            <a:headEnd/>
            <a:tailEnd/>
          </a:ln>
        </p:spPr>
        <p:txBody>
          <a:bodyPr wrap="none" anchor="ctr"/>
          <a:lstStyle/>
          <a:p>
            <a:pPr algn="ctr"/>
            <a:r>
              <a:rPr lang="en-US" sz="1800" b="1" dirty="0">
                <a:solidFill>
                  <a:schemeClr val="tx1"/>
                </a:solidFill>
                <a:latin typeface="Tahoma" pitchFamily="34" charset="0"/>
                <a:ea typeface="ＭＳ Ｐゴシック" charset="-128"/>
                <a:cs typeface="Arial" pitchFamily="34" charset="0"/>
              </a:rPr>
              <a:t>WNG</a:t>
            </a:r>
          </a:p>
        </p:txBody>
      </p:sp>
      <p:sp>
        <p:nvSpPr>
          <p:cNvPr id="97" name="AutoShape 46">
            <a:extLst>
              <a:ext uri="{FF2B5EF4-FFF2-40B4-BE49-F238E27FC236}">
                <a16:creationId xmlns:a16="http://schemas.microsoft.com/office/drawing/2014/main" id="{C9AA7706-01B4-7B19-9B64-1970DA0361FB}"/>
              </a:ext>
            </a:extLst>
          </p:cNvPr>
          <p:cNvSpPr>
            <a:spLocks noChangeArrowheads="1"/>
          </p:cNvSpPr>
          <p:nvPr/>
        </p:nvSpPr>
        <p:spPr bwMode="auto">
          <a:xfrm>
            <a:off x="8575473" y="3594916"/>
            <a:ext cx="990600" cy="501650"/>
          </a:xfrm>
          <a:prstGeom prst="cube">
            <a:avLst>
              <a:gd name="adj" fmla="val 10069"/>
            </a:avLst>
          </a:prstGeom>
          <a:solidFill>
            <a:srgbClr val="85FFE0"/>
          </a:solidFill>
          <a:ln w="9525">
            <a:solidFill>
              <a:schemeClr val="tx1"/>
            </a:solidFill>
            <a:miter lim="800000"/>
            <a:headEnd/>
            <a:tailEnd/>
          </a:ln>
        </p:spPr>
        <p:txBody>
          <a:bodyPr wrap="none" anchor="ctr"/>
          <a:lstStyle/>
          <a:p>
            <a:pPr algn="ctr"/>
            <a:r>
              <a:rPr lang="en-US" sz="1200" b="1" dirty="0">
                <a:solidFill>
                  <a:schemeClr val="tx1"/>
                </a:solidFill>
                <a:latin typeface="Tahoma" pitchFamily="34" charset="0"/>
                <a:ea typeface="ＭＳ Ｐゴシック" charset="-128"/>
                <a:cs typeface="Arial" pitchFamily="34" charset="0"/>
              </a:rPr>
              <a:t>802.11ax</a:t>
            </a:r>
          </a:p>
          <a:p>
            <a:pPr algn="ctr"/>
            <a:r>
              <a:rPr lang="en-US" sz="1200" b="1" dirty="0">
                <a:solidFill>
                  <a:schemeClr val="tx1"/>
                </a:solidFill>
                <a:latin typeface="Tahoma" pitchFamily="34" charset="0"/>
                <a:ea typeface="ＭＳ Ｐゴシック" charset="-128"/>
                <a:cs typeface="Arial" pitchFamily="34" charset="0"/>
              </a:rPr>
              <a:t>HEW</a:t>
            </a:r>
          </a:p>
        </p:txBody>
      </p:sp>
      <p:sp>
        <p:nvSpPr>
          <p:cNvPr id="98" name="AutoShape 46">
            <a:extLst>
              <a:ext uri="{FF2B5EF4-FFF2-40B4-BE49-F238E27FC236}">
                <a16:creationId xmlns:a16="http://schemas.microsoft.com/office/drawing/2014/main" id="{7BAA3CA8-BC83-2663-3E33-7EE6CAF56458}"/>
              </a:ext>
            </a:extLst>
          </p:cNvPr>
          <p:cNvSpPr>
            <a:spLocks noChangeArrowheads="1"/>
          </p:cNvSpPr>
          <p:nvPr/>
        </p:nvSpPr>
        <p:spPr bwMode="auto">
          <a:xfrm>
            <a:off x="8582089" y="4261515"/>
            <a:ext cx="990600" cy="531774"/>
          </a:xfrm>
          <a:prstGeom prst="cube">
            <a:avLst>
              <a:gd name="adj" fmla="val 10069"/>
            </a:avLst>
          </a:prstGeom>
          <a:solidFill>
            <a:srgbClr val="85FFE0"/>
          </a:solidFill>
          <a:ln w="9525">
            <a:solidFill>
              <a:schemeClr val="tx1"/>
            </a:solidFill>
            <a:miter lim="800000"/>
            <a:headEnd/>
            <a:tailEnd/>
          </a:ln>
        </p:spPr>
        <p:txBody>
          <a:bodyPr wrap="none" anchor="ctr"/>
          <a:lstStyle/>
          <a:p>
            <a:pPr algn="ctr"/>
            <a:r>
              <a:rPr lang="en-US" sz="1200" b="1" dirty="0">
                <a:solidFill>
                  <a:schemeClr val="tx1"/>
                </a:solidFill>
                <a:latin typeface="Tahoma" pitchFamily="34" charset="0"/>
                <a:ea typeface="ＭＳ Ｐゴシック" charset="-128"/>
                <a:cs typeface="Arial" pitchFamily="34" charset="0"/>
              </a:rPr>
              <a:t>802.11ay</a:t>
            </a:r>
          </a:p>
          <a:p>
            <a:pPr algn="ctr"/>
            <a:r>
              <a:rPr lang="en-US" sz="1200" b="1" dirty="0">
                <a:solidFill>
                  <a:schemeClr val="tx1"/>
                </a:solidFill>
                <a:latin typeface="Tahoma" pitchFamily="34" charset="0"/>
                <a:ea typeface="ＭＳ Ｐゴシック" charset="-128"/>
                <a:cs typeface="Arial" pitchFamily="34" charset="0"/>
              </a:rPr>
              <a:t>NG60</a:t>
            </a:r>
          </a:p>
        </p:txBody>
      </p:sp>
      <p:sp>
        <p:nvSpPr>
          <p:cNvPr id="99" name="AutoShape 11">
            <a:extLst>
              <a:ext uri="{FF2B5EF4-FFF2-40B4-BE49-F238E27FC236}">
                <a16:creationId xmlns:a16="http://schemas.microsoft.com/office/drawing/2014/main" id="{E4B63710-24A5-D074-C158-7865826E870C}"/>
              </a:ext>
            </a:extLst>
          </p:cNvPr>
          <p:cNvSpPr>
            <a:spLocks noChangeArrowheads="1"/>
          </p:cNvSpPr>
          <p:nvPr/>
        </p:nvSpPr>
        <p:spPr bwMode="auto">
          <a:xfrm>
            <a:off x="10044073" y="1361974"/>
            <a:ext cx="914400" cy="4259035"/>
          </a:xfrm>
          <a:prstGeom prst="cube">
            <a:avLst>
              <a:gd name="adj" fmla="val 4486"/>
            </a:avLst>
          </a:prstGeom>
          <a:solidFill>
            <a:srgbClr val="FFC000"/>
          </a:solidFill>
          <a:ln w="12700">
            <a:solidFill>
              <a:schemeClr val="tx1"/>
            </a:solidFill>
            <a:miter lim="800000"/>
            <a:headEnd/>
            <a:tailEnd/>
          </a:ln>
          <a:effectLst>
            <a:outerShdw dir="5400000" sx="2000" sy="2000" algn="ctr" rotWithShape="0">
              <a:srgbClr val="000000"/>
            </a:outerShdw>
          </a:effectLst>
        </p:spPr>
        <p:txBody>
          <a:bodyPr wrap="none" anchor="ctr"/>
          <a:lstStyle/>
          <a:p>
            <a:pPr algn="ctr" eaLnBrk="0" hangingPunct="0">
              <a:defRPr/>
            </a:pPr>
            <a:r>
              <a:rPr lang="en-US" sz="1400" b="1" dirty="0">
                <a:solidFill>
                  <a:schemeClr val="tx1"/>
                </a:solidFill>
                <a:latin typeface="Arial" panose="020B0604020202020204" pitchFamily="34" charset="0"/>
                <a:cs typeface="Arial" panose="020B0604020202020204" pitchFamily="34" charset="0"/>
              </a:rPr>
              <a:t>802.11</a:t>
            </a:r>
          </a:p>
          <a:p>
            <a:pPr algn="ctr" eaLnBrk="0" hangingPunct="0">
              <a:defRPr/>
            </a:pPr>
            <a:r>
              <a:rPr lang="en-US" sz="1400" b="1" dirty="0">
                <a:solidFill>
                  <a:schemeClr val="tx1"/>
                </a:solidFill>
                <a:latin typeface="Arial" panose="020B0604020202020204" pitchFamily="34" charset="0"/>
                <a:cs typeface="Arial" panose="020B0604020202020204" pitchFamily="34" charset="0"/>
              </a:rPr>
              <a:t>-2020</a:t>
            </a:r>
          </a:p>
        </p:txBody>
      </p:sp>
      <p:sp>
        <p:nvSpPr>
          <p:cNvPr id="100" name="AutoShape 46">
            <a:extLst>
              <a:ext uri="{FF2B5EF4-FFF2-40B4-BE49-F238E27FC236}">
                <a16:creationId xmlns:a16="http://schemas.microsoft.com/office/drawing/2014/main" id="{FCEA40BF-CB15-5925-8924-04711D04CAAF}"/>
              </a:ext>
            </a:extLst>
          </p:cNvPr>
          <p:cNvSpPr>
            <a:spLocks noChangeArrowheads="1"/>
          </p:cNvSpPr>
          <p:nvPr/>
        </p:nvSpPr>
        <p:spPr bwMode="auto">
          <a:xfrm>
            <a:off x="7299440" y="2720316"/>
            <a:ext cx="912568" cy="531774"/>
          </a:xfrm>
          <a:prstGeom prst="cube">
            <a:avLst>
              <a:gd name="adj" fmla="val 10069"/>
            </a:avLst>
          </a:prstGeom>
          <a:solidFill>
            <a:srgbClr val="85FFE0"/>
          </a:solidFill>
          <a:ln w="9525">
            <a:solidFill>
              <a:schemeClr val="tx1"/>
            </a:solidFill>
            <a:miter lim="800000"/>
            <a:headEnd/>
            <a:tailEnd/>
          </a:ln>
        </p:spPr>
        <p:txBody>
          <a:bodyPr wrap="none" anchor="ctr"/>
          <a:lstStyle/>
          <a:p>
            <a:pPr algn="ctr"/>
            <a:r>
              <a:rPr lang="en-US" sz="1200" b="1" dirty="0">
                <a:solidFill>
                  <a:schemeClr val="tx1"/>
                </a:solidFill>
                <a:latin typeface="Tahoma" pitchFamily="34" charset="0"/>
                <a:ea typeface="ＭＳ Ｐゴシック" charset="-128"/>
                <a:cs typeface="Arial" pitchFamily="34" charset="0"/>
              </a:rPr>
              <a:t>802.11az</a:t>
            </a:r>
          </a:p>
          <a:p>
            <a:pPr algn="ctr"/>
            <a:r>
              <a:rPr lang="en-US" sz="1200" b="1" dirty="0">
                <a:solidFill>
                  <a:schemeClr val="tx1"/>
                </a:solidFill>
                <a:latin typeface="Tahoma" pitchFamily="34" charset="0"/>
                <a:ea typeface="ＭＳ Ｐゴシック" charset="-128"/>
                <a:cs typeface="Arial" pitchFamily="34" charset="0"/>
              </a:rPr>
              <a:t>NGP</a:t>
            </a:r>
          </a:p>
        </p:txBody>
      </p:sp>
      <p:sp>
        <p:nvSpPr>
          <p:cNvPr id="101" name="AutoShape 46">
            <a:extLst>
              <a:ext uri="{FF2B5EF4-FFF2-40B4-BE49-F238E27FC236}">
                <a16:creationId xmlns:a16="http://schemas.microsoft.com/office/drawing/2014/main" id="{F4D6D889-15A3-82F8-76F0-AEF524F234FA}"/>
              </a:ext>
            </a:extLst>
          </p:cNvPr>
          <p:cNvSpPr>
            <a:spLocks noChangeArrowheads="1"/>
          </p:cNvSpPr>
          <p:nvPr/>
        </p:nvSpPr>
        <p:spPr bwMode="auto">
          <a:xfrm>
            <a:off x="8582089" y="2847856"/>
            <a:ext cx="987652" cy="565150"/>
          </a:xfrm>
          <a:prstGeom prst="cube">
            <a:avLst>
              <a:gd name="adj" fmla="val 10069"/>
            </a:avLst>
          </a:prstGeom>
          <a:solidFill>
            <a:srgbClr val="85FFE0"/>
          </a:solidFill>
          <a:ln w="9525">
            <a:solidFill>
              <a:schemeClr val="tx1"/>
            </a:solidFill>
            <a:miter lim="800000"/>
            <a:headEnd/>
            <a:tailEnd/>
          </a:ln>
        </p:spPr>
        <p:txBody>
          <a:bodyPr wrap="none" anchor="ctr"/>
          <a:lstStyle/>
          <a:p>
            <a:pPr algn="ctr"/>
            <a:r>
              <a:rPr lang="en-US" sz="1200" b="1" dirty="0">
                <a:solidFill>
                  <a:schemeClr val="tx1"/>
                </a:solidFill>
                <a:latin typeface="Tahoma" pitchFamily="34" charset="0"/>
                <a:ea typeface="ＭＳ Ｐゴシック" charset="-128"/>
                <a:cs typeface="Arial" pitchFamily="34" charset="0"/>
              </a:rPr>
              <a:t>802.11ba</a:t>
            </a:r>
          </a:p>
          <a:p>
            <a:pPr algn="ctr"/>
            <a:r>
              <a:rPr lang="en-US" sz="1200" b="1" dirty="0">
                <a:solidFill>
                  <a:schemeClr val="tx1"/>
                </a:solidFill>
                <a:latin typeface="Tahoma" pitchFamily="34" charset="0"/>
                <a:ea typeface="ＭＳ Ｐゴシック" charset="-128"/>
                <a:cs typeface="Arial" pitchFamily="34" charset="0"/>
              </a:rPr>
              <a:t>WUR</a:t>
            </a:r>
          </a:p>
        </p:txBody>
      </p:sp>
      <p:sp>
        <p:nvSpPr>
          <p:cNvPr id="102" name="AutoShape 46">
            <a:extLst>
              <a:ext uri="{FF2B5EF4-FFF2-40B4-BE49-F238E27FC236}">
                <a16:creationId xmlns:a16="http://schemas.microsoft.com/office/drawing/2014/main" id="{9AEB570A-65B1-DD11-3EBF-E219417230E5}"/>
              </a:ext>
            </a:extLst>
          </p:cNvPr>
          <p:cNvSpPr>
            <a:spLocks noChangeArrowheads="1"/>
          </p:cNvSpPr>
          <p:nvPr/>
        </p:nvSpPr>
        <p:spPr bwMode="auto">
          <a:xfrm>
            <a:off x="4999447" y="4255809"/>
            <a:ext cx="906803" cy="517447"/>
          </a:xfrm>
          <a:prstGeom prst="cube">
            <a:avLst>
              <a:gd name="adj" fmla="val 10069"/>
            </a:avLst>
          </a:prstGeom>
          <a:solidFill>
            <a:srgbClr val="85FFE0"/>
          </a:solidFill>
          <a:ln w="9525">
            <a:solidFill>
              <a:schemeClr val="tx1"/>
            </a:solidFill>
            <a:miter lim="800000"/>
            <a:headEnd/>
            <a:tailEnd/>
          </a:ln>
        </p:spPr>
        <p:txBody>
          <a:bodyPr wrap="none" anchor="ctr"/>
          <a:lstStyle/>
          <a:p>
            <a:pPr algn="ctr"/>
            <a:r>
              <a:rPr lang="en-US" sz="1200" b="1" dirty="0">
                <a:solidFill>
                  <a:schemeClr val="tx1"/>
                </a:solidFill>
                <a:latin typeface="Tahoma" pitchFamily="34" charset="0"/>
                <a:ea typeface="ＭＳ Ｐゴシック" charset="-128"/>
                <a:cs typeface="Arial" pitchFamily="34" charset="0"/>
              </a:rPr>
              <a:t>802.11be </a:t>
            </a:r>
            <a:br>
              <a:rPr lang="en-US" sz="1200" b="1" dirty="0">
                <a:solidFill>
                  <a:schemeClr val="tx1"/>
                </a:solidFill>
                <a:latin typeface="Tahoma" pitchFamily="34" charset="0"/>
                <a:ea typeface="ＭＳ Ｐゴシック" charset="-128"/>
                <a:cs typeface="Arial" pitchFamily="34" charset="0"/>
              </a:rPr>
            </a:br>
            <a:r>
              <a:rPr lang="en-US" sz="1200" b="1" dirty="0">
                <a:solidFill>
                  <a:schemeClr val="tx1"/>
                </a:solidFill>
                <a:latin typeface="Tahoma" pitchFamily="34" charset="0"/>
                <a:ea typeface="ＭＳ Ｐゴシック" charset="-128"/>
                <a:cs typeface="Arial" pitchFamily="34" charset="0"/>
              </a:rPr>
              <a:t>EHT</a:t>
            </a:r>
          </a:p>
        </p:txBody>
      </p:sp>
      <p:sp>
        <p:nvSpPr>
          <p:cNvPr id="103" name="AutoShape 27">
            <a:extLst>
              <a:ext uri="{FF2B5EF4-FFF2-40B4-BE49-F238E27FC236}">
                <a16:creationId xmlns:a16="http://schemas.microsoft.com/office/drawing/2014/main" id="{15A54945-ED18-0B68-48F7-AABDBEA6DBFF}"/>
              </a:ext>
            </a:extLst>
          </p:cNvPr>
          <p:cNvSpPr>
            <a:spLocks/>
          </p:cNvSpPr>
          <p:nvPr/>
        </p:nvSpPr>
        <p:spPr bwMode="auto">
          <a:xfrm rot="-5400000">
            <a:off x="8979758" y="5254295"/>
            <a:ext cx="195262" cy="1117600"/>
          </a:xfrm>
          <a:prstGeom prst="leftBrace">
            <a:avLst>
              <a:gd name="adj1" fmla="val 76871"/>
              <a:gd name="adj2" fmla="val 51301"/>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pPr eaLnBrk="0" hangingPunct="0"/>
            <a:endParaRPr lang="en-US" sz="2000" b="1">
              <a:solidFill>
                <a:schemeClr val="tx1"/>
              </a:solidFill>
            </a:endParaRPr>
          </a:p>
        </p:txBody>
      </p:sp>
      <p:sp>
        <p:nvSpPr>
          <p:cNvPr id="104" name="AutoShape 46">
            <a:extLst>
              <a:ext uri="{FF2B5EF4-FFF2-40B4-BE49-F238E27FC236}">
                <a16:creationId xmlns:a16="http://schemas.microsoft.com/office/drawing/2014/main" id="{C6887639-E6F9-7DE7-7AF5-DDE5A98685D1}"/>
              </a:ext>
            </a:extLst>
          </p:cNvPr>
          <p:cNvSpPr>
            <a:spLocks noChangeArrowheads="1"/>
          </p:cNvSpPr>
          <p:nvPr/>
        </p:nvSpPr>
        <p:spPr bwMode="auto">
          <a:xfrm>
            <a:off x="6110462" y="1925099"/>
            <a:ext cx="1104902" cy="590567"/>
          </a:xfrm>
          <a:prstGeom prst="cube">
            <a:avLst>
              <a:gd name="adj" fmla="val 10069"/>
            </a:avLst>
          </a:prstGeom>
          <a:solidFill>
            <a:srgbClr val="FFC000"/>
          </a:solidFill>
          <a:ln w="12700">
            <a:solidFill>
              <a:schemeClr val="tx1"/>
            </a:solidFill>
            <a:miter lim="800000"/>
            <a:headEnd/>
            <a:tailEnd/>
          </a:ln>
          <a:effectLst>
            <a:outerShdw dir="5400000" sx="2000" sy="2000" algn="ctr" rotWithShape="0">
              <a:srgbClr val="000000"/>
            </a:outerShdw>
          </a:effectLst>
        </p:spPr>
        <p:txBody>
          <a:bodyPr wrap="none" anchor="ctr"/>
          <a:lstStyle/>
          <a:p>
            <a:pPr algn="ctr"/>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802.11</a:t>
            </a:r>
          </a:p>
          <a:p>
            <a:pPr algn="ctr"/>
            <a:r>
              <a:rPr lang="en-US" sz="1200" b="1" dirty="0" err="1">
                <a:solidFill>
                  <a:schemeClr val="tx1"/>
                </a:solidFill>
                <a:latin typeface="Tahoma" panose="020B0604030504040204" pitchFamily="34" charset="0"/>
                <a:ea typeface="Tahoma" panose="020B0604030504040204" pitchFamily="34" charset="0"/>
                <a:cs typeface="Tahoma" panose="020B0604030504040204" pitchFamily="34" charset="0"/>
              </a:rPr>
              <a:t>REVme</a:t>
            </a:r>
            <a:endPar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5" name="AutoShape 46">
            <a:extLst>
              <a:ext uri="{FF2B5EF4-FFF2-40B4-BE49-F238E27FC236}">
                <a16:creationId xmlns:a16="http://schemas.microsoft.com/office/drawing/2014/main" id="{C078AD97-740B-AD2A-7635-1CA48278B33B}"/>
              </a:ext>
            </a:extLst>
          </p:cNvPr>
          <p:cNvSpPr>
            <a:spLocks noChangeArrowheads="1"/>
          </p:cNvSpPr>
          <p:nvPr/>
        </p:nvSpPr>
        <p:spPr bwMode="auto">
          <a:xfrm>
            <a:off x="7299440" y="1925099"/>
            <a:ext cx="901943" cy="559702"/>
          </a:xfrm>
          <a:prstGeom prst="cube">
            <a:avLst>
              <a:gd name="adj" fmla="val 10069"/>
            </a:avLst>
          </a:prstGeom>
          <a:solidFill>
            <a:srgbClr val="85FFE0"/>
          </a:solidFill>
          <a:ln w="9525">
            <a:solidFill>
              <a:schemeClr val="tx1"/>
            </a:solidFill>
            <a:miter lim="800000"/>
            <a:headEnd/>
            <a:tailEnd/>
          </a:ln>
        </p:spPr>
        <p:txBody>
          <a:bodyPr wrap="none" anchor="ctr"/>
          <a:lstStyle/>
          <a:p>
            <a:pPr algn="ctr"/>
            <a:r>
              <a:rPr lang="en-US" sz="1200" b="1" dirty="0">
                <a:solidFill>
                  <a:schemeClr val="tx1"/>
                </a:solidFill>
                <a:latin typeface="Tahoma" pitchFamily="34" charset="0"/>
                <a:ea typeface="ＭＳ Ｐゴシック" charset="-128"/>
                <a:cs typeface="Arial" pitchFamily="34" charset="0"/>
              </a:rPr>
              <a:t>802.11bc</a:t>
            </a:r>
          </a:p>
          <a:p>
            <a:pPr algn="ctr"/>
            <a:r>
              <a:rPr lang="en-US" sz="1200" b="1" dirty="0">
                <a:solidFill>
                  <a:schemeClr val="tx1"/>
                </a:solidFill>
                <a:latin typeface="Tahoma" pitchFamily="34" charset="0"/>
                <a:ea typeface="ＭＳ Ｐゴシック" charset="-128"/>
                <a:cs typeface="Arial" pitchFamily="34" charset="0"/>
              </a:rPr>
              <a:t>BCS</a:t>
            </a:r>
          </a:p>
        </p:txBody>
      </p:sp>
      <p:sp>
        <p:nvSpPr>
          <p:cNvPr id="106" name="AutoShape 46">
            <a:extLst>
              <a:ext uri="{FF2B5EF4-FFF2-40B4-BE49-F238E27FC236}">
                <a16:creationId xmlns:a16="http://schemas.microsoft.com/office/drawing/2014/main" id="{2502EDDF-9222-EF96-EE72-6C0C9CA37311}"/>
              </a:ext>
            </a:extLst>
          </p:cNvPr>
          <p:cNvSpPr>
            <a:spLocks noChangeArrowheads="1"/>
          </p:cNvSpPr>
          <p:nvPr/>
        </p:nvSpPr>
        <p:spPr bwMode="auto">
          <a:xfrm>
            <a:off x="7299440" y="3601861"/>
            <a:ext cx="916412" cy="512939"/>
          </a:xfrm>
          <a:prstGeom prst="cube">
            <a:avLst>
              <a:gd name="adj" fmla="val 10069"/>
            </a:avLst>
          </a:prstGeom>
          <a:solidFill>
            <a:srgbClr val="85FFE0"/>
          </a:solidFill>
          <a:ln w="9525">
            <a:solidFill>
              <a:schemeClr val="tx1"/>
            </a:solidFill>
            <a:miter lim="800000"/>
            <a:headEnd/>
            <a:tailEnd/>
          </a:ln>
        </p:spPr>
        <p:txBody>
          <a:bodyPr wrap="none" anchor="ctr"/>
          <a:lstStyle/>
          <a:p>
            <a:pPr algn="ctr"/>
            <a:r>
              <a:rPr lang="en-US" sz="1200" b="1" dirty="0">
                <a:solidFill>
                  <a:schemeClr val="tx1"/>
                </a:solidFill>
                <a:latin typeface="Tahoma" pitchFamily="34" charset="0"/>
                <a:ea typeface="ＭＳ Ｐゴシック" charset="-128"/>
                <a:cs typeface="Arial" pitchFamily="34" charset="0"/>
              </a:rPr>
              <a:t>802.11bd</a:t>
            </a:r>
            <a:br>
              <a:rPr lang="en-US" sz="1200" b="1" dirty="0">
                <a:solidFill>
                  <a:schemeClr val="tx1"/>
                </a:solidFill>
                <a:latin typeface="Tahoma" pitchFamily="34" charset="0"/>
                <a:ea typeface="ＭＳ Ｐゴシック" charset="-128"/>
                <a:cs typeface="Arial" pitchFamily="34" charset="0"/>
              </a:rPr>
            </a:br>
            <a:r>
              <a:rPr lang="en-US" sz="1200" b="1" dirty="0">
                <a:solidFill>
                  <a:schemeClr val="tx1"/>
                </a:solidFill>
                <a:latin typeface="Tahoma" pitchFamily="34" charset="0"/>
                <a:ea typeface="ＭＳ Ｐゴシック" charset="-128"/>
                <a:cs typeface="Arial" pitchFamily="34" charset="0"/>
              </a:rPr>
              <a:t> NGV</a:t>
            </a:r>
          </a:p>
        </p:txBody>
      </p:sp>
      <p:sp>
        <p:nvSpPr>
          <p:cNvPr id="107" name="AutoShape 46">
            <a:extLst>
              <a:ext uri="{FF2B5EF4-FFF2-40B4-BE49-F238E27FC236}">
                <a16:creationId xmlns:a16="http://schemas.microsoft.com/office/drawing/2014/main" id="{C83036C9-5CC7-715C-47DC-B42FB2EABCA4}"/>
              </a:ext>
            </a:extLst>
          </p:cNvPr>
          <p:cNvSpPr>
            <a:spLocks noChangeArrowheads="1"/>
          </p:cNvSpPr>
          <p:nvPr/>
        </p:nvSpPr>
        <p:spPr bwMode="auto">
          <a:xfrm>
            <a:off x="7297668" y="4329602"/>
            <a:ext cx="931502" cy="498424"/>
          </a:xfrm>
          <a:prstGeom prst="cube">
            <a:avLst>
              <a:gd name="adj" fmla="val 10069"/>
            </a:avLst>
          </a:prstGeom>
          <a:solidFill>
            <a:srgbClr val="85FFE0"/>
          </a:solidFill>
          <a:ln w="9525">
            <a:solidFill>
              <a:schemeClr val="tx1"/>
            </a:solidFill>
            <a:miter lim="800000"/>
            <a:headEnd/>
            <a:tailEnd/>
          </a:ln>
        </p:spPr>
        <p:txBody>
          <a:bodyPr wrap="none" anchor="ctr"/>
          <a:lstStyle/>
          <a:p>
            <a:pPr algn="ctr"/>
            <a:r>
              <a:rPr lang="en-US" sz="1200" b="1" dirty="0">
                <a:solidFill>
                  <a:schemeClr val="tx1"/>
                </a:solidFill>
                <a:latin typeface="Tahoma" pitchFamily="34" charset="0"/>
                <a:ea typeface="ＭＳ Ｐゴシック" charset="-128"/>
                <a:cs typeface="Arial" pitchFamily="34" charset="0"/>
              </a:rPr>
              <a:t>802.11bb</a:t>
            </a:r>
          </a:p>
          <a:p>
            <a:pPr algn="ctr"/>
            <a:r>
              <a:rPr lang="en-US" sz="1200" b="1" dirty="0">
                <a:solidFill>
                  <a:schemeClr val="tx1"/>
                </a:solidFill>
                <a:latin typeface="Tahoma" pitchFamily="34" charset="0"/>
                <a:ea typeface="ＭＳ Ｐゴシック" charset="-128"/>
                <a:cs typeface="Arial" pitchFamily="34" charset="0"/>
              </a:rPr>
              <a:t>LC</a:t>
            </a:r>
          </a:p>
        </p:txBody>
      </p:sp>
      <p:sp>
        <p:nvSpPr>
          <p:cNvPr id="108" name="AutoShape 46">
            <a:extLst>
              <a:ext uri="{FF2B5EF4-FFF2-40B4-BE49-F238E27FC236}">
                <a16:creationId xmlns:a16="http://schemas.microsoft.com/office/drawing/2014/main" id="{BB4253D4-39B0-F0E9-609C-C9ED2B8E7C76}"/>
              </a:ext>
            </a:extLst>
          </p:cNvPr>
          <p:cNvSpPr>
            <a:spLocks noChangeArrowheads="1"/>
          </p:cNvSpPr>
          <p:nvPr/>
        </p:nvSpPr>
        <p:spPr bwMode="auto">
          <a:xfrm>
            <a:off x="4987877" y="2720704"/>
            <a:ext cx="929946" cy="531773"/>
          </a:xfrm>
          <a:prstGeom prst="cube">
            <a:avLst>
              <a:gd name="adj" fmla="val 10069"/>
            </a:avLst>
          </a:prstGeom>
          <a:solidFill>
            <a:srgbClr val="85FFE0"/>
          </a:solidFill>
          <a:ln w="9525">
            <a:solidFill>
              <a:schemeClr val="tx1"/>
            </a:solidFill>
            <a:miter lim="800000"/>
            <a:headEnd/>
            <a:tailEnd/>
          </a:ln>
        </p:spPr>
        <p:txBody>
          <a:bodyPr wrap="none" anchor="ctr"/>
          <a:lstStyle/>
          <a:p>
            <a:pPr algn="ctr"/>
            <a:r>
              <a:rPr lang="en-US" sz="1200" b="1" dirty="0">
                <a:solidFill>
                  <a:schemeClr val="tx1"/>
                </a:solidFill>
                <a:latin typeface="Tahoma" pitchFamily="34" charset="0"/>
                <a:ea typeface="ＭＳ Ｐゴシック" charset="-128"/>
                <a:cs typeface="Arial" pitchFamily="34" charset="0"/>
              </a:rPr>
              <a:t>802.11bi</a:t>
            </a:r>
          </a:p>
          <a:p>
            <a:pPr algn="ctr"/>
            <a:r>
              <a:rPr lang="en-US" sz="1200" b="1" dirty="0">
                <a:solidFill>
                  <a:schemeClr val="tx1"/>
                </a:solidFill>
                <a:latin typeface="Tahoma" pitchFamily="34" charset="0"/>
                <a:ea typeface="ＭＳ Ｐゴシック" charset="-128"/>
                <a:cs typeface="Arial" pitchFamily="34" charset="0"/>
              </a:rPr>
              <a:t>EDP</a:t>
            </a:r>
          </a:p>
        </p:txBody>
      </p:sp>
      <p:sp>
        <p:nvSpPr>
          <p:cNvPr id="109" name="AutoShape 46">
            <a:extLst>
              <a:ext uri="{FF2B5EF4-FFF2-40B4-BE49-F238E27FC236}">
                <a16:creationId xmlns:a16="http://schemas.microsoft.com/office/drawing/2014/main" id="{1F27F1CC-54E5-C31E-E6DB-9306062B0C5C}"/>
              </a:ext>
            </a:extLst>
          </p:cNvPr>
          <p:cNvSpPr>
            <a:spLocks noChangeArrowheads="1"/>
          </p:cNvSpPr>
          <p:nvPr/>
        </p:nvSpPr>
        <p:spPr bwMode="auto">
          <a:xfrm>
            <a:off x="4999447" y="3602127"/>
            <a:ext cx="906803" cy="510924"/>
          </a:xfrm>
          <a:prstGeom prst="cube">
            <a:avLst>
              <a:gd name="adj" fmla="val 10069"/>
            </a:avLst>
          </a:prstGeom>
          <a:solidFill>
            <a:srgbClr val="85FFE0"/>
          </a:solidFill>
          <a:ln w="9525">
            <a:solidFill>
              <a:schemeClr val="tx1"/>
            </a:solidFill>
            <a:miter lim="800000"/>
            <a:headEnd/>
            <a:tailEnd/>
          </a:ln>
        </p:spPr>
        <p:txBody>
          <a:bodyPr wrap="none" anchor="ctr"/>
          <a:lstStyle/>
          <a:p>
            <a:pPr algn="ctr"/>
            <a:r>
              <a:rPr lang="en-US" sz="1200" b="1" dirty="0">
                <a:solidFill>
                  <a:schemeClr val="tx1"/>
                </a:solidFill>
                <a:latin typeface="Tahoma" pitchFamily="34" charset="0"/>
                <a:ea typeface="ＭＳ Ｐゴシック" charset="-128"/>
                <a:cs typeface="Arial" pitchFamily="34" charset="0"/>
              </a:rPr>
              <a:t>802.11bf</a:t>
            </a:r>
            <a:br>
              <a:rPr lang="en-US" sz="1200" b="1" dirty="0">
                <a:solidFill>
                  <a:schemeClr val="tx1"/>
                </a:solidFill>
                <a:latin typeface="Tahoma" pitchFamily="34" charset="0"/>
                <a:ea typeface="ＭＳ Ｐゴシック" charset="-128"/>
                <a:cs typeface="Arial" pitchFamily="34" charset="0"/>
              </a:rPr>
            </a:br>
            <a:r>
              <a:rPr lang="en-US" sz="1200" b="1" dirty="0">
                <a:solidFill>
                  <a:schemeClr val="tx1"/>
                </a:solidFill>
                <a:latin typeface="Tahoma" pitchFamily="34" charset="0"/>
                <a:ea typeface="ＭＳ Ｐゴシック" charset="-128"/>
                <a:cs typeface="Arial" pitchFamily="34" charset="0"/>
              </a:rPr>
              <a:t>SENS</a:t>
            </a:r>
          </a:p>
        </p:txBody>
      </p:sp>
      <p:sp>
        <p:nvSpPr>
          <p:cNvPr id="110" name="AutoShape 46">
            <a:extLst>
              <a:ext uri="{FF2B5EF4-FFF2-40B4-BE49-F238E27FC236}">
                <a16:creationId xmlns:a16="http://schemas.microsoft.com/office/drawing/2014/main" id="{351FB3C0-2903-E224-065B-81EC97180385}"/>
              </a:ext>
            </a:extLst>
          </p:cNvPr>
          <p:cNvSpPr>
            <a:spLocks noChangeArrowheads="1"/>
          </p:cNvSpPr>
          <p:nvPr/>
        </p:nvSpPr>
        <p:spPr bwMode="auto">
          <a:xfrm>
            <a:off x="1047484" y="3065855"/>
            <a:ext cx="997373" cy="840755"/>
          </a:xfrm>
          <a:prstGeom prst="cube">
            <a:avLst>
              <a:gd name="adj" fmla="val 10069"/>
            </a:avLst>
          </a:prstGeom>
          <a:solidFill>
            <a:srgbClr val="85FFE0"/>
          </a:solidFill>
          <a:ln w="9525">
            <a:solidFill>
              <a:schemeClr val="tx1"/>
            </a:solidFill>
            <a:miter lim="800000"/>
            <a:headEnd/>
            <a:tailEnd/>
          </a:ln>
        </p:spPr>
        <p:txBody>
          <a:bodyPr wrap="none" anchor="ctr"/>
          <a:lstStyle/>
          <a:p>
            <a:pPr algn="ctr"/>
            <a:r>
              <a:rPr lang="en-US" sz="1100" b="1" dirty="0">
                <a:solidFill>
                  <a:schemeClr val="tx1"/>
                </a:solidFill>
                <a:latin typeface="Tahoma" pitchFamily="34" charset="0"/>
                <a:ea typeface="ＭＳ Ｐゴシック" charset="-128"/>
                <a:cs typeface="Arial" pitchFamily="34" charset="0"/>
              </a:rPr>
              <a:t>ITU Liaison</a:t>
            </a:r>
          </a:p>
          <a:p>
            <a:pPr algn="ctr"/>
            <a:r>
              <a:rPr lang="en-US" sz="1100" b="1" dirty="0">
                <a:solidFill>
                  <a:schemeClr val="tx1"/>
                </a:solidFill>
                <a:latin typeface="Tahoma" pitchFamily="34" charset="0"/>
                <a:ea typeface="ＭＳ Ｐゴシック" charset="-128"/>
                <a:cs typeface="Arial" pitchFamily="34" charset="0"/>
              </a:rPr>
              <a:t>(ITU) AHG</a:t>
            </a:r>
          </a:p>
        </p:txBody>
      </p:sp>
      <p:sp>
        <p:nvSpPr>
          <p:cNvPr id="111" name="Text Box 3">
            <a:extLst>
              <a:ext uri="{FF2B5EF4-FFF2-40B4-BE49-F238E27FC236}">
                <a16:creationId xmlns:a16="http://schemas.microsoft.com/office/drawing/2014/main" id="{8EE29435-867F-4672-60B6-F587C6F780E2}"/>
              </a:ext>
            </a:extLst>
          </p:cNvPr>
          <p:cNvSpPr txBox="1">
            <a:spLocks noChangeArrowheads="1"/>
          </p:cNvSpPr>
          <p:nvPr/>
        </p:nvSpPr>
        <p:spPr bwMode="auto">
          <a:xfrm>
            <a:off x="1054257" y="5107805"/>
            <a:ext cx="8226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fontAlgn="base">
              <a:spcBef>
                <a:spcPct val="0"/>
              </a:spcBef>
              <a:spcAft>
                <a:spcPct val="0"/>
              </a:spcAft>
              <a:defRPr sz="2800">
                <a:solidFill>
                  <a:schemeClr val="tx1"/>
                </a:solidFill>
                <a:latin typeface="Times New Roman" pitchFamily="18" charset="0"/>
              </a:defRPr>
            </a:lvl6pPr>
            <a:lvl7pPr marL="2971800" indent="-228600" fontAlgn="base">
              <a:spcBef>
                <a:spcPct val="0"/>
              </a:spcBef>
              <a:spcAft>
                <a:spcPct val="0"/>
              </a:spcAft>
              <a:defRPr sz="2800">
                <a:solidFill>
                  <a:schemeClr val="tx1"/>
                </a:solidFill>
                <a:latin typeface="Times New Roman" pitchFamily="18" charset="0"/>
              </a:defRPr>
            </a:lvl7pPr>
            <a:lvl8pPr marL="3429000" indent="-228600" fontAlgn="base">
              <a:spcBef>
                <a:spcPct val="0"/>
              </a:spcBef>
              <a:spcAft>
                <a:spcPct val="0"/>
              </a:spcAft>
              <a:defRPr sz="2800">
                <a:solidFill>
                  <a:schemeClr val="tx1"/>
                </a:solidFill>
                <a:latin typeface="Times New Roman" pitchFamily="18" charset="0"/>
              </a:defRPr>
            </a:lvl8pPr>
            <a:lvl9pPr marL="3886200" indent="-228600" fontAlgn="base">
              <a:spcBef>
                <a:spcPct val="0"/>
              </a:spcBef>
              <a:spcAft>
                <a:spcPct val="0"/>
              </a:spcAft>
              <a:defRPr sz="2800">
                <a:solidFill>
                  <a:schemeClr val="tx1"/>
                </a:solidFill>
                <a:latin typeface="Times New Roman" pitchFamily="18" charset="0"/>
              </a:defRPr>
            </a:lvl9pPr>
          </a:lstStyle>
          <a:p>
            <a:r>
              <a:rPr lang="en-US" sz="1400" b="1" dirty="0">
                <a:latin typeface="Tahoma" pitchFamily="34" charset="0"/>
                <a:ea typeface="ＭＳ Ｐゴシック" charset="-128"/>
                <a:cs typeface="Arial" pitchFamily="34" charset="0"/>
              </a:rPr>
              <a:t>Liaison</a:t>
            </a:r>
            <a:endParaRPr lang="en-US" sz="2000" b="1" dirty="0">
              <a:latin typeface="Tahoma" pitchFamily="34" charset="0"/>
              <a:ea typeface="ＭＳ Ｐゴシック" charset="-128"/>
              <a:cs typeface="Arial" pitchFamily="34" charset="0"/>
            </a:endParaRPr>
          </a:p>
        </p:txBody>
      </p:sp>
      <p:sp>
        <p:nvSpPr>
          <p:cNvPr id="112" name="Text Box 36">
            <a:extLst>
              <a:ext uri="{FF2B5EF4-FFF2-40B4-BE49-F238E27FC236}">
                <a16:creationId xmlns:a16="http://schemas.microsoft.com/office/drawing/2014/main" id="{274413EE-CB48-45F4-E6B0-550F142DA864}"/>
              </a:ext>
            </a:extLst>
          </p:cNvPr>
          <p:cNvSpPr txBox="1">
            <a:spLocks noChangeArrowheads="1"/>
          </p:cNvSpPr>
          <p:nvPr/>
        </p:nvSpPr>
        <p:spPr bwMode="auto">
          <a:xfrm>
            <a:off x="1137164" y="5918207"/>
            <a:ext cx="1135062"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fontAlgn="base">
              <a:spcBef>
                <a:spcPct val="0"/>
              </a:spcBef>
              <a:spcAft>
                <a:spcPct val="0"/>
              </a:spcAft>
              <a:defRPr sz="2800">
                <a:solidFill>
                  <a:schemeClr val="tx1"/>
                </a:solidFill>
                <a:latin typeface="Times New Roman" pitchFamily="18" charset="0"/>
              </a:defRPr>
            </a:lvl6pPr>
            <a:lvl7pPr marL="2971800" indent="-228600" fontAlgn="base">
              <a:spcBef>
                <a:spcPct val="0"/>
              </a:spcBef>
              <a:spcAft>
                <a:spcPct val="0"/>
              </a:spcAft>
              <a:defRPr sz="2800">
                <a:solidFill>
                  <a:schemeClr val="tx1"/>
                </a:solidFill>
                <a:latin typeface="Times New Roman" pitchFamily="18" charset="0"/>
              </a:defRPr>
            </a:lvl7pPr>
            <a:lvl8pPr marL="3429000" indent="-228600" fontAlgn="base">
              <a:spcBef>
                <a:spcPct val="0"/>
              </a:spcBef>
              <a:spcAft>
                <a:spcPct val="0"/>
              </a:spcAft>
              <a:defRPr sz="2800">
                <a:solidFill>
                  <a:schemeClr val="tx1"/>
                </a:solidFill>
                <a:latin typeface="Times New Roman" pitchFamily="18" charset="0"/>
              </a:defRPr>
            </a:lvl8pPr>
            <a:lvl9pPr marL="3886200" indent="-228600" fontAlgn="base">
              <a:spcBef>
                <a:spcPct val="0"/>
              </a:spcBef>
              <a:spcAft>
                <a:spcPct val="0"/>
              </a:spcAft>
              <a:defRPr sz="2800">
                <a:solidFill>
                  <a:schemeClr val="tx1"/>
                </a:solidFill>
                <a:latin typeface="Times New Roman" pitchFamily="18" charset="0"/>
              </a:defRPr>
            </a:lvl9pPr>
          </a:lstStyle>
          <a:p>
            <a:pPr algn="ctr">
              <a:lnSpc>
                <a:spcPct val="80000"/>
              </a:lnSpc>
            </a:pPr>
            <a:r>
              <a:rPr lang="en-US" sz="1200" b="1" dirty="0">
                <a:latin typeface="Tahoma" pitchFamily="34" charset="0"/>
                <a:ea typeface="ＭＳ Ｐゴシック" charset="-128"/>
                <a:cs typeface="Arial" pitchFamily="34" charset="0"/>
              </a:rPr>
              <a:t>Liaison  Topics</a:t>
            </a:r>
          </a:p>
        </p:txBody>
      </p:sp>
      <p:sp>
        <p:nvSpPr>
          <p:cNvPr id="113" name="AutoShape 37">
            <a:extLst>
              <a:ext uri="{FF2B5EF4-FFF2-40B4-BE49-F238E27FC236}">
                <a16:creationId xmlns:a16="http://schemas.microsoft.com/office/drawing/2014/main" id="{139F7851-F7DB-318C-C3B3-465BF80237B2}"/>
              </a:ext>
            </a:extLst>
          </p:cNvPr>
          <p:cNvSpPr>
            <a:spLocks/>
          </p:cNvSpPr>
          <p:nvPr/>
        </p:nvSpPr>
        <p:spPr bwMode="auto">
          <a:xfrm rot="-5400000">
            <a:off x="1598313" y="5302887"/>
            <a:ext cx="201612" cy="914400"/>
          </a:xfrm>
          <a:prstGeom prst="leftBrace">
            <a:avLst>
              <a:gd name="adj1" fmla="val 37795"/>
              <a:gd name="adj2" fmla="val 51301"/>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2000" b="1">
              <a:solidFill>
                <a:schemeClr val="tx1"/>
              </a:solidFill>
            </a:endParaRPr>
          </a:p>
        </p:txBody>
      </p:sp>
      <p:sp>
        <p:nvSpPr>
          <p:cNvPr id="114" name="AutoShape 46">
            <a:extLst>
              <a:ext uri="{FF2B5EF4-FFF2-40B4-BE49-F238E27FC236}">
                <a16:creationId xmlns:a16="http://schemas.microsoft.com/office/drawing/2014/main" id="{03C62B53-D9E5-8500-90F0-8EB2F7220B4E}"/>
              </a:ext>
            </a:extLst>
          </p:cNvPr>
          <p:cNvSpPr>
            <a:spLocks noChangeArrowheads="1"/>
          </p:cNvSpPr>
          <p:nvPr/>
        </p:nvSpPr>
        <p:spPr bwMode="auto">
          <a:xfrm>
            <a:off x="5003423" y="1925099"/>
            <a:ext cx="914400" cy="590567"/>
          </a:xfrm>
          <a:prstGeom prst="cube">
            <a:avLst>
              <a:gd name="adj" fmla="val 10069"/>
            </a:avLst>
          </a:prstGeom>
          <a:solidFill>
            <a:srgbClr val="85FFE0"/>
          </a:solidFill>
          <a:ln w="9525">
            <a:solidFill>
              <a:schemeClr val="tx1"/>
            </a:solidFill>
            <a:miter lim="800000"/>
            <a:headEnd/>
            <a:tailEnd/>
          </a:ln>
        </p:spPr>
        <p:txBody>
          <a:bodyPr wrap="none" anchor="ctr"/>
          <a:lstStyle/>
          <a:p>
            <a:pPr algn="ctr"/>
            <a:r>
              <a:rPr lang="en-US" sz="1200" b="1" dirty="0">
                <a:solidFill>
                  <a:schemeClr val="tx1"/>
                </a:solidFill>
                <a:latin typeface="Tahoma" pitchFamily="34" charset="0"/>
                <a:ea typeface="ＭＳ Ｐゴシック" charset="-128"/>
                <a:cs typeface="Arial" pitchFamily="34" charset="0"/>
              </a:rPr>
              <a:t>802.11bh </a:t>
            </a:r>
          </a:p>
          <a:p>
            <a:pPr algn="ctr"/>
            <a:r>
              <a:rPr lang="en-US" sz="1200" b="1" dirty="0">
                <a:solidFill>
                  <a:schemeClr val="tx1"/>
                </a:solidFill>
                <a:latin typeface="Tahoma" pitchFamily="34" charset="0"/>
                <a:ea typeface="ＭＳ Ｐゴシック" charset="-128"/>
                <a:cs typeface="Arial" pitchFamily="34" charset="0"/>
              </a:rPr>
              <a:t>RCM</a:t>
            </a:r>
          </a:p>
        </p:txBody>
      </p:sp>
      <p:sp>
        <p:nvSpPr>
          <p:cNvPr id="115" name="AutoShape 46">
            <a:extLst>
              <a:ext uri="{FF2B5EF4-FFF2-40B4-BE49-F238E27FC236}">
                <a16:creationId xmlns:a16="http://schemas.microsoft.com/office/drawing/2014/main" id="{E3B6FBB6-ECD8-EAAA-D24B-6478370EDEF6}"/>
              </a:ext>
            </a:extLst>
          </p:cNvPr>
          <p:cNvSpPr>
            <a:spLocks noChangeArrowheads="1"/>
          </p:cNvSpPr>
          <p:nvPr/>
        </p:nvSpPr>
        <p:spPr bwMode="auto">
          <a:xfrm>
            <a:off x="3811641" y="4255809"/>
            <a:ext cx="987652" cy="531774"/>
          </a:xfrm>
          <a:prstGeom prst="cube">
            <a:avLst>
              <a:gd name="adj" fmla="val 10069"/>
            </a:avLst>
          </a:prstGeom>
          <a:solidFill>
            <a:srgbClr val="85FFE0"/>
          </a:solidFill>
          <a:ln w="9525">
            <a:solidFill>
              <a:schemeClr val="tx1"/>
            </a:solidFill>
            <a:miter lim="800000"/>
            <a:headEnd/>
            <a:tailEnd/>
          </a:ln>
        </p:spPr>
        <p:txBody>
          <a:bodyPr wrap="none" anchor="ctr"/>
          <a:lstStyle/>
          <a:p>
            <a:pPr algn="ctr"/>
            <a:r>
              <a:rPr lang="en-US" sz="1100" b="1" dirty="0">
                <a:solidFill>
                  <a:schemeClr val="tx1"/>
                </a:solidFill>
                <a:latin typeface="Tahoma" pitchFamily="34" charset="0"/>
                <a:ea typeface="ＭＳ Ｐゴシック" charset="-128"/>
                <a:cs typeface="Arial" pitchFamily="34" charset="0"/>
              </a:rPr>
              <a:t>UHR SG</a:t>
            </a:r>
          </a:p>
        </p:txBody>
      </p:sp>
      <p:sp>
        <p:nvSpPr>
          <p:cNvPr id="116" name="AutoShape 46">
            <a:extLst>
              <a:ext uri="{FF2B5EF4-FFF2-40B4-BE49-F238E27FC236}">
                <a16:creationId xmlns:a16="http://schemas.microsoft.com/office/drawing/2014/main" id="{5F55FB06-60B2-4944-6334-3946858A2938}"/>
              </a:ext>
            </a:extLst>
          </p:cNvPr>
          <p:cNvSpPr>
            <a:spLocks noChangeArrowheads="1"/>
          </p:cNvSpPr>
          <p:nvPr/>
        </p:nvSpPr>
        <p:spPr bwMode="auto">
          <a:xfrm>
            <a:off x="3811641" y="2729433"/>
            <a:ext cx="987652" cy="545299"/>
          </a:xfrm>
          <a:prstGeom prst="cube">
            <a:avLst>
              <a:gd name="adj" fmla="val 10069"/>
            </a:avLst>
          </a:prstGeom>
          <a:solidFill>
            <a:srgbClr val="85FFE0"/>
          </a:solidFill>
          <a:ln w="9525">
            <a:solidFill>
              <a:schemeClr val="tx1"/>
            </a:solidFill>
            <a:miter lim="800000"/>
            <a:headEnd/>
            <a:tailEnd/>
          </a:ln>
        </p:spPr>
        <p:txBody>
          <a:bodyPr wrap="none" anchor="ctr"/>
          <a:lstStyle/>
          <a:p>
            <a:pPr algn="ctr"/>
            <a:r>
              <a:rPr lang="en-US" sz="1100" b="1" dirty="0">
                <a:solidFill>
                  <a:schemeClr val="tx1"/>
                </a:solidFill>
                <a:latin typeface="Tahoma" pitchFamily="34" charset="0"/>
                <a:ea typeface="ＭＳ Ｐゴシック" charset="-128"/>
                <a:cs typeface="Arial" pitchFamily="34" charset="0"/>
              </a:rPr>
              <a:t>AIML TIG</a:t>
            </a:r>
          </a:p>
        </p:txBody>
      </p:sp>
      <p:sp>
        <p:nvSpPr>
          <p:cNvPr id="117" name="AutoShape 46">
            <a:extLst>
              <a:ext uri="{FF2B5EF4-FFF2-40B4-BE49-F238E27FC236}">
                <a16:creationId xmlns:a16="http://schemas.microsoft.com/office/drawing/2014/main" id="{9E436FDA-8B12-0B0C-BABE-CCB98212987B}"/>
              </a:ext>
            </a:extLst>
          </p:cNvPr>
          <p:cNvSpPr>
            <a:spLocks noChangeArrowheads="1"/>
          </p:cNvSpPr>
          <p:nvPr/>
        </p:nvSpPr>
        <p:spPr bwMode="auto">
          <a:xfrm>
            <a:off x="8440378" y="1929349"/>
            <a:ext cx="912568" cy="556632"/>
          </a:xfrm>
          <a:prstGeom prst="cube">
            <a:avLst>
              <a:gd name="adj" fmla="val 10069"/>
            </a:avLst>
          </a:prstGeom>
          <a:solidFill>
            <a:srgbClr val="85FFE0"/>
          </a:solidFill>
          <a:ln w="9525">
            <a:solidFill>
              <a:schemeClr val="tx1"/>
            </a:solidFill>
            <a:miter lim="800000"/>
            <a:headEnd/>
            <a:tailEnd/>
          </a:ln>
        </p:spPr>
        <p:txBody>
          <a:bodyPr wrap="none" anchor="ctr"/>
          <a:lstStyle/>
          <a:p>
            <a:pPr algn="ctr"/>
            <a:r>
              <a:rPr lang="en-US" sz="1200" b="1" dirty="0">
                <a:solidFill>
                  <a:schemeClr val="tx1"/>
                </a:solidFill>
                <a:latin typeface="Tahoma" pitchFamily="34" charset="0"/>
                <a:ea typeface="ＭＳ Ｐゴシック" charset="-128"/>
                <a:cs typeface="Arial" pitchFamily="34" charset="0"/>
              </a:rPr>
              <a:t>802.11</a:t>
            </a:r>
          </a:p>
          <a:p>
            <a:pPr algn="ctr"/>
            <a:r>
              <a:rPr lang="en-US" sz="1200" b="1" dirty="0">
                <a:solidFill>
                  <a:schemeClr val="tx1"/>
                </a:solidFill>
                <a:latin typeface="Tahoma" pitchFamily="34" charset="0"/>
                <a:ea typeface="ＭＳ Ｐゴシック" charset="-128"/>
                <a:cs typeface="Arial" pitchFamily="34" charset="0"/>
              </a:rPr>
              <a:t>COR-1</a:t>
            </a:r>
          </a:p>
        </p:txBody>
      </p:sp>
      <p:sp>
        <p:nvSpPr>
          <p:cNvPr id="118" name="AutoShape 46">
            <a:extLst>
              <a:ext uri="{FF2B5EF4-FFF2-40B4-BE49-F238E27FC236}">
                <a16:creationId xmlns:a16="http://schemas.microsoft.com/office/drawing/2014/main" id="{92BB31C5-475E-35C5-4471-CEEE95FB999D}"/>
              </a:ext>
            </a:extLst>
          </p:cNvPr>
          <p:cNvSpPr>
            <a:spLocks noChangeArrowheads="1"/>
          </p:cNvSpPr>
          <p:nvPr/>
        </p:nvSpPr>
        <p:spPr bwMode="auto">
          <a:xfrm>
            <a:off x="3818257" y="3586895"/>
            <a:ext cx="981036" cy="517692"/>
          </a:xfrm>
          <a:prstGeom prst="cube">
            <a:avLst>
              <a:gd name="adj" fmla="val 10069"/>
            </a:avLst>
          </a:prstGeom>
          <a:solidFill>
            <a:srgbClr val="85FFE0"/>
          </a:solidFill>
          <a:ln w="9525">
            <a:solidFill>
              <a:schemeClr val="tx1"/>
            </a:solidFill>
            <a:miter lim="800000"/>
            <a:headEnd/>
            <a:tailEnd/>
          </a:ln>
        </p:spPr>
        <p:txBody>
          <a:bodyPr wrap="none" anchor="ctr"/>
          <a:lstStyle/>
          <a:p>
            <a:pPr algn="ctr"/>
            <a:r>
              <a:rPr lang="en-US" sz="1100" b="1" dirty="0">
                <a:solidFill>
                  <a:schemeClr val="tx1"/>
                </a:solidFill>
                <a:latin typeface="Tahoma" pitchFamily="34" charset="0"/>
                <a:ea typeface="ＭＳ Ｐゴシック" charset="-128"/>
                <a:cs typeface="Arial" pitchFamily="34" charset="0"/>
              </a:rPr>
              <a:t>AMP TIG</a:t>
            </a:r>
          </a:p>
        </p:txBody>
      </p:sp>
      <p:sp>
        <p:nvSpPr>
          <p:cNvPr id="52" name="AutoShape 46">
            <a:extLst>
              <a:ext uri="{FF2B5EF4-FFF2-40B4-BE49-F238E27FC236}">
                <a16:creationId xmlns:a16="http://schemas.microsoft.com/office/drawing/2014/main" id="{03C62B53-D9E5-8500-90F0-8EB2F7220B4E}"/>
              </a:ext>
            </a:extLst>
          </p:cNvPr>
          <p:cNvSpPr>
            <a:spLocks noChangeArrowheads="1"/>
          </p:cNvSpPr>
          <p:nvPr/>
        </p:nvSpPr>
        <p:spPr bwMode="auto">
          <a:xfrm>
            <a:off x="3823780" y="1925099"/>
            <a:ext cx="1015988" cy="596762"/>
          </a:xfrm>
          <a:prstGeom prst="cube">
            <a:avLst>
              <a:gd name="adj" fmla="val 10069"/>
            </a:avLst>
          </a:prstGeom>
          <a:solidFill>
            <a:srgbClr val="85FFE0"/>
          </a:solidFill>
          <a:ln w="9525">
            <a:solidFill>
              <a:schemeClr val="tx1"/>
            </a:solidFill>
            <a:miter lim="800000"/>
            <a:headEnd/>
            <a:tailEnd/>
          </a:ln>
        </p:spPr>
        <p:txBody>
          <a:bodyPr wrap="none" anchor="ctr"/>
          <a:lstStyle/>
          <a:p>
            <a:pPr algn="ctr"/>
            <a:endParaRPr lang="en-US" sz="1200" b="1" dirty="0">
              <a:solidFill>
                <a:schemeClr val="tx1"/>
              </a:solidFill>
              <a:latin typeface="Tahoma" pitchFamily="34" charset="0"/>
              <a:ea typeface="ＭＳ Ｐゴシック" charset="-128"/>
              <a:cs typeface="Arial" pitchFamily="34" charset="0"/>
            </a:endParaRPr>
          </a:p>
          <a:p>
            <a:pPr algn="ctr"/>
            <a:r>
              <a:rPr lang="en-US" sz="1200" b="1" dirty="0">
                <a:solidFill>
                  <a:schemeClr val="tx1"/>
                </a:solidFill>
                <a:latin typeface="Tahoma" pitchFamily="34" charset="0"/>
                <a:ea typeface="ＭＳ Ｐゴシック" charset="-128"/>
                <a:cs typeface="Arial" pitchFamily="34" charset="0"/>
              </a:rPr>
              <a:t>802.11bk </a:t>
            </a:r>
          </a:p>
          <a:p>
            <a:pPr algn="ctr"/>
            <a:r>
              <a:rPr lang="en-US" sz="1200" b="1" dirty="0">
                <a:latin typeface="Tahoma" pitchFamily="34" charset="0"/>
                <a:ea typeface="ＭＳ Ｐゴシック" charset="-128"/>
                <a:cs typeface="Arial" pitchFamily="34" charset="0"/>
              </a:rPr>
              <a:t>320P</a:t>
            </a:r>
          </a:p>
          <a:p>
            <a:pPr algn="ctr"/>
            <a:endParaRPr lang="en-US" sz="1200" b="1" dirty="0">
              <a:solidFill>
                <a:schemeClr val="tx1"/>
              </a:solidFill>
              <a:latin typeface="Tahoma" pitchFamily="34" charset="0"/>
              <a:ea typeface="ＭＳ Ｐゴシック" charset="-128"/>
              <a:cs typeface="Arial" pitchFamily="34" charset="0"/>
            </a:endParaRPr>
          </a:p>
        </p:txBody>
      </p:sp>
    </p:spTree>
    <p:extLst>
      <p:ext uri="{BB962C8B-B14F-4D97-AF65-F5344CB8AC3E}">
        <p14:creationId xmlns:p14="http://schemas.microsoft.com/office/powerpoint/2010/main" val="180887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624865"/>
            <a:ext cx="11797962" cy="538076"/>
          </a:xfrm>
        </p:spPr>
        <p:txBody>
          <a:bodyPr/>
          <a:lstStyle/>
          <a:p>
            <a:r>
              <a:rPr lang="en-IN" sz="2800" dirty="0"/>
              <a:t>IEEE Blended Learning Program - </a:t>
            </a:r>
            <a:r>
              <a:rPr lang="en-US" sz="2800" dirty="0"/>
              <a:t>Building Wireless Community Networks</a:t>
            </a:r>
            <a:endParaRPr lang="en-IN" sz="2800" dirty="0"/>
          </a:p>
        </p:txBody>
      </p:sp>
      <p:sp>
        <p:nvSpPr>
          <p:cNvPr id="2" name="Rectangle 1"/>
          <p:cNvSpPr/>
          <p:nvPr/>
        </p:nvSpPr>
        <p:spPr>
          <a:xfrm>
            <a:off x="784303" y="1295400"/>
            <a:ext cx="6559771" cy="2585323"/>
          </a:xfrm>
          <a:prstGeom prst="rect">
            <a:avLst/>
          </a:prstGeom>
        </p:spPr>
        <p:txBody>
          <a:bodyPr wrap="square">
            <a:spAutoFit/>
          </a:bodyPr>
          <a:lstStyle/>
          <a:p>
            <a:pPr marL="285750" indent="-285750">
              <a:buFont typeface="Arial" panose="020B0604020202020204" pitchFamily="34" charset="0"/>
              <a:buChar char="•"/>
            </a:pPr>
            <a:r>
              <a:rPr lang="en-US" b="1" dirty="0">
                <a:solidFill>
                  <a:schemeClr val="tx2"/>
                </a:solidFill>
                <a:latin typeface="Verdana"/>
                <a:ea typeface="ＭＳ Ｐゴシック" charset="0"/>
                <a:cs typeface="ＭＳ Ｐゴシック" charset="0"/>
              </a:rPr>
              <a:t>‘Building Wireless Community Networks’</a:t>
            </a:r>
            <a:r>
              <a:rPr lang="en-US" dirty="0">
                <a:solidFill>
                  <a:schemeClr val="tx2"/>
                </a:solidFill>
                <a:latin typeface="Verdana"/>
                <a:ea typeface="ＭＳ Ｐゴシック" charset="0"/>
                <a:cs typeface="ＭＳ Ｐゴシック" charset="0"/>
              </a:rPr>
              <a:t> is a technician level course on Wi-Fi developed by IEEE Standards Association (IEEE SA) with Internet Society (</a:t>
            </a:r>
            <a:r>
              <a:rPr lang="en-US" dirty="0" err="1">
                <a:solidFill>
                  <a:schemeClr val="tx2"/>
                </a:solidFill>
                <a:latin typeface="Verdana"/>
                <a:ea typeface="ＭＳ Ｐゴシック" charset="0"/>
                <a:cs typeface="ＭＳ Ｐゴシック" charset="0"/>
              </a:rPr>
              <a:t>ISoC</a:t>
            </a:r>
            <a:r>
              <a:rPr lang="en-US" dirty="0">
                <a:solidFill>
                  <a:schemeClr val="tx2"/>
                </a:solidFill>
                <a:latin typeface="Verdana"/>
                <a:ea typeface="ＭＳ Ｐゴシック" charset="0"/>
                <a:cs typeface="ＭＳ Ｐゴシック" charset="0"/>
              </a:rPr>
              <a:t>)</a:t>
            </a:r>
          </a:p>
          <a:p>
            <a:pPr marL="285750" indent="-285750">
              <a:buFont typeface="Arial" panose="020B0604020202020204" pitchFamily="34" charset="0"/>
              <a:buChar char="•"/>
            </a:pPr>
            <a:endParaRPr lang="en-US" dirty="0">
              <a:solidFill>
                <a:schemeClr val="tx2"/>
              </a:solidFill>
              <a:latin typeface="Verdana"/>
              <a:ea typeface="ＭＳ Ｐゴシック" charset="0"/>
              <a:cs typeface="ＭＳ Ｐゴシック" charset="0"/>
            </a:endParaRPr>
          </a:p>
          <a:p>
            <a:pPr marL="285750" indent="-285750">
              <a:buFont typeface="Arial" panose="020B0604020202020204" pitchFamily="34" charset="0"/>
              <a:buChar char="•"/>
            </a:pPr>
            <a:r>
              <a:rPr lang="en-US" dirty="0">
                <a:solidFill>
                  <a:schemeClr val="tx2"/>
                </a:solidFill>
                <a:latin typeface="Verdana"/>
                <a:ea typeface="ＭＳ Ｐゴシック" charset="0"/>
                <a:cs typeface="ＭＳ Ｐゴシック" charset="0"/>
              </a:rPr>
              <a:t>The course is designed to provide the learners with   </a:t>
            </a:r>
          </a:p>
          <a:p>
            <a:r>
              <a:rPr lang="en-US" dirty="0">
                <a:solidFill>
                  <a:schemeClr val="tx2"/>
                </a:solidFill>
                <a:latin typeface="Verdana"/>
                <a:ea typeface="ＭＳ Ｐゴシック" charset="0"/>
                <a:cs typeface="ＭＳ Ｐゴシック" charset="0"/>
              </a:rPr>
              <a:t>    the skills needed on key aspects of wireless</a:t>
            </a:r>
          </a:p>
          <a:p>
            <a:pPr marL="285750" indent="-285750">
              <a:buFont typeface="Arial" panose="020B0604020202020204" pitchFamily="34" charset="0"/>
              <a:buChar char="•"/>
            </a:pPr>
            <a:endParaRPr lang="en-US" dirty="0">
              <a:solidFill>
                <a:schemeClr val="tx2"/>
              </a:solidFill>
              <a:latin typeface="Verdana"/>
              <a:ea typeface="ＭＳ Ｐゴシック" charset="0"/>
              <a:cs typeface="ＭＳ Ｐゴシック" charset="0"/>
            </a:endParaRPr>
          </a:p>
          <a:p>
            <a:pPr marL="285750" indent="-285750">
              <a:buFont typeface="Arial" panose="020B0604020202020204" pitchFamily="34" charset="0"/>
              <a:buChar char="•"/>
            </a:pPr>
            <a:endParaRPr lang="en-US" dirty="0">
              <a:solidFill>
                <a:schemeClr val="tx2"/>
              </a:solidFill>
              <a:latin typeface="Verdana"/>
              <a:ea typeface="ＭＳ Ｐゴシック" charset="0"/>
              <a:cs typeface="ＭＳ Ｐゴシック" charset="0"/>
            </a:endParaRPr>
          </a:p>
        </p:txBody>
      </p:sp>
      <p:pic>
        <p:nvPicPr>
          <p:cNvPr id="5" name="Picture 4"/>
          <p:cNvPicPr>
            <a:picLocks noChangeAspect="1"/>
          </p:cNvPicPr>
          <p:nvPr/>
        </p:nvPicPr>
        <p:blipFill>
          <a:blip r:embed="rId4"/>
          <a:stretch>
            <a:fillRect/>
          </a:stretch>
        </p:blipFill>
        <p:spPr>
          <a:xfrm>
            <a:off x="7238197" y="1358854"/>
            <a:ext cx="4758688" cy="1684825"/>
          </a:xfrm>
          <a:prstGeom prst="rect">
            <a:avLst/>
          </a:prstGeom>
        </p:spPr>
      </p:pic>
      <p:sp>
        <p:nvSpPr>
          <p:cNvPr id="6" name="Rectangle 5"/>
          <p:cNvSpPr/>
          <p:nvPr/>
        </p:nvSpPr>
        <p:spPr>
          <a:xfrm>
            <a:off x="784303" y="3240264"/>
            <a:ext cx="11318459" cy="2585323"/>
          </a:xfrm>
          <a:prstGeom prst="rect">
            <a:avLst/>
          </a:prstGeom>
        </p:spPr>
        <p:txBody>
          <a:bodyPr wrap="square">
            <a:spAutoFit/>
          </a:bodyPr>
          <a:lstStyle/>
          <a:p>
            <a:r>
              <a:rPr lang="en-US" dirty="0">
                <a:solidFill>
                  <a:schemeClr val="tx2"/>
                </a:solidFill>
                <a:latin typeface="Verdana"/>
                <a:ea typeface="ＭＳ Ｐゴシック" charset="0"/>
                <a:cs typeface="ＭＳ Ｐゴシック" charset="0"/>
              </a:rPr>
              <a:t>    networking, standards, radio physics, networking and troubleshooting to get work ready    </a:t>
            </a:r>
          </a:p>
          <a:p>
            <a:r>
              <a:rPr lang="en-US" dirty="0">
                <a:solidFill>
                  <a:schemeClr val="tx2"/>
                </a:solidFill>
                <a:latin typeface="Verdana"/>
                <a:ea typeface="ＭＳ Ｐゴシック" charset="0"/>
                <a:cs typeface="ＭＳ Ｐゴシック" charset="0"/>
              </a:rPr>
              <a:t>    provides a solid foundation on wireless network</a:t>
            </a:r>
          </a:p>
          <a:p>
            <a:r>
              <a:rPr lang="en-US" dirty="0">
                <a:solidFill>
                  <a:schemeClr val="tx2"/>
                </a:solidFill>
                <a:latin typeface="Verdana"/>
                <a:ea typeface="ＭＳ Ｐゴシック" charset="0"/>
                <a:cs typeface="ＭＳ Ｐゴシック" charset="0"/>
              </a:rPr>
              <a:t> </a:t>
            </a:r>
          </a:p>
          <a:p>
            <a:pPr marL="285750" indent="-285750">
              <a:buFont typeface="Arial" panose="020B0604020202020204" pitchFamily="34" charset="0"/>
              <a:buChar char="•"/>
            </a:pPr>
            <a:r>
              <a:rPr lang="en-US" dirty="0">
                <a:solidFill>
                  <a:schemeClr val="tx2"/>
                </a:solidFill>
                <a:latin typeface="Verdana"/>
                <a:ea typeface="ＭＳ Ｐゴシック" charset="0"/>
                <a:cs typeface="ＭＳ Ｐゴシック" charset="0"/>
              </a:rPr>
              <a:t>Example in India: Common Services Centers (CSC), under the Ministry of Electronics and Information Technology (</a:t>
            </a:r>
            <a:r>
              <a:rPr lang="en-US" dirty="0" err="1">
                <a:solidFill>
                  <a:schemeClr val="tx2"/>
                </a:solidFill>
                <a:latin typeface="Verdana"/>
                <a:ea typeface="ＭＳ Ｐゴシック" charset="0"/>
                <a:cs typeface="ＭＳ Ｐゴシック" charset="0"/>
              </a:rPr>
              <a:t>MeitY</a:t>
            </a:r>
            <a:r>
              <a:rPr lang="en-US" dirty="0">
                <a:solidFill>
                  <a:schemeClr val="tx2"/>
                </a:solidFill>
                <a:latin typeface="Verdana"/>
                <a:ea typeface="ＭＳ Ｐゴシック" charset="0"/>
                <a:cs typeface="ＭＳ Ｐゴシック" charset="0"/>
              </a:rPr>
              <a:t>) and IEEE have worked together to upskill Village Level Entrepreneurs (VLE) on Building Wireless Community Networks technologies through its Blended Learning Program (IEEE BLP). 500+ VLEs have already been trained and potentially around 2000 VLEs are planned to be trained by this end of this year</a:t>
            </a:r>
            <a:br>
              <a:rPr lang="en-US" dirty="0">
                <a:solidFill>
                  <a:schemeClr val="tx2"/>
                </a:solidFill>
                <a:latin typeface="Verdana"/>
                <a:ea typeface="ＭＳ Ｐゴシック" charset="0"/>
                <a:cs typeface="ＭＳ Ｐゴシック" charset="0"/>
              </a:rPr>
            </a:br>
            <a:endParaRPr lang="en-IN" dirty="0">
              <a:solidFill>
                <a:schemeClr val="tx2"/>
              </a:solidFill>
              <a:latin typeface="Verdana"/>
              <a:ea typeface="ＭＳ Ｐゴシック" charset="0"/>
              <a:cs typeface="ＭＳ Ｐゴシック" charset="0"/>
            </a:endParaRPr>
          </a:p>
        </p:txBody>
      </p:sp>
      <p:sp>
        <p:nvSpPr>
          <p:cNvPr id="8" name="Rectangle 7"/>
          <p:cNvSpPr/>
          <p:nvPr/>
        </p:nvSpPr>
        <p:spPr>
          <a:xfrm>
            <a:off x="838200" y="5749387"/>
            <a:ext cx="10554509" cy="584775"/>
          </a:xfrm>
          <a:prstGeom prst="rect">
            <a:avLst/>
          </a:prstGeom>
        </p:spPr>
        <p:txBody>
          <a:bodyPr wrap="square">
            <a:spAutoFit/>
          </a:bodyPr>
          <a:lstStyle/>
          <a:p>
            <a:r>
              <a:rPr lang="en-IN" sz="1600" dirty="0">
                <a:hlinkClick r:id="rId5"/>
              </a:rPr>
              <a:t>https://blended-learning.ieee.org/</a:t>
            </a:r>
            <a:r>
              <a:rPr lang="en-IN" sz="1600" dirty="0"/>
              <a:t>    </a:t>
            </a:r>
            <a:br>
              <a:rPr lang="en-IN" sz="1600" dirty="0"/>
            </a:br>
            <a:r>
              <a:rPr lang="en-IN" sz="1600" dirty="0">
                <a:hlinkClick r:id="rId6"/>
              </a:rPr>
              <a:t>https://blended-learning.ieee.org/Portal/Catalog/ViewCourse/10834/Building-Wireless-Community-Networks</a:t>
            </a:r>
            <a:r>
              <a:rPr lang="en-IN" sz="1600" dirty="0"/>
              <a:t> </a:t>
            </a:r>
          </a:p>
        </p:txBody>
      </p:sp>
      <p:sp>
        <p:nvSpPr>
          <p:cNvPr id="9" name="Date Placeholder 8"/>
          <p:cNvSpPr>
            <a:spLocks noGrp="1"/>
          </p:cNvSpPr>
          <p:nvPr>
            <p:ph type="dt" sz="half" idx="2"/>
          </p:nvPr>
        </p:nvSpPr>
        <p:spPr/>
        <p:txBody>
          <a:bodyPr/>
          <a:lstStyle/>
          <a:p>
            <a:pPr>
              <a:defRPr/>
            </a:pPr>
            <a:r>
              <a:rPr lang="en-US"/>
              <a:t>November 2022</a:t>
            </a:r>
            <a:endParaRPr lang="en-US" dirty="0"/>
          </a:p>
        </p:txBody>
      </p:sp>
      <p:sp>
        <p:nvSpPr>
          <p:cNvPr id="4" name="Slide Number Placeholder 3"/>
          <p:cNvSpPr>
            <a:spLocks noGrp="1"/>
          </p:cNvSpPr>
          <p:nvPr>
            <p:ph type="sldNum" sz="quarter" idx="4"/>
          </p:nvPr>
        </p:nvSpPr>
        <p:spPr/>
        <p:txBody>
          <a:bodyPr/>
          <a:lstStyle/>
          <a:p>
            <a:fld id="{619BE129-E825-4348-BEE4-441F0A7ECEA1}" type="slidenum">
              <a:rPr lang="en-US" altLang="en-US" smtClean="0"/>
              <a:pPr/>
              <a:t>9</a:t>
            </a:fld>
            <a:endParaRPr lang="en-US" altLang="en-US" sz="2400" dirty="0"/>
          </a:p>
        </p:txBody>
      </p:sp>
    </p:spTree>
    <p:custDataLst>
      <p:tags r:id="rId1"/>
    </p:custDataLst>
    <p:extLst>
      <p:ext uri="{BB962C8B-B14F-4D97-AF65-F5344CB8AC3E}">
        <p14:creationId xmlns:p14="http://schemas.microsoft.com/office/powerpoint/2010/main" val="42484304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IMING" val="|53.7|1.6|1|0.7|0.4|0.4"/>
</p:tagLst>
</file>

<file path=ppt/theme/_rels/them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HPE_Standard_Metric_16x9_v2">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HPE">
      <a:majorFont>
        <a:latin typeface="Metric Bold"/>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Metric Regular"/>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79|136">
      <a:srgbClr val="00B388"/>
    </a:custClr>
    <a:custClr name="135|123|117">
      <a:srgbClr val="877B75"/>
    </a:custClr>
    <a:custClr name="135|135|135">
      <a:srgbClr val="878787"/>
    </a:custClr>
  </a:custClrLst>
  <a:extLst>
    <a:ext uri="{05A4C25C-085E-4340-85A3-A5531E510DB2}">
      <thm15:themeFamily xmlns:thm15="http://schemas.microsoft.com/office/thememl/2012/main" name="DLON_SpeakerTemplate_v14Oct.potx [Read-Only]" id="{D219FF18-0ACD-4B9D-B110-6D38740A038C}" vid="{25A4F64C-45A3-4CA5-9D95-ABE90A4B340C}"/>
    </a:ext>
  </a:extLst>
</a:theme>
</file>

<file path=ppt/theme/theme2.xml><?xml version="1.0" encoding="utf-8"?>
<a:theme xmlns:a="http://schemas.openxmlformats.org/drawingml/2006/main" name="1_2014-Blue-Confidential">
  <a:themeElements>
    <a:clrScheme name="WiFi2014">
      <a:dk1>
        <a:srgbClr val="000000"/>
      </a:dk1>
      <a:lt1>
        <a:srgbClr val="FFFFFF"/>
      </a:lt1>
      <a:dk2>
        <a:srgbClr val="000000"/>
      </a:dk2>
      <a:lt2>
        <a:srgbClr val="939395"/>
      </a:lt2>
      <a:accent1>
        <a:srgbClr val="641246"/>
      </a:accent1>
      <a:accent2>
        <a:srgbClr val="37444F"/>
      </a:accent2>
      <a:accent3>
        <a:srgbClr val="BE5627"/>
      </a:accent3>
      <a:accent4>
        <a:srgbClr val="5BA69C"/>
      </a:accent4>
      <a:accent5>
        <a:srgbClr val="B43A6D"/>
      </a:accent5>
      <a:accent6>
        <a:srgbClr val="E7A153"/>
      </a:accent6>
      <a:hlink>
        <a:srgbClr val="5BA69C"/>
      </a:hlink>
      <a:folHlink>
        <a:srgbClr val="93939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extLst>
    <a:ext uri="{05A4C25C-085E-4340-85A3-A5531E510DB2}">
      <thm15:themeFamily xmlns:thm15="http://schemas.microsoft.com/office/thememl/2012/main" name="2014-Blue-Confidential" id="{80F42268-F4C3-48A7-95E3-52AA2878397B}" vid="{2712FCC3-0967-4CAE-BE4E-395F7E00D952}"/>
    </a:ext>
  </a:extLst>
</a:theme>
</file>

<file path=ppt/theme/theme3.xml><?xml version="1.0" encoding="utf-8"?>
<a:theme xmlns:a="http://schemas.openxmlformats.org/drawingml/2006/main" name="1_IEEE-SA_PowerPoint_Template2007">
  <a:themeElements>
    <a:clrScheme name="IEEE">
      <a:dk1>
        <a:srgbClr val="000000"/>
      </a:dk1>
      <a:lt1>
        <a:srgbClr val="FFFFFF"/>
      </a:lt1>
      <a:dk2>
        <a:srgbClr val="A6B4AC"/>
      </a:dk2>
      <a:lt2>
        <a:srgbClr val="6E8076"/>
      </a:lt2>
      <a:accent1>
        <a:srgbClr val="0066A1"/>
      </a:accent1>
      <a:accent2>
        <a:srgbClr val="009FDA"/>
      </a:accent2>
      <a:accent3>
        <a:srgbClr val="CC1239"/>
      </a:accent3>
      <a:accent4>
        <a:srgbClr val="FDC82F"/>
      </a:accent4>
      <a:accent5>
        <a:srgbClr val="E37222"/>
      </a:accent5>
      <a:accent6>
        <a:srgbClr val="69BE28"/>
      </a:accent6>
      <a:hlink>
        <a:srgbClr val="008542"/>
      </a:hlink>
      <a:folHlink>
        <a:srgbClr val="6B1F7C"/>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accent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ea typeface="ＭＳ Ｐゴシック" pitchFamily="34" charset="-128"/>
          </a:defRPr>
        </a:defPPr>
      </a:lstStyle>
    </a:spDef>
    <a:lnDef>
      <a:spPr bwMode="auto">
        <a:solidFill>
          <a:schemeClr val="accent1"/>
        </a:solidFill>
        <a:ln w="12700" cap="flat" cmpd="sng" algn="ctr">
          <a:solidFill>
            <a:schemeClr val="tx2"/>
          </a:solidFill>
          <a:prstDash val="solid"/>
          <a:round/>
          <a:headEnd type="none" w="med" len="med"/>
          <a:tailEnd type="none" w="med" len="med"/>
        </a:ln>
        <a:effectLst/>
      </a:spPr>
      <a:bodyPr/>
      <a:lstStyle/>
    </a:lnDef>
    <a:txDef>
      <a:spPr>
        <a:noFill/>
      </a:spPr>
      <a:bodyPr wrap="none" rtlCol="0">
        <a:spAutoFit/>
      </a:bodyPr>
      <a:lstStyle>
        <a:defPPr algn="l">
          <a:defRPr sz="1600" dirty="0" smtClean="0"/>
        </a:defPPr>
      </a:lstStyle>
    </a:txDef>
  </a:objectDefaults>
  <a:extraClrSchemeLst>
    <a:extraClrScheme>
      <a:clrScheme name="Blank Presentation 1">
        <a:dk1>
          <a:srgbClr val="000000"/>
        </a:dk1>
        <a:lt1>
          <a:srgbClr val="FFFFFF"/>
        </a:lt1>
        <a:dk2>
          <a:srgbClr val="000000"/>
        </a:dk2>
        <a:lt2>
          <a:srgbClr val="A6B4AC"/>
        </a:lt2>
        <a:accent1>
          <a:srgbClr val="0066A1"/>
        </a:accent1>
        <a:accent2>
          <a:srgbClr val="009FDA"/>
        </a:accent2>
        <a:accent3>
          <a:srgbClr val="FFFFFF"/>
        </a:accent3>
        <a:accent4>
          <a:srgbClr val="000000"/>
        </a:accent4>
        <a:accent5>
          <a:srgbClr val="AAB8CD"/>
        </a:accent5>
        <a:accent6>
          <a:srgbClr val="0090C5"/>
        </a:accent6>
        <a:hlink>
          <a:srgbClr val="CC1239"/>
        </a:hlink>
        <a:folHlink>
          <a:srgbClr val="FDC82F"/>
        </a:folHlink>
      </a:clrScheme>
      <a:clrMap bg1="lt1" tx1="dk1" bg2="lt2" tx2="dk2" accent1="accent1" accent2="accent2" accent3="accent3" accent4="accent4" accent5="accent5" accent6="accent6" hlink="hlink" folHlink="folHlink"/>
    </a:extraClrScheme>
    <a:extraClrScheme>
      <a:clrScheme name="Blank Presentation 2">
        <a:dk1>
          <a:srgbClr val="A6B4AC"/>
        </a:dk1>
        <a:lt1>
          <a:srgbClr val="FFFFFF"/>
        </a:lt1>
        <a:dk2>
          <a:srgbClr val="000000"/>
        </a:dk2>
        <a:lt2>
          <a:srgbClr val="FFFFFF"/>
        </a:lt2>
        <a:accent1>
          <a:srgbClr val="0066A1"/>
        </a:accent1>
        <a:accent2>
          <a:srgbClr val="009FDA"/>
        </a:accent2>
        <a:accent3>
          <a:srgbClr val="AAAAAA"/>
        </a:accent3>
        <a:accent4>
          <a:srgbClr val="DADADA"/>
        </a:accent4>
        <a:accent5>
          <a:srgbClr val="AAB8CD"/>
        </a:accent5>
        <a:accent6>
          <a:srgbClr val="0090C5"/>
        </a:accent6>
        <a:hlink>
          <a:srgbClr val="CC1239"/>
        </a:hlink>
        <a:folHlink>
          <a:srgbClr val="FDC82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HPE">
      <a:dk1>
        <a:sysClr val="windowText" lastClr="000000"/>
      </a:dk1>
      <a:lt1>
        <a:sysClr val="window" lastClr="FFFFFF"/>
      </a:lt1>
      <a:dk2>
        <a:srgbClr val="425563"/>
      </a:dk2>
      <a:lt2>
        <a:srgbClr val="C6C9CA"/>
      </a:lt2>
      <a:accent1>
        <a:srgbClr val="425563"/>
      </a:accent1>
      <a:accent2>
        <a:srgbClr val="2AD2C9"/>
      </a:accent2>
      <a:accent3>
        <a:srgbClr val="FF8D6D"/>
      </a:accent3>
      <a:accent4>
        <a:srgbClr val="5B4767"/>
      </a:accent4>
      <a:accent5>
        <a:srgbClr val="617D78"/>
      </a:accent5>
      <a:accent6>
        <a:srgbClr val="C6C9CA"/>
      </a:accent6>
      <a:hlink>
        <a:srgbClr val="617D78"/>
      </a:hlink>
      <a:folHlink>
        <a:srgbClr val="878787"/>
      </a:folHlink>
    </a:clrScheme>
    <a:fontScheme name="HPE">
      <a:majorFont>
        <a:latin typeface="Metric Bold"/>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Metric Regular"/>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79|136">
      <a:srgbClr val="00B388"/>
    </a:custClr>
    <a:custClr name="135|123|117">
      <a:srgbClr val="877B75"/>
    </a:custClr>
    <a:custClr name="135|135|135">
      <a:srgbClr val="878787"/>
    </a:custClr>
  </a:custClr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HPE">
      <a:dk1>
        <a:sysClr val="windowText" lastClr="000000"/>
      </a:dk1>
      <a:lt1>
        <a:sysClr val="window" lastClr="FFFFFF"/>
      </a:lt1>
      <a:dk2>
        <a:srgbClr val="425563"/>
      </a:dk2>
      <a:lt2>
        <a:srgbClr val="C6C9CA"/>
      </a:lt2>
      <a:accent1>
        <a:srgbClr val="425563"/>
      </a:accent1>
      <a:accent2>
        <a:srgbClr val="2AD2C9"/>
      </a:accent2>
      <a:accent3>
        <a:srgbClr val="FF8D6D"/>
      </a:accent3>
      <a:accent4>
        <a:srgbClr val="5B4767"/>
      </a:accent4>
      <a:accent5>
        <a:srgbClr val="617D78"/>
      </a:accent5>
      <a:accent6>
        <a:srgbClr val="C6C9CA"/>
      </a:accent6>
      <a:hlink>
        <a:srgbClr val="617D78"/>
      </a:hlink>
      <a:folHlink>
        <a:srgbClr val="878787"/>
      </a:folHlink>
    </a:clrScheme>
    <a:fontScheme name="HPE">
      <a:majorFont>
        <a:latin typeface="Metric Bold"/>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Metric Regular"/>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79|136">
      <a:srgbClr val="00B388"/>
    </a:custClr>
    <a:custClr name="135|123|117">
      <a:srgbClr val="877B75"/>
    </a:custClr>
    <a:custClr name="135|135|135">
      <a:srgbClr val="878787"/>
    </a:custClr>
  </a:custClrLst>
</a:theme>
</file>

<file path=docProps/app.xml><?xml version="1.0" encoding="utf-8"?>
<Properties xmlns="http://schemas.openxmlformats.org/officeDocument/2006/extended-properties" xmlns:vt="http://schemas.openxmlformats.org/officeDocument/2006/docPropsVTypes">
  <Template/>
  <TotalTime>0</TotalTime>
  <Words>8128</Words>
  <Application>Microsoft Office PowerPoint</Application>
  <PresentationFormat>Widescreen</PresentationFormat>
  <Paragraphs>1566</Paragraphs>
  <Slides>60</Slides>
  <Notes>44</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60</vt:i4>
      </vt:variant>
    </vt:vector>
  </HeadingPairs>
  <TitlesOfParts>
    <vt:vector size="76" baseType="lpstr">
      <vt:lpstr>Arial</vt:lpstr>
      <vt:lpstr>Calibri</vt:lpstr>
      <vt:lpstr>Ericsson Capital TT</vt:lpstr>
      <vt:lpstr>Frutiger LT Com 55 Roman</vt:lpstr>
      <vt:lpstr>Intel Clear</vt:lpstr>
      <vt:lpstr>Metric Bold</vt:lpstr>
      <vt:lpstr>Metric Regular</vt:lpstr>
      <vt:lpstr>Myriad Pro</vt:lpstr>
      <vt:lpstr>Tahoma</vt:lpstr>
      <vt:lpstr>Times New Roman</vt:lpstr>
      <vt:lpstr>Verdana</vt:lpstr>
      <vt:lpstr>Wingdings</vt:lpstr>
      <vt:lpstr>Wingdings 2</vt:lpstr>
      <vt:lpstr>HPE_Standard_Metric_16x9_v2</vt:lpstr>
      <vt:lpstr>1_2014-Blue-Confidential</vt:lpstr>
      <vt:lpstr>1_IEEE-SA_PowerPoint_Template2007</vt:lpstr>
      <vt:lpstr>IEEE 802.11 Overview and Amendments under development    Overview of the 802.11 Working Group  The IEEE 802.11 standard to date  New Amendments: Markets, use cases and key technologies   2022 November Presenter:  “At lectures, symposia, seminars, or educational courses, an individual presenting information on IEEE standards shall make it clear that his or her views should be considered the personal views of that individual rather than the formal position, explanation, or interpretation of the IEEE.” IEEE-SA Standards Board Operation Manual (subclause 5.9.3)  </vt:lpstr>
      <vt:lpstr>IEEE Standards Association</vt:lpstr>
      <vt:lpstr>The IEEE 802.11 Working Group is one of the most active WGs in 802</vt:lpstr>
      <vt:lpstr>Type of Groups in 802.11</vt:lpstr>
      <vt:lpstr>IEEE 802.11 Active Subgroups </vt:lpstr>
      <vt:lpstr>Development of the IEEE 802.11 Standard is ongoing since 1997 </vt:lpstr>
      <vt:lpstr>New 802.11 Radio technologies are under development to meet expanding market needs and leverage new technologies. Completed standards </vt:lpstr>
      <vt:lpstr>IEEE 802.11 Standards Pipeline – July 2022</vt:lpstr>
      <vt:lpstr>IEEE Blended Learning Program - Building Wireless Community Networks</vt:lpstr>
      <vt:lpstr>IEEE 802.11 based products are an essential component for connecting the unconnected: enabling low cost RLAN &amp; hotspot access, rural connectivity, disaster management  </vt:lpstr>
      <vt:lpstr>Wi-Fi networks are being deployed globally to provide Broadband access, using wired and wireless backhaul </vt:lpstr>
      <vt:lpstr>Products implementing 802.11ax-2021 are in the market now: Wi-Fi 6, 6E 2022: 2.3 Billion Wi-Fi 6 devices, 350 Million Wi-Fi 6E, 4.4 Billion devices total  </vt:lpstr>
      <vt:lpstr>New 802.11 Radio technologies are under development to meet expanding market needs and leverage new technologies.  </vt:lpstr>
      <vt:lpstr>IEEE802.11 Wi-Fi standard evolution: 802.11be is under development</vt:lpstr>
      <vt:lpstr>Market demands and new technology drive IEEE 802.11 innovation </vt:lpstr>
      <vt:lpstr>802.11az Next Generation Positioning</vt:lpstr>
      <vt:lpstr>802.11az Key Radio and Positioning Techniques</vt:lpstr>
      <vt:lpstr>802.11bb Light Communications  </vt:lpstr>
      <vt:lpstr>802.11bb transports defined 5/6GHz MAC/PHY across the light channel</vt:lpstr>
      <vt:lpstr>802.11bb uses light spectrum and existing WLAN capabilities</vt:lpstr>
      <vt:lpstr>802.11bb uses light spectrum and existing 802.11 technical capabilities</vt:lpstr>
      <vt:lpstr>802.11bb usage model 1: Industrial wireless</vt:lpstr>
      <vt:lpstr>802.11bb usage model 2: Wireless access in medical environments</vt:lpstr>
      <vt:lpstr>802.11bc is defining Enhanced Broadcast Services</vt:lpstr>
      <vt:lpstr>802.11bc Broadcast Downlink use case description</vt:lpstr>
      <vt:lpstr>802.11bc Broadcast Uplink use case description</vt:lpstr>
      <vt:lpstr>802.11bd defines an evolution of 802.11p for Vehicle to Anything (V2X)</vt:lpstr>
      <vt:lpstr>802.11bd: Next Generation V2X Use Cases  </vt:lpstr>
      <vt:lpstr>802.11be Extremely High Throughput amendment builds on 802.11ax, including 6GHz support </vt:lpstr>
      <vt:lpstr>802.11be features under consideration</vt:lpstr>
      <vt:lpstr>Countries enabling Wi-Fi 6E:  6GHz Operation, see https://www.wi-fi.org/countries-enabling-wi-fi-6e (as of 2022-07-31)</vt:lpstr>
      <vt:lpstr>WFA Wi-Fi 6E Interoperability certification is now available: IEEE 802.11ax in the 6GHz band</vt:lpstr>
      <vt:lpstr>Detail: 6 GHz Channels in United States &amp; Europe/CEPT</vt:lpstr>
      <vt:lpstr>802.11bf WLAN sensing</vt:lpstr>
      <vt:lpstr>802.11bf WLAN sensing</vt:lpstr>
      <vt:lpstr>802.11bf WLAN sensing</vt:lpstr>
      <vt:lpstr>802.11bh Randomized and Changing MAC addresses (RCM)</vt:lpstr>
      <vt:lpstr>802.11bh Randomized and Changing MAC addresses (RCM)</vt:lpstr>
      <vt:lpstr>802.11bi Enhanced Data Privacy</vt:lpstr>
      <vt:lpstr>P802.11bk (TBC) 320 MHz Positioning </vt:lpstr>
      <vt:lpstr>UHR SG: Ultra High Reliability Study Group was approved in July 2022 to define scope and purpose of next MAC/PHY project</vt:lpstr>
      <vt:lpstr>AIML TIG: Investigate WLAN support of Artificial Intelligence/ Machine Learning</vt:lpstr>
      <vt:lpstr>AMP TIG: Investigate WLAN support of Ambient Power</vt:lpstr>
      <vt:lpstr>Summary: New 802.11 Radio technologies are under development to meet expanding market needs and leverage new technologies  </vt:lpstr>
      <vt:lpstr>802.11ax (2.4GHz, 5(6)GHz), 802.11ay (60GHz), and 802.11ah (sub 1GHz) technology can be leveraged to meet 5G requirements</vt:lpstr>
      <vt:lpstr>IEEE 802.11ax meets the MAC/PHY requirements for 5G IMT-2020 Indoor Hotspot and Dense urban test environments defined by ITU-R</vt:lpstr>
      <vt:lpstr>802.11 is a Peer Radio Access Technology in 5G System   </vt:lpstr>
      <vt:lpstr>802.11 and cellular radio technologies are largely complementary in meeting the comprehensive 5G service vision </vt:lpstr>
      <vt:lpstr>Thank You    Questions    Additional slides: Recently completed amendments, including IEEE Std 802.11ah-2016, IEEE Std 802.11ax-2021, IEEE Std 802.11ay-2021, and IEEE Std 802.11ba-2021</vt:lpstr>
      <vt:lpstr>IEEE Std 802.11ah-2016 enables Wi-Fi for M2M and IoT applications </vt:lpstr>
      <vt:lpstr>802.11ah use cases are broad: Consumer, Industrial, Agricultural   </vt:lpstr>
      <vt:lpstr>IEEE Std 802.11ax-2021 is focused on improving performance in dense environments  </vt:lpstr>
      <vt:lpstr>IEEE Std 802.11ay-2021 defines next generation 60 GHz: increased throughput and range  </vt:lpstr>
      <vt:lpstr>60 GHz Fixed Wireless Use Case: Affordable 5G Performance </vt:lpstr>
      <vt:lpstr>60 GHz Mesh Backhaul Wireless Use Case: Deploying Today</vt:lpstr>
      <vt:lpstr>802.11ay builds on 802.11ad with MIMO and channel bonding features</vt:lpstr>
      <vt:lpstr>PowerPoint Presentation</vt:lpstr>
      <vt:lpstr>IEEE Std 802.11ba-2021 Wake-up Radio Main Use Cases</vt:lpstr>
      <vt:lpstr>802.11ba improves energy efficiency of stations and maintains low latency</vt:lpstr>
      <vt:lpstr>802.11ba Low Power Wake-up Radio Operation</vt:lpstr>
    </vt:vector>
  </TitlesOfParts>
  <Company>Hewlett Packard Enterprise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dorothy.stanley@hpe.com</dc:creator>
  <cp:lastModifiedBy>Stephen McCann</cp:lastModifiedBy>
  <cp:revision>352</cp:revision>
  <dcterms:created xsi:type="dcterms:W3CDTF">2015-09-04T14:49:52Z</dcterms:created>
  <dcterms:modified xsi:type="dcterms:W3CDTF">2022-11-03T12:53:17Z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2289701</vt:lpwstr>
  </property>
  <property fmtid="{D5CDD505-2E9C-101B-9397-08002B2CF9AE}" pid="3" name="NXPowerLiteSettings">
    <vt:lpwstr>B74006B004C800</vt:lpwstr>
  </property>
  <property fmtid="{D5CDD505-2E9C-101B-9397-08002B2CF9AE}" pid="4" name="NXPowerLiteVersion">
    <vt:lpwstr>D6.0.7</vt:lpwstr>
  </property>
</Properties>
</file>